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9" r:id="rId1"/>
    <p:sldMasterId id="2147483743" r:id="rId2"/>
  </p:sldMasterIdLst>
  <p:notesMasterIdLst>
    <p:notesMasterId r:id="rId71"/>
  </p:notesMasterIdLst>
  <p:sldIdLst>
    <p:sldId id="2007577816" r:id="rId3"/>
    <p:sldId id="2007577811" r:id="rId4"/>
    <p:sldId id="272" r:id="rId5"/>
    <p:sldId id="278" r:id="rId6"/>
    <p:sldId id="276" r:id="rId7"/>
    <p:sldId id="2007577819" r:id="rId8"/>
    <p:sldId id="2007577820" r:id="rId9"/>
    <p:sldId id="2007577818" r:id="rId10"/>
    <p:sldId id="277" r:id="rId11"/>
    <p:sldId id="2007577800" r:id="rId12"/>
    <p:sldId id="2007577796" r:id="rId13"/>
    <p:sldId id="2007577870" r:id="rId14"/>
    <p:sldId id="2007577830" r:id="rId15"/>
    <p:sldId id="2007577801" r:id="rId16"/>
    <p:sldId id="2007577828" r:id="rId17"/>
    <p:sldId id="2007577834" r:id="rId18"/>
    <p:sldId id="2007577825" r:id="rId19"/>
    <p:sldId id="2007577826" r:id="rId20"/>
    <p:sldId id="2007577807" r:id="rId21"/>
    <p:sldId id="2007577836" r:id="rId22"/>
    <p:sldId id="2007577837" r:id="rId23"/>
    <p:sldId id="2007577847" r:id="rId24"/>
    <p:sldId id="2007577848" r:id="rId25"/>
    <p:sldId id="2007577839" r:id="rId26"/>
    <p:sldId id="2007577838" r:id="rId27"/>
    <p:sldId id="2007577840" r:id="rId28"/>
    <p:sldId id="2007577841" r:id="rId29"/>
    <p:sldId id="2007577871" r:id="rId30"/>
    <p:sldId id="2007577875" r:id="rId31"/>
    <p:sldId id="2007577872" r:id="rId32"/>
    <p:sldId id="2007577873" r:id="rId33"/>
    <p:sldId id="2007577876" r:id="rId34"/>
    <p:sldId id="11089149" r:id="rId35"/>
    <p:sldId id="2007577874" r:id="rId36"/>
    <p:sldId id="2007577842" r:id="rId37"/>
    <p:sldId id="2007577850" r:id="rId38"/>
    <p:sldId id="2007577851" r:id="rId39"/>
    <p:sldId id="2007577885" r:id="rId40"/>
    <p:sldId id="2007577888" r:id="rId41"/>
    <p:sldId id="2007577889" r:id="rId42"/>
    <p:sldId id="2007577890" r:id="rId43"/>
    <p:sldId id="2007577862" r:id="rId44"/>
    <p:sldId id="2007577868" r:id="rId45"/>
    <p:sldId id="2007577867" r:id="rId46"/>
    <p:sldId id="2007577877" r:id="rId47"/>
    <p:sldId id="2007577878" r:id="rId48"/>
    <p:sldId id="2007577879" r:id="rId49"/>
    <p:sldId id="2007577880" r:id="rId50"/>
    <p:sldId id="2007577881" r:id="rId51"/>
    <p:sldId id="2007577882" r:id="rId52"/>
    <p:sldId id="2007577861" r:id="rId53"/>
    <p:sldId id="2007577812" r:id="rId54"/>
    <p:sldId id="2007577832" r:id="rId55"/>
    <p:sldId id="2007577833" r:id="rId56"/>
    <p:sldId id="301" r:id="rId57"/>
    <p:sldId id="295" r:id="rId58"/>
    <p:sldId id="304" r:id="rId59"/>
    <p:sldId id="2007577831" r:id="rId60"/>
    <p:sldId id="300" r:id="rId61"/>
    <p:sldId id="296" r:id="rId62"/>
    <p:sldId id="2007577835" r:id="rId63"/>
    <p:sldId id="283" r:id="rId64"/>
    <p:sldId id="288" r:id="rId65"/>
    <p:sldId id="284" r:id="rId66"/>
    <p:sldId id="285" r:id="rId67"/>
    <p:sldId id="286" r:id="rId68"/>
    <p:sldId id="287" r:id="rId69"/>
    <p:sldId id="260" r:id="rId70"/>
  </p:sldIdLst>
  <p:sldSz cx="12192000" cy="6858000"/>
  <p:notesSz cx="6858000" cy="9144000"/>
  <p:embeddedFontLst>
    <p:embeddedFont>
      <p:font typeface="黑体" panose="02010609060101010101" pitchFamily="49" charset="-122"/>
      <p:regular r:id="rId7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Yiu" initials="FY" lastIdx="1" clrIdx="0">
    <p:extLst>
      <p:ext uri="{19B8F6BF-5375-455C-9EA6-DF929625EA0E}">
        <p15:presenceInfo xmlns:p15="http://schemas.microsoft.com/office/powerpoint/2012/main" userId="1c194957cd135e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E6F"/>
    <a:srgbClr val="922B2A"/>
    <a:srgbClr val="9F1F25"/>
    <a:srgbClr val="081B2C"/>
    <a:srgbClr val="474646"/>
    <a:srgbClr val="896C48"/>
    <a:srgbClr val="DEF0F5"/>
    <a:srgbClr val="2EB7EB"/>
    <a:srgbClr val="79CFEA"/>
    <a:srgbClr val="8890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27" autoAdjust="0"/>
    <p:restoredTop sz="96231" autoAdjust="0"/>
  </p:normalViewPr>
  <p:slideViewPr>
    <p:cSldViewPr snapToGrid="0">
      <p:cViewPr varScale="1">
        <p:scale>
          <a:sx n="111" d="100"/>
          <a:sy n="111" d="100"/>
        </p:scale>
        <p:origin x="804" y="96"/>
      </p:cViewPr>
      <p:guideLst>
        <p:guide pos="3840"/>
        <p:guide orient="horz" pos="2160"/>
      </p:guideLst>
    </p:cSldViewPr>
  </p:slideViewPr>
  <p:notesTextViewPr>
    <p:cViewPr>
      <p:scale>
        <a:sx n="1" d="1"/>
        <a:sy n="1" d="1"/>
      </p:scale>
      <p:origin x="0" y="0"/>
    </p:cViewPr>
  </p:notesTextViewPr>
  <p:sorterViewPr>
    <p:cViewPr>
      <p:scale>
        <a:sx n="80" d="100"/>
        <a:sy n="80" d="100"/>
      </p:scale>
      <p:origin x="0" y="-3276"/>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dirty="0">
                <a:solidFill>
                  <a:schemeClr val="bg1"/>
                </a:solidFill>
              </a:rPr>
              <a:t>分割数据 </a:t>
            </a:r>
            <a:r>
              <a:rPr lang="en-US" altLang="zh-CN" dirty="0" err="1">
                <a:solidFill>
                  <a:schemeClr val="bg1"/>
                </a:solidFill>
              </a:rPr>
              <a:t>ViMo</a:t>
            </a:r>
            <a:r>
              <a:rPr lang="en-US" altLang="zh-CN" dirty="0">
                <a:solidFill>
                  <a:schemeClr val="bg1"/>
                </a:solidFill>
              </a:rPr>
              <a:t>  vs</a:t>
            </a:r>
            <a:r>
              <a:rPr lang="zh-CN" altLang="en-US" dirty="0">
                <a:solidFill>
                  <a:schemeClr val="bg1"/>
                </a:solidFill>
              </a:rPr>
              <a:t> </a:t>
            </a:r>
            <a:r>
              <a:rPr lang="en-US" altLang="zh-CN" dirty="0" err="1">
                <a:solidFill>
                  <a:schemeClr val="bg1"/>
                </a:solidFill>
              </a:rPr>
              <a:t>XiDi</a:t>
            </a:r>
            <a:endParaRPr lang="zh-CN" altLang="en-US" dirty="0">
              <a:solidFill>
                <a:schemeClr val="bg1"/>
              </a:solidFill>
            </a:endParaRPr>
          </a:p>
        </c:rich>
      </c:tx>
      <c:layout>
        <c:manualLayout>
          <c:xMode val="edge"/>
          <c:yMode val="edge"/>
          <c:x val="0.35287499999999999"/>
          <c:y val="4.921874697227196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barChart>
        <c:barDir val="col"/>
        <c:grouping val="clustered"/>
        <c:varyColors val="0"/>
        <c:ser>
          <c:idx val="2"/>
          <c:order val="2"/>
          <c:tx>
            <c:strRef>
              <c:f>Sheet1!$D$1</c:f>
              <c:strCache>
                <c:ptCount val="1"/>
                <c:pt idx="0">
                  <c:v>XiDi召回率</c:v>
                </c:pt>
              </c:strCache>
            </c:strRef>
          </c:tx>
          <c:spPr>
            <a:solidFill>
              <a:schemeClr val="bg2">
                <a:lumMod val="90000"/>
              </a:schemeClr>
            </a:solidFill>
            <a:ln>
              <a:noFill/>
            </a:ln>
            <a:effectLst/>
          </c:spPr>
          <c:invertIfNegative val="0"/>
          <c:cat>
            <c:strRef>
              <c:f>Sheet1!$A$2:$A$11</c:f>
              <c:strCache>
                <c:ptCount val="10"/>
                <c:pt idx="0">
                  <c:v>P0702_半导体</c:v>
                </c:pt>
                <c:pt idx="1">
                  <c:v>P0723_陶瓷</c:v>
                </c:pt>
                <c:pt idx="2">
                  <c:v>P0865_医疗</c:v>
                </c:pt>
                <c:pt idx="3">
                  <c:v>P1765_3C</c:v>
                </c:pt>
                <c:pt idx="4">
                  <c:v>P1731_3C</c:v>
                </c:pt>
                <c:pt idx="5">
                  <c:v>P1201_3C</c:v>
                </c:pt>
                <c:pt idx="6">
                  <c:v>P0888_食品</c:v>
                </c:pt>
                <c:pt idx="7">
                  <c:v>P0792_3C</c:v>
                </c:pt>
                <c:pt idx="8">
                  <c:v>P0466_3C</c:v>
                </c:pt>
                <c:pt idx="9">
                  <c:v>P0450_3C</c:v>
                </c:pt>
              </c:strCache>
            </c:strRef>
          </c:cat>
          <c:val>
            <c:numRef>
              <c:f>Sheet1!$D$2:$D$11</c:f>
              <c:numCache>
                <c:formatCode>0.00%</c:formatCode>
                <c:ptCount val="10"/>
                <c:pt idx="0">
                  <c:v>0.874</c:v>
                </c:pt>
                <c:pt idx="1">
                  <c:v>0.45800000000000002</c:v>
                </c:pt>
                <c:pt idx="2">
                  <c:v>0.40400000000000003</c:v>
                </c:pt>
                <c:pt idx="3">
                  <c:v>0.94099999999999995</c:v>
                </c:pt>
                <c:pt idx="4">
                  <c:v>0.32700000000000001</c:v>
                </c:pt>
                <c:pt idx="5">
                  <c:v>0.94099999999999995</c:v>
                </c:pt>
                <c:pt idx="6">
                  <c:v>0.80300000000000005</c:v>
                </c:pt>
                <c:pt idx="7">
                  <c:v>0.20399999999999999</c:v>
                </c:pt>
                <c:pt idx="8">
                  <c:v>0.56999999999999995</c:v>
                </c:pt>
                <c:pt idx="9">
                  <c:v>0.85199999999999998</c:v>
                </c:pt>
              </c:numCache>
            </c:numRef>
          </c:val>
          <c:extLst>
            <c:ext xmlns:c16="http://schemas.microsoft.com/office/drawing/2014/chart" uri="{C3380CC4-5D6E-409C-BE32-E72D297353CC}">
              <c16:uniqueId val="{00000000-7116-4219-9BAE-BC13E8AE6AA2}"/>
            </c:ext>
          </c:extLst>
        </c:ser>
        <c:ser>
          <c:idx val="3"/>
          <c:order val="3"/>
          <c:tx>
            <c:strRef>
              <c:f>Sheet1!$E$1</c:f>
              <c:strCache>
                <c:ptCount val="1"/>
                <c:pt idx="0">
                  <c:v>ViMo召回率</c:v>
                </c:pt>
              </c:strCache>
            </c:strRef>
          </c:tx>
          <c:spPr>
            <a:solidFill>
              <a:srgbClr val="FF0000"/>
            </a:solidFill>
            <a:ln>
              <a:noFill/>
            </a:ln>
            <a:effectLst/>
          </c:spPr>
          <c:invertIfNegative val="0"/>
          <c:cat>
            <c:strRef>
              <c:f>Sheet1!$A$2:$A$11</c:f>
              <c:strCache>
                <c:ptCount val="10"/>
                <c:pt idx="0">
                  <c:v>P0702_半导体</c:v>
                </c:pt>
                <c:pt idx="1">
                  <c:v>P0723_陶瓷</c:v>
                </c:pt>
                <c:pt idx="2">
                  <c:v>P0865_医疗</c:v>
                </c:pt>
                <c:pt idx="3">
                  <c:v>P1765_3C</c:v>
                </c:pt>
                <c:pt idx="4">
                  <c:v>P1731_3C</c:v>
                </c:pt>
                <c:pt idx="5">
                  <c:v>P1201_3C</c:v>
                </c:pt>
                <c:pt idx="6">
                  <c:v>P0888_食品</c:v>
                </c:pt>
                <c:pt idx="7">
                  <c:v>P0792_3C</c:v>
                </c:pt>
                <c:pt idx="8">
                  <c:v>P0466_3C</c:v>
                </c:pt>
                <c:pt idx="9">
                  <c:v>P0450_3C</c:v>
                </c:pt>
              </c:strCache>
            </c:strRef>
          </c:cat>
          <c:val>
            <c:numRef>
              <c:f>Sheet1!$E$2:$E$11</c:f>
              <c:numCache>
                <c:formatCode>0.00%</c:formatCode>
                <c:ptCount val="10"/>
                <c:pt idx="0">
                  <c:v>0.81299999999999994</c:v>
                </c:pt>
                <c:pt idx="1">
                  <c:v>0.68289999999999995</c:v>
                </c:pt>
                <c:pt idx="2">
                  <c:v>0.44219999999999998</c:v>
                </c:pt>
                <c:pt idx="3">
                  <c:v>0.92800000000000005</c:v>
                </c:pt>
                <c:pt idx="4">
                  <c:v>0.68300000000000005</c:v>
                </c:pt>
                <c:pt idx="5">
                  <c:v>0.96399999999999997</c:v>
                </c:pt>
                <c:pt idx="6">
                  <c:v>0.84850000000000003</c:v>
                </c:pt>
                <c:pt idx="7">
                  <c:v>0.8246</c:v>
                </c:pt>
                <c:pt idx="8">
                  <c:v>0.81899999999999995</c:v>
                </c:pt>
                <c:pt idx="9">
                  <c:v>0.68189999999999995</c:v>
                </c:pt>
              </c:numCache>
            </c:numRef>
          </c:val>
          <c:extLst>
            <c:ext xmlns:c16="http://schemas.microsoft.com/office/drawing/2014/chart" uri="{C3380CC4-5D6E-409C-BE32-E72D297353CC}">
              <c16:uniqueId val="{00000001-7116-4219-9BAE-BC13E8AE6AA2}"/>
            </c:ext>
          </c:extLst>
        </c:ser>
        <c:dLbls>
          <c:showLegendKey val="0"/>
          <c:showVal val="0"/>
          <c:showCatName val="0"/>
          <c:showSerName val="0"/>
          <c:showPercent val="0"/>
          <c:showBubbleSize val="0"/>
        </c:dLbls>
        <c:gapWidth val="150"/>
        <c:axId val="1035524335"/>
        <c:axId val="1157743311"/>
      </c:barChart>
      <c:lineChart>
        <c:grouping val="standard"/>
        <c:varyColors val="0"/>
        <c:ser>
          <c:idx val="0"/>
          <c:order val="0"/>
          <c:tx>
            <c:strRef>
              <c:f>Sheet1!$B$1</c:f>
              <c:strCache>
                <c:ptCount val="1"/>
                <c:pt idx="0">
                  <c:v>XiDi准确率</c:v>
                </c:pt>
              </c:strCache>
            </c:strRef>
          </c:tx>
          <c:spPr>
            <a:ln w="28575" cap="rnd">
              <a:solidFill>
                <a:schemeClr val="accent1">
                  <a:lumMod val="40000"/>
                  <a:lumOff val="60000"/>
                </a:schemeClr>
              </a:solidFill>
              <a:round/>
            </a:ln>
            <a:effectLst/>
          </c:spPr>
          <c:marker>
            <c:symbol val="circle"/>
            <c:size val="5"/>
            <c:spPr>
              <a:solidFill>
                <a:schemeClr val="accent1"/>
              </a:solidFill>
              <a:ln w="9525">
                <a:solidFill>
                  <a:schemeClr val="accent1"/>
                </a:solidFill>
              </a:ln>
              <a:effectLst/>
            </c:spPr>
          </c:marker>
          <c:cat>
            <c:strRef>
              <c:f>Sheet1!$A$2:$A$11</c:f>
              <c:strCache>
                <c:ptCount val="10"/>
                <c:pt idx="0">
                  <c:v>P0702_半导体</c:v>
                </c:pt>
                <c:pt idx="1">
                  <c:v>P0723_陶瓷</c:v>
                </c:pt>
                <c:pt idx="2">
                  <c:v>P0865_医疗</c:v>
                </c:pt>
                <c:pt idx="3">
                  <c:v>P1765_3C</c:v>
                </c:pt>
                <c:pt idx="4">
                  <c:v>P1731_3C</c:v>
                </c:pt>
                <c:pt idx="5">
                  <c:v>P1201_3C</c:v>
                </c:pt>
                <c:pt idx="6">
                  <c:v>P0888_食品</c:v>
                </c:pt>
                <c:pt idx="7">
                  <c:v>P0792_3C</c:v>
                </c:pt>
                <c:pt idx="8">
                  <c:v>P0466_3C</c:v>
                </c:pt>
                <c:pt idx="9">
                  <c:v>P0450_3C</c:v>
                </c:pt>
              </c:strCache>
            </c:strRef>
          </c:cat>
          <c:val>
            <c:numRef>
              <c:f>Sheet1!$B$2:$B$11</c:f>
              <c:numCache>
                <c:formatCode>0.00%</c:formatCode>
                <c:ptCount val="10"/>
                <c:pt idx="0" formatCode="0%">
                  <c:v>0.82299999999999995</c:v>
                </c:pt>
                <c:pt idx="1">
                  <c:v>0.64500000000000002</c:v>
                </c:pt>
                <c:pt idx="2">
                  <c:v>0.621</c:v>
                </c:pt>
                <c:pt idx="3" formatCode="0%">
                  <c:v>0.97199999999999998</c:v>
                </c:pt>
                <c:pt idx="4" formatCode="0%">
                  <c:v>0.95799999999999996</c:v>
                </c:pt>
                <c:pt idx="5" formatCode="0%">
                  <c:v>0.97799999999999998</c:v>
                </c:pt>
                <c:pt idx="6" formatCode="0%">
                  <c:v>0.80200000000000005</c:v>
                </c:pt>
                <c:pt idx="7" formatCode="0%">
                  <c:v>0.41099999999999998</c:v>
                </c:pt>
                <c:pt idx="8" formatCode="0%">
                  <c:v>0.90900000000000003</c:v>
                </c:pt>
                <c:pt idx="9" formatCode="0%">
                  <c:v>0.51</c:v>
                </c:pt>
              </c:numCache>
            </c:numRef>
          </c:val>
          <c:smooth val="0"/>
          <c:extLst>
            <c:ext xmlns:c16="http://schemas.microsoft.com/office/drawing/2014/chart" uri="{C3380CC4-5D6E-409C-BE32-E72D297353CC}">
              <c16:uniqueId val="{00000002-7116-4219-9BAE-BC13E8AE6AA2}"/>
            </c:ext>
          </c:extLst>
        </c:ser>
        <c:ser>
          <c:idx val="1"/>
          <c:order val="1"/>
          <c:tx>
            <c:strRef>
              <c:f>Sheet1!$C$1</c:f>
              <c:strCache>
                <c:ptCount val="1"/>
                <c:pt idx="0">
                  <c:v>ViMo准确率</c:v>
                </c:pt>
              </c:strCache>
            </c:strRef>
          </c:tx>
          <c:spPr>
            <a:ln w="60325" cap="rnd">
              <a:solidFill>
                <a:schemeClr val="accent3">
                  <a:lumMod val="75000"/>
                </a:schemeClr>
              </a:solidFill>
              <a:round/>
            </a:ln>
            <a:effectLst/>
          </c:spPr>
          <c:marker>
            <c:symbol val="circle"/>
            <c:size val="5"/>
            <c:spPr>
              <a:solidFill>
                <a:schemeClr val="accent2"/>
              </a:solidFill>
              <a:ln w="9525">
                <a:solidFill>
                  <a:schemeClr val="accent2"/>
                </a:solidFill>
              </a:ln>
              <a:effectLst/>
            </c:spPr>
          </c:marker>
          <c:cat>
            <c:strRef>
              <c:f>Sheet1!$A$2:$A$11</c:f>
              <c:strCache>
                <c:ptCount val="10"/>
                <c:pt idx="0">
                  <c:v>P0702_半导体</c:v>
                </c:pt>
                <c:pt idx="1">
                  <c:v>P0723_陶瓷</c:v>
                </c:pt>
                <c:pt idx="2">
                  <c:v>P0865_医疗</c:v>
                </c:pt>
                <c:pt idx="3">
                  <c:v>P1765_3C</c:v>
                </c:pt>
                <c:pt idx="4">
                  <c:v>P1731_3C</c:v>
                </c:pt>
                <c:pt idx="5">
                  <c:v>P1201_3C</c:v>
                </c:pt>
                <c:pt idx="6">
                  <c:v>P0888_食品</c:v>
                </c:pt>
                <c:pt idx="7">
                  <c:v>P0792_3C</c:v>
                </c:pt>
                <c:pt idx="8">
                  <c:v>P0466_3C</c:v>
                </c:pt>
                <c:pt idx="9">
                  <c:v>P0450_3C</c:v>
                </c:pt>
              </c:strCache>
            </c:strRef>
          </c:cat>
          <c:val>
            <c:numRef>
              <c:f>Sheet1!$C$2:$C$11</c:f>
              <c:numCache>
                <c:formatCode>0.00%</c:formatCode>
                <c:ptCount val="10"/>
                <c:pt idx="0">
                  <c:v>0.91300000000000003</c:v>
                </c:pt>
                <c:pt idx="1">
                  <c:v>0.70799999999999996</c:v>
                </c:pt>
                <c:pt idx="2">
                  <c:v>0.62870000000000004</c:v>
                </c:pt>
                <c:pt idx="3">
                  <c:v>0.97299999999999998</c:v>
                </c:pt>
                <c:pt idx="4">
                  <c:v>0.67300000000000004</c:v>
                </c:pt>
                <c:pt idx="5">
                  <c:v>0.92500000000000004</c:v>
                </c:pt>
                <c:pt idx="6">
                  <c:v>0.9204</c:v>
                </c:pt>
                <c:pt idx="7">
                  <c:v>0.75860000000000005</c:v>
                </c:pt>
                <c:pt idx="8">
                  <c:v>0.84799999999999998</c:v>
                </c:pt>
                <c:pt idx="9">
                  <c:v>0.93540000000000001</c:v>
                </c:pt>
              </c:numCache>
            </c:numRef>
          </c:val>
          <c:smooth val="0"/>
          <c:extLst>
            <c:ext xmlns:c16="http://schemas.microsoft.com/office/drawing/2014/chart" uri="{C3380CC4-5D6E-409C-BE32-E72D297353CC}">
              <c16:uniqueId val="{00000003-7116-4219-9BAE-BC13E8AE6AA2}"/>
            </c:ext>
          </c:extLst>
        </c:ser>
        <c:dLbls>
          <c:showLegendKey val="0"/>
          <c:showVal val="0"/>
          <c:showCatName val="0"/>
          <c:showSerName val="0"/>
          <c:showPercent val="0"/>
          <c:showBubbleSize val="0"/>
        </c:dLbls>
        <c:marker val="1"/>
        <c:smooth val="0"/>
        <c:axId val="1035524335"/>
        <c:axId val="1157743311"/>
      </c:lineChart>
      <c:lineChart>
        <c:grouping val="standard"/>
        <c:varyColors val="0"/>
        <c:ser>
          <c:idx val="4"/>
          <c:order val="4"/>
          <c:tx>
            <c:strRef>
              <c:f>Sheet1!#REF!</c:f>
              <c:strCache>
                <c:ptCount val="1"/>
                <c:pt idx="0">
                  <c:v>#REF!</c:v>
                </c:pt>
              </c:strCache>
            </c:strRef>
          </c:tx>
          <c:spPr>
            <a:ln w="60325" cap="rnd">
              <a:solidFill>
                <a:schemeClr val="accent6">
                  <a:lumMod val="60000"/>
                  <a:lumOff val="40000"/>
                </a:schemeClr>
              </a:solidFill>
              <a:round/>
            </a:ln>
            <a:effectLst/>
          </c:spPr>
          <c:marker>
            <c:symbol val="none"/>
          </c:marker>
          <c:cat>
            <c:strRef>
              <c:f>Sheet1!$A$2:$A$11</c:f>
              <c:strCache>
                <c:ptCount val="10"/>
                <c:pt idx="0">
                  <c:v>P0702_半导体</c:v>
                </c:pt>
                <c:pt idx="1">
                  <c:v>P0723_陶瓷</c:v>
                </c:pt>
                <c:pt idx="2">
                  <c:v>P0865_医疗</c:v>
                </c:pt>
                <c:pt idx="3">
                  <c:v>P1765_3C</c:v>
                </c:pt>
                <c:pt idx="4">
                  <c:v>P1731_3C</c:v>
                </c:pt>
                <c:pt idx="5">
                  <c:v>P1201_3C</c:v>
                </c:pt>
                <c:pt idx="6">
                  <c:v>P0888_食品</c:v>
                </c:pt>
                <c:pt idx="7">
                  <c:v>P0792_3C</c:v>
                </c:pt>
                <c:pt idx="8">
                  <c:v>P0466_3C</c:v>
                </c:pt>
                <c:pt idx="9">
                  <c:v>P0450_3C</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4-7116-4219-9BAE-BC13E8AE6AA2}"/>
            </c:ext>
          </c:extLst>
        </c:ser>
        <c:ser>
          <c:idx val="5"/>
          <c:order val="5"/>
          <c:tx>
            <c:strRef>
              <c:f>Sheet1!#REF!</c:f>
              <c:strCache>
                <c:ptCount val="1"/>
                <c:pt idx="0">
                  <c:v>#REF!</c:v>
                </c:pt>
              </c:strCache>
            </c:strRef>
          </c:tx>
          <c:spPr>
            <a:ln w="28575" cap="rnd">
              <a:solidFill>
                <a:srgbClr val="FF4B4B"/>
              </a:solidFill>
              <a:round/>
            </a:ln>
            <a:effectLst/>
          </c:spPr>
          <c:marker>
            <c:symbol val="none"/>
          </c:marker>
          <c:cat>
            <c:strRef>
              <c:f>Sheet1!$A$2:$A$11</c:f>
              <c:strCache>
                <c:ptCount val="10"/>
                <c:pt idx="0">
                  <c:v>P0702_半导体</c:v>
                </c:pt>
                <c:pt idx="1">
                  <c:v>P0723_陶瓷</c:v>
                </c:pt>
                <c:pt idx="2">
                  <c:v>P0865_医疗</c:v>
                </c:pt>
                <c:pt idx="3">
                  <c:v>P1765_3C</c:v>
                </c:pt>
                <c:pt idx="4">
                  <c:v>P1731_3C</c:v>
                </c:pt>
                <c:pt idx="5">
                  <c:v>P1201_3C</c:v>
                </c:pt>
                <c:pt idx="6">
                  <c:v>P0888_食品</c:v>
                </c:pt>
                <c:pt idx="7">
                  <c:v>P0792_3C</c:v>
                </c:pt>
                <c:pt idx="8">
                  <c:v>P0466_3C</c:v>
                </c:pt>
                <c:pt idx="9">
                  <c:v>P0450_3C</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5-7116-4219-9BAE-BC13E8AE6AA2}"/>
            </c:ext>
          </c:extLst>
        </c:ser>
        <c:dLbls>
          <c:showLegendKey val="0"/>
          <c:showVal val="0"/>
          <c:showCatName val="0"/>
          <c:showSerName val="0"/>
          <c:showPercent val="0"/>
          <c:showBubbleSize val="0"/>
        </c:dLbls>
        <c:marker val="1"/>
        <c:smooth val="0"/>
        <c:axId val="1716194767"/>
        <c:axId val="1157723343"/>
      </c:lineChart>
      <c:catAx>
        <c:axId val="1035524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157743311"/>
        <c:crosses val="autoZero"/>
        <c:auto val="1"/>
        <c:lblAlgn val="ctr"/>
        <c:lblOffset val="100"/>
        <c:noMultiLvlLbl val="0"/>
      </c:catAx>
      <c:valAx>
        <c:axId val="1157743311"/>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solidFill>
                      <a:schemeClr val="bg1"/>
                    </a:solidFill>
                  </a:rPr>
                  <a:t>百分比（</a:t>
                </a:r>
                <a:r>
                  <a:rPr lang="en-US" altLang="zh-CN" dirty="0">
                    <a:solidFill>
                      <a:schemeClr val="bg1"/>
                    </a:solidFill>
                  </a:rPr>
                  <a:t>%</a:t>
                </a:r>
                <a:r>
                  <a:rPr lang="zh-CN" altLang="en-US" dirty="0">
                    <a:solidFill>
                      <a:schemeClr val="bg1"/>
                    </a:solidFill>
                  </a:rPr>
                  <a: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035524335"/>
        <c:crosses val="autoZero"/>
        <c:crossBetween val="between"/>
      </c:valAx>
      <c:valAx>
        <c:axId val="115772334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716194767"/>
        <c:crosses val="max"/>
        <c:crossBetween val="between"/>
      </c:valAx>
      <c:catAx>
        <c:axId val="1716194767"/>
        <c:scaling>
          <c:orientation val="minMax"/>
        </c:scaling>
        <c:delete val="1"/>
        <c:axPos val="b"/>
        <c:numFmt formatCode="General" sourceLinked="1"/>
        <c:majorTickMark val="out"/>
        <c:minorTickMark val="none"/>
        <c:tickLblPos val="nextTo"/>
        <c:crossAx val="1157723343"/>
        <c:crosses val="autoZero"/>
        <c:auto val="1"/>
        <c:lblAlgn val="ctr"/>
        <c:lblOffset val="100"/>
        <c:noMultiLvlLbl val="0"/>
      </c:catAx>
      <c:spPr>
        <a:noFill/>
        <a:ln w="25400">
          <a:noFill/>
        </a:ln>
        <a:effectLst/>
      </c:spPr>
    </c:plotArea>
    <c:legend>
      <c:legendPos val="b"/>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ltLang="zh-CN" dirty="0"/>
              <a:t>10</a:t>
            </a:r>
            <a:r>
              <a:rPr lang="zh-CN" altLang="en-US" dirty="0"/>
              <a:t>批数据用时对比</a:t>
            </a:r>
            <a:endParaRPr 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manualLayout>
          <c:layoutTarget val="inner"/>
          <c:xMode val="edge"/>
          <c:yMode val="edge"/>
          <c:x val="3.8394264828550434E-2"/>
          <c:y val="0.13167169464652023"/>
          <c:w val="0.94897515056796045"/>
          <c:h val="0.40246797337741896"/>
        </c:manualLayout>
      </c:layout>
      <c:lineChart>
        <c:grouping val="standard"/>
        <c:varyColors val="0"/>
        <c:ser>
          <c:idx val="0"/>
          <c:order val="0"/>
          <c:tx>
            <c:strRef>
              <c:f>Sheet1!$B$1</c:f>
              <c:strCache>
                <c:ptCount val="1"/>
                <c:pt idx="0">
                  <c:v>XiDi时间</c:v>
                </c:pt>
              </c:strCache>
            </c:strRef>
          </c:tx>
          <c:spPr>
            <a:ln w="28575" cap="rnd">
              <a:solidFill>
                <a:srgbClr val="FFC000"/>
              </a:solidFill>
              <a:round/>
            </a:ln>
            <a:effectLst/>
          </c:spPr>
          <c:marker>
            <c:symbol val="none"/>
          </c:marker>
          <c:cat>
            <c:strRef>
              <c:f>Sheet1!$A$2:$A$11</c:f>
              <c:strCache>
                <c:ptCount val="10"/>
                <c:pt idx="0">
                  <c:v>P0702_半导体</c:v>
                </c:pt>
                <c:pt idx="1">
                  <c:v>P0723_陶瓷</c:v>
                </c:pt>
                <c:pt idx="2">
                  <c:v>P0865_医疗</c:v>
                </c:pt>
                <c:pt idx="3">
                  <c:v>P1765_3C</c:v>
                </c:pt>
                <c:pt idx="4">
                  <c:v>P1731_3C</c:v>
                </c:pt>
                <c:pt idx="5">
                  <c:v>P1201_3C</c:v>
                </c:pt>
                <c:pt idx="6">
                  <c:v>P0888_食品</c:v>
                </c:pt>
                <c:pt idx="7">
                  <c:v>P0792_3C</c:v>
                </c:pt>
                <c:pt idx="8">
                  <c:v>P0466_3C</c:v>
                </c:pt>
                <c:pt idx="9">
                  <c:v>P0450_3C</c:v>
                </c:pt>
              </c:strCache>
            </c:strRef>
          </c:cat>
          <c:val>
            <c:numRef>
              <c:f>Sheet1!$B$2:$B$11</c:f>
              <c:numCache>
                <c:formatCode>General</c:formatCode>
                <c:ptCount val="10"/>
                <c:pt idx="0">
                  <c:v>1.03</c:v>
                </c:pt>
                <c:pt idx="1">
                  <c:v>1</c:v>
                </c:pt>
                <c:pt idx="2">
                  <c:v>1</c:v>
                </c:pt>
                <c:pt idx="3">
                  <c:v>1</c:v>
                </c:pt>
                <c:pt idx="4">
                  <c:v>0.73</c:v>
                </c:pt>
                <c:pt idx="5">
                  <c:v>0.75</c:v>
                </c:pt>
                <c:pt idx="6">
                  <c:v>0.5</c:v>
                </c:pt>
                <c:pt idx="7">
                  <c:v>2</c:v>
                </c:pt>
                <c:pt idx="8">
                  <c:v>4</c:v>
                </c:pt>
                <c:pt idx="9">
                  <c:v>1</c:v>
                </c:pt>
              </c:numCache>
            </c:numRef>
          </c:val>
          <c:smooth val="0"/>
          <c:extLst>
            <c:ext xmlns:c16="http://schemas.microsoft.com/office/drawing/2014/chart" uri="{C3380CC4-5D6E-409C-BE32-E72D297353CC}">
              <c16:uniqueId val="{00000000-CC2B-438B-884E-86DA1696CFD0}"/>
            </c:ext>
          </c:extLst>
        </c:ser>
        <c:ser>
          <c:idx val="1"/>
          <c:order val="1"/>
          <c:tx>
            <c:strRef>
              <c:f>Sheet1!$C$1</c:f>
              <c:strCache>
                <c:ptCount val="1"/>
                <c:pt idx="0">
                  <c:v>ViMo时间</c:v>
                </c:pt>
              </c:strCache>
            </c:strRef>
          </c:tx>
          <c:spPr>
            <a:ln w="60325" cap="rnd">
              <a:solidFill>
                <a:schemeClr val="accent2"/>
              </a:solidFill>
              <a:round/>
            </a:ln>
            <a:effectLst/>
          </c:spPr>
          <c:marker>
            <c:symbol val="none"/>
          </c:marker>
          <c:cat>
            <c:strRef>
              <c:f>Sheet1!$A$2:$A$11</c:f>
              <c:strCache>
                <c:ptCount val="10"/>
                <c:pt idx="0">
                  <c:v>P0702_半导体</c:v>
                </c:pt>
                <c:pt idx="1">
                  <c:v>P0723_陶瓷</c:v>
                </c:pt>
                <c:pt idx="2">
                  <c:v>P0865_医疗</c:v>
                </c:pt>
                <c:pt idx="3">
                  <c:v>P1765_3C</c:v>
                </c:pt>
                <c:pt idx="4">
                  <c:v>P1731_3C</c:v>
                </c:pt>
                <c:pt idx="5">
                  <c:v>P1201_3C</c:v>
                </c:pt>
                <c:pt idx="6">
                  <c:v>P0888_食品</c:v>
                </c:pt>
                <c:pt idx="7">
                  <c:v>P0792_3C</c:v>
                </c:pt>
                <c:pt idx="8">
                  <c:v>P0466_3C</c:v>
                </c:pt>
                <c:pt idx="9">
                  <c:v>P0450_3C</c:v>
                </c:pt>
              </c:strCache>
            </c:strRef>
          </c:cat>
          <c:val>
            <c:numRef>
              <c:f>Sheet1!$C$2:$C$11</c:f>
              <c:numCache>
                <c:formatCode>General</c:formatCode>
                <c:ptCount val="10"/>
                <c:pt idx="0">
                  <c:v>6.78</c:v>
                </c:pt>
                <c:pt idx="1">
                  <c:v>9.91</c:v>
                </c:pt>
                <c:pt idx="2">
                  <c:v>10.1</c:v>
                </c:pt>
                <c:pt idx="3">
                  <c:v>10.4</c:v>
                </c:pt>
                <c:pt idx="4">
                  <c:v>11.73</c:v>
                </c:pt>
                <c:pt idx="5">
                  <c:v>9.48</c:v>
                </c:pt>
                <c:pt idx="6">
                  <c:v>10.050000000000001</c:v>
                </c:pt>
                <c:pt idx="7">
                  <c:v>9.86</c:v>
                </c:pt>
                <c:pt idx="8">
                  <c:v>14</c:v>
                </c:pt>
                <c:pt idx="9">
                  <c:v>9.93</c:v>
                </c:pt>
              </c:numCache>
            </c:numRef>
          </c:val>
          <c:smooth val="0"/>
          <c:extLst>
            <c:ext xmlns:c16="http://schemas.microsoft.com/office/drawing/2014/chart" uri="{C3380CC4-5D6E-409C-BE32-E72D297353CC}">
              <c16:uniqueId val="{00000001-CC2B-438B-884E-86DA1696CFD0}"/>
            </c:ext>
          </c:extLst>
        </c:ser>
        <c:dLbls>
          <c:showLegendKey val="0"/>
          <c:showVal val="0"/>
          <c:showCatName val="0"/>
          <c:showSerName val="0"/>
          <c:showPercent val="0"/>
          <c:showBubbleSize val="0"/>
        </c:dLbls>
        <c:smooth val="0"/>
        <c:axId val="1300157279"/>
        <c:axId val="1719212479"/>
      </c:lineChart>
      <c:catAx>
        <c:axId val="1300157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719212479"/>
        <c:crosses val="autoZero"/>
        <c:auto val="1"/>
        <c:lblAlgn val="ctr"/>
        <c:lblOffset val="100"/>
        <c:noMultiLvlLbl val="0"/>
      </c:catAx>
      <c:valAx>
        <c:axId val="17192124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30015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43E6F"/>
    </a:solidFill>
    <a:ln>
      <a:noFill/>
    </a:ln>
    <a:effectLst/>
  </c:spPr>
  <c:txPr>
    <a:bodyPr/>
    <a:lstStyle/>
    <a:p>
      <a:pPr>
        <a:defRPr>
          <a:solidFill>
            <a:schemeClr val="bg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zh-CN" altLang="zh-CN" sz="1800" b="0" i="0" baseline="0" dirty="0">
                <a:solidFill>
                  <a:schemeClr val="bg1"/>
                </a:solidFill>
                <a:effectLst/>
              </a:rPr>
              <a:t>分类数据 </a:t>
            </a:r>
            <a:r>
              <a:rPr lang="en-US" altLang="zh-CN" sz="1800" b="0" i="0" baseline="0" dirty="0" err="1">
                <a:solidFill>
                  <a:schemeClr val="bg1"/>
                </a:solidFill>
                <a:effectLst/>
              </a:rPr>
              <a:t>ViMo</a:t>
            </a:r>
            <a:r>
              <a:rPr lang="en-US" altLang="zh-CN" sz="1800" b="0" i="0" baseline="0" dirty="0">
                <a:solidFill>
                  <a:schemeClr val="bg1"/>
                </a:solidFill>
                <a:effectLst/>
              </a:rPr>
              <a:t>  vs</a:t>
            </a:r>
            <a:r>
              <a:rPr lang="zh-CN" altLang="zh-CN" sz="1800" b="0" i="0" baseline="0" dirty="0">
                <a:solidFill>
                  <a:schemeClr val="bg1"/>
                </a:solidFill>
                <a:effectLst/>
              </a:rPr>
              <a:t> </a:t>
            </a:r>
            <a:r>
              <a:rPr lang="en-US" altLang="zh-CN" sz="1800" b="0" i="0" baseline="0" dirty="0" err="1">
                <a:solidFill>
                  <a:schemeClr val="bg1"/>
                </a:solidFill>
                <a:effectLst/>
              </a:rPr>
              <a:t>XiDi</a:t>
            </a:r>
            <a:endParaRPr lang="zh-CN" altLang="zh-CN" dirty="0">
              <a:solidFill>
                <a:schemeClr val="bg1"/>
              </a:solidFill>
              <a:effectLst/>
            </a:endParaRPr>
          </a:p>
        </c:rich>
      </c:tx>
      <c:layout>
        <c:manualLayout>
          <c:xMode val="edge"/>
          <c:yMode val="edge"/>
          <c:x val="0.40697232445135079"/>
          <c:y val="9.1272621046138966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zh-CN"/>
        </a:p>
      </c:txPr>
    </c:title>
    <c:autoTitleDeleted val="0"/>
    <c:plotArea>
      <c:layout/>
      <c:barChart>
        <c:barDir val="col"/>
        <c:grouping val="clustered"/>
        <c:varyColors val="0"/>
        <c:ser>
          <c:idx val="2"/>
          <c:order val="2"/>
          <c:tx>
            <c:strRef>
              <c:f>Sheet1!$D$1</c:f>
              <c:strCache>
                <c:ptCount val="1"/>
                <c:pt idx="0">
                  <c:v>XiDi召回率</c:v>
                </c:pt>
              </c:strCache>
            </c:strRef>
          </c:tx>
          <c:spPr>
            <a:solidFill>
              <a:srgbClr val="8CC9F7"/>
            </a:solidFill>
            <a:ln>
              <a:noFill/>
            </a:ln>
            <a:effectLst/>
          </c:spPr>
          <c:invertIfNegative val="0"/>
          <c:cat>
            <c:strRef>
              <c:f>Sheet1!$A$2:$A$25</c:f>
              <c:strCache>
                <c:ptCount val="24"/>
                <c:pt idx="0">
                  <c:v>P1_汽车</c:v>
                </c:pt>
                <c:pt idx="1">
                  <c:v>P2_煤矸石</c:v>
                </c:pt>
                <c:pt idx="2">
                  <c:v>P3_煤炭煤矸</c:v>
                </c:pt>
                <c:pt idx="3">
                  <c:v>P4_食品</c:v>
                </c:pt>
                <c:pt idx="4">
                  <c:v>P5_食品</c:v>
                </c:pt>
                <c:pt idx="5">
                  <c:v>P6_3C</c:v>
                </c:pt>
                <c:pt idx="6">
                  <c:v>P7_3C</c:v>
                </c:pt>
                <c:pt idx="7">
                  <c:v>P8_3C</c:v>
                </c:pt>
                <c:pt idx="8">
                  <c:v>P9_汽车</c:v>
                </c:pt>
                <c:pt idx="9">
                  <c:v>P10_医疗</c:v>
                </c:pt>
                <c:pt idx="10">
                  <c:v>P11_医疗</c:v>
                </c:pt>
                <c:pt idx="11">
                  <c:v>P12_3C</c:v>
                </c:pt>
                <c:pt idx="12">
                  <c:v>P13_FPC</c:v>
                </c:pt>
                <c:pt idx="13">
                  <c:v>P14_食品</c:v>
                </c:pt>
                <c:pt idx="14">
                  <c:v>jingduo_tail-SM</c:v>
                </c:pt>
                <c:pt idx="15">
                  <c:v>P16_泛工业</c:v>
                </c:pt>
                <c:pt idx="16">
                  <c:v>P17_泛工业</c:v>
                </c:pt>
                <c:pt idx="17">
                  <c:v>P18_3C</c:v>
                </c:pt>
                <c:pt idx="18">
                  <c:v>P19_泛工业</c:v>
                </c:pt>
                <c:pt idx="19">
                  <c:v>P20_纺织</c:v>
                </c:pt>
                <c:pt idx="20">
                  <c:v>P21_3C</c:v>
                </c:pt>
                <c:pt idx="21">
                  <c:v>P22_3C</c:v>
                </c:pt>
                <c:pt idx="22">
                  <c:v>P23_3C</c:v>
                </c:pt>
                <c:pt idx="23">
                  <c:v>P24_3C</c:v>
                </c:pt>
              </c:strCache>
            </c:strRef>
          </c:cat>
          <c:val>
            <c:numRef>
              <c:f>Sheet1!$D$2:$D$25</c:f>
              <c:numCache>
                <c:formatCode>0.00%</c:formatCode>
                <c:ptCount val="24"/>
                <c:pt idx="0">
                  <c:v>1</c:v>
                </c:pt>
                <c:pt idx="1">
                  <c:v>0.73299999999999998</c:v>
                </c:pt>
                <c:pt idx="2">
                  <c:v>1</c:v>
                </c:pt>
                <c:pt idx="3">
                  <c:v>1</c:v>
                </c:pt>
                <c:pt idx="4">
                  <c:v>0.80600000000000005</c:v>
                </c:pt>
                <c:pt idx="5">
                  <c:v>1</c:v>
                </c:pt>
                <c:pt idx="6">
                  <c:v>1</c:v>
                </c:pt>
                <c:pt idx="7">
                  <c:v>0.99239999999999995</c:v>
                </c:pt>
                <c:pt idx="8">
                  <c:v>0.97899999999999998</c:v>
                </c:pt>
                <c:pt idx="9">
                  <c:v>0.69499999999999995</c:v>
                </c:pt>
                <c:pt idx="10">
                  <c:v>7.0000000000000001E-3</c:v>
                </c:pt>
                <c:pt idx="11">
                  <c:v>0.9929</c:v>
                </c:pt>
                <c:pt idx="12">
                  <c:v>0.93700000000000006</c:v>
                </c:pt>
                <c:pt idx="13">
                  <c:v>0.88600000000000001</c:v>
                </c:pt>
                <c:pt idx="14">
                  <c:v>0.96799999999999997</c:v>
                </c:pt>
                <c:pt idx="15">
                  <c:v>0.99419999999999997</c:v>
                </c:pt>
                <c:pt idx="16">
                  <c:v>0.99119999999999997</c:v>
                </c:pt>
                <c:pt idx="17">
                  <c:v>0.91300000000000003</c:v>
                </c:pt>
                <c:pt idx="18">
                  <c:v>1</c:v>
                </c:pt>
                <c:pt idx="19">
                  <c:v>0.92700000000000005</c:v>
                </c:pt>
                <c:pt idx="20">
                  <c:v>0.81</c:v>
                </c:pt>
                <c:pt idx="21">
                  <c:v>0</c:v>
                </c:pt>
                <c:pt idx="22">
                  <c:v>0</c:v>
                </c:pt>
                <c:pt idx="23">
                  <c:v>0.82099999999999995</c:v>
                </c:pt>
              </c:numCache>
            </c:numRef>
          </c:val>
          <c:extLst>
            <c:ext xmlns:c16="http://schemas.microsoft.com/office/drawing/2014/chart" uri="{C3380CC4-5D6E-409C-BE32-E72D297353CC}">
              <c16:uniqueId val="{00000000-B17C-44B0-96C4-E97C8CD98392}"/>
            </c:ext>
          </c:extLst>
        </c:ser>
        <c:ser>
          <c:idx val="3"/>
          <c:order val="3"/>
          <c:tx>
            <c:strRef>
              <c:f>Sheet1!$E$1</c:f>
              <c:strCache>
                <c:ptCount val="1"/>
                <c:pt idx="0">
                  <c:v>ViMo召回率</c:v>
                </c:pt>
              </c:strCache>
            </c:strRef>
          </c:tx>
          <c:spPr>
            <a:solidFill>
              <a:srgbClr val="FF0000"/>
            </a:solidFill>
            <a:ln>
              <a:noFill/>
            </a:ln>
            <a:effectLst/>
          </c:spPr>
          <c:invertIfNegative val="0"/>
          <c:cat>
            <c:strRef>
              <c:f>Sheet1!$A$2:$A$25</c:f>
              <c:strCache>
                <c:ptCount val="24"/>
                <c:pt idx="0">
                  <c:v>P1_汽车</c:v>
                </c:pt>
                <c:pt idx="1">
                  <c:v>P2_煤矸石</c:v>
                </c:pt>
                <c:pt idx="2">
                  <c:v>P3_煤炭煤矸</c:v>
                </c:pt>
                <c:pt idx="3">
                  <c:v>P4_食品</c:v>
                </c:pt>
                <c:pt idx="4">
                  <c:v>P5_食品</c:v>
                </c:pt>
                <c:pt idx="5">
                  <c:v>P6_3C</c:v>
                </c:pt>
                <c:pt idx="6">
                  <c:v>P7_3C</c:v>
                </c:pt>
                <c:pt idx="7">
                  <c:v>P8_3C</c:v>
                </c:pt>
                <c:pt idx="8">
                  <c:v>P9_汽车</c:v>
                </c:pt>
                <c:pt idx="9">
                  <c:v>P10_医疗</c:v>
                </c:pt>
                <c:pt idx="10">
                  <c:v>P11_医疗</c:v>
                </c:pt>
                <c:pt idx="11">
                  <c:v>P12_3C</c:v>
                </c:pt>
                <c:pt idx="12">
                  <c:v>P13_FPC</c:v>
                </c:pt>
                <c:pt idx="13">
                  <c:v>P14_食品</c:v>
                </c:pt>
                <c:pt idx="14">
                  <c:v>jingduo_tail-SM</c:v>
                </c:pt>
                <c:pt idx="15">
                  <c:v>P16_泛工业</c:v>
                </c:pt>
                <c:pt idx="16">
                  <c:v>P17_泛工业</c:v>
                </c:pt>
                <c:pt idx="17">
                  <c:v>P18_3C</c:v>
                </c:pt>
                <c:pt idx="18">
                  <c:v>P19_泛工业</c:v>
                </c:pt>
                <c:pt idx="19">
                  <c:v>P20_纺织</c:v>
                </c:pt>
                <c:pt idx="20">
                  <c:v>P21_3C</c:v>
                </c:pt>
                <c:pt idx="21">
                  <c:v>P22_3C</c:v>
                </c:pt>
                <c:pt idx="22">
                  <c:v>P23_3C</c:v>
                </c:pt>
                <c:pt idx="23">
                  <c:v>P24_3C</c:v>
                </c:pt>
              </c:strCache>
            </c:strRef>
          </c:cat>
          <c:val>
            <c:numRef>
              <c:f>Sheet1!$E$2:$E$25</c:f>
              <c:numCache>
                <c:formatCode>0.00%</c:formatCode>
                <c:ptCount val="24"/>
                <c:pt idx="0">
                  <c:v>1</c:v>
                </c:pt>
                <c:pt idx="1">
                  <c:v>0.8</c:v>
                </c:pt>
                <c:pt idx="2">
                  <c:v>1</c:v>
                </c:pt>
                <c:pt idx="3">
                  <c:v>1</c:v>
                </c:pt>
                <c:pt idx="4">
                  <c:v>0.91700000000000004</c:v>
                </c:pt>
                <c:pt idx="5">
                  <c:v>1</c:v>
                </c:pt>
                <c:pt idx="6">
                  <c:v>1</c:v>
                </c:pt>
                <c:pt idx="7">
                  <c:v>0.99199999999999999</c:v>
                </c:pt>
                <c:pt idx="8">
                  <c:v>0.97899999999999998</c:v>
                </c:pt>
                <c:pt idx="9">
                  <c:v>0.68300000000000005</c:v>
                </c:pt>
                <c:pt idx="10">
                  <c:v>0.69599999999999995</c:v>
                </c:pt>
                <c:pt idx="11">
                  <c:v>1</c:v>
                </c:pt>
                <c:pt idx="12">
                  <c:v>0.95379999999999998</c:v>
                </c:pt>
                <c:pt idx="13">
                  <c:v>0.87949999999999995</c:v>
                </c:pt>
                <c:pt idx="14">
                  <c:v>0.96150000000000002</c:v>
                </c:pt>
                <c:pt idx="15">
                  <c:v>0.98529999999999995</c:v>
                </c:pt>
                <c:pt idx="16">
                  <c:v>0.88590000000000002</c:v>
                </c:pt>
                <c:pt idx="17">
                  <c:v>0.89929999999999999</c:v>
                </c:pt>
                <c:pt idx="18">
                  <c:v>1</c:v>
                </c:pt>
                <c:pt idx="19">
                  <c:v>0.95379999999999998</c:v>
                </c:pt>
                <c:pt idx="20">
                  <c:v>0.94530000000000003</c:v>
                </c:pt>
                <c:pt idx="21">
                  <c:v>0.69910000000000005</c:v>
                </c:pt>
                <c:pt idx="22">
                  <c:v>0.99219999999999997</c:v>
                </c:pt>
                <c:pt idx="23">
                  <c:v>0.12039999999999999</c:v>
                </c:pt>
              </c:numCache>
            </c:numRef>
          </c:val>
          <c:extLst>
            <c:ext xmlns:c16="http://schemas.microsoft.com/office/drawing/2014/chart" uri="{C3380CC4-5D6E-409C-BE32-E72D297353CC}">
              <c16:uniqueId val="{00000001-B17C-44B0-96C4-E97C8CD98392}"/>
            </c:ext>
          </c:extLst>
        </c:ser>
        <c:dLbls>
          <c:showLegendKey val="0"/>
          <c:showVal val="0"/>
          <c:showCatName val="0"/>
          <c:showSerName val="0"/>
          <c:showPercent val="0"/>
          <c:showBubbleSize val="0"/>
        </c:dLbls>
        <c:gapWidth val="219"/>
        <c:axId val="2085912480"/>
        <c:axId val="2085907072"/>
      </c:barChart>
      <c:lineChart>
        <c:grouping val="standard"/>
        <c:varyColors val="0"/>
        <c:ser>
          <c:idx val="0"/>
          <c:order val="0"/>
          <c:tx>
            <c:strRef>
              <c:f>Sheet1!$B$1</c:f>
              <c:strCache>
                <c:ptCount val="1"/>
                <c:pt idx="0">
                  <c:v>XiDi精确率</c:v>
                </c:pt>
              </c:strCache>
            </c:strRef>
          </c:tx>
          <c:spPr>
            <a:ln w="28575" cap="rnd">
              <a:solidFill>
                <a:srgbClr val="8CC9F7"/>
              </a:solidFill>
              <a:round/>
            </a:ln>
            <a:effectLst/>
          </c:spPr>
          <c:marker>
            <c:symbol val="circle"/>
            <c:size val="5"/>
            <c:spPr>
              <a:solidFill>
                <a:schemeClr val="accent1"/>
              </a:solidFill>
              <a:ln w="9525">
                <a:solidFill>
                  <a:schemeClr val="accent1"/>
                </a:solidFill>
              </a:ln>
              <a:effectLst/>
            </c:spPr>
          </c:marker>
          <c:cat>
            <c:strRef>
              <c:f>Sheet1!$A$2:$A$25</c:f>
              <c:strCache>
                <c:ptCount val="24"/>
                <c:pt idx="0">
                  <c:v>P1_汽车</c:v>
                </c:pt>
                <c:pt idx="1">
                  <c:v>P2_煤矸石</c:v>
                </c:pt>
                <c:pt idx="2">
                  <c:v>P3_煤炭煤矸</c:v>
                </c:pt>
                <c:pt idx="3">
                  <c:v>P4_食品</c:v>
                </c:pt>
                <c:pt idx="4">
                  <c:v>P5_食品</c:v>
                </c:pt>
                <c:pt idx="5">
                  <c:v>P6_3C</c:v>
                </c:pt>
                <c:pt idx="6">
                  <c:v>P7_3C</c:v>
                </c:pt>
                <c:pt idx="7">
                  <c:v>P8_3C</c:v>
                </c:pt>
                <c:pt idx="8">
                  <c:v>P9_汽车</c:v>
                </c:pt>
                <c:pt idx="9">
                  <c:v>P10_医疗</c:v>
                </c:pt>
                <c:pt idx="10">
                  <c:v>P11_医疗</c:v>
                </c:pt>
                <c:pt idx="11">
                  <c:v>P12_3C</c:v>
                </c:pt>
                <c:pt idx="12">
                  <c:v>P13_FPC</c:v>
                </c:pt>
                <c:pt idx="13">
                  <c:v>P14_食品</c:v>
                </c:pt>
                <c:pt idx="14">
                  <c:v>jingduo_tail-SM</c:v>
                </c:pt>
                <c:pt idx="15">
                  <c:v>P16_泛工业</c:v>
                </c:pt>
                <c:pt idx="16">
                  <c:v>P17_泛工业</c:v>
                </c:pt>
                <c:pt idx="17">
                  <c:v>P18_3C</c:v>
                </c:pt>
                <c:pt idx="18">
                  <c:v>P19_泛工业</c:v>
                </c:pt>
                <c:pt idx="19">
                  <c:v>P20_纺织</c:v>
                </c:pt>
                <c:pt idx="20">
                  <c:v>P21_3C</c:v>
                </c:pt>
                <c:pt idx="21">
                  <c:v>P22_3C</c:v>
                </c:pt>
                <c:pt idx="22">
                  <c:v>P23_3C</c:v>
                </c:pt>
                <c:pt idx="23">
                  <c:v>P24_3C</c:v>
                </c:pt>
              </c:strCache>
            </c:strRef>
          </c:cat>
          <c:val>
            <c:numRef>
              <c:f>Sheet1!$B$2:$B$25</c:f>
              <c:numCache>
                <c:formatCode>0.00%</c:formatCode>
                <c:ptCount val="24"/>
                <c:pt idx="0">
                  <c:v>1</c:v>
                </c:pt>
                <c:pt idx="1">
                  <c:v>0.73299999999999998</c:v>
                </c:pt>
                <c:pt idx="2">
                  <c:v>1</c:v>
                </c:pt>
                <c:pt idx="3">
                  <c:v>1</c:v>
                </c:pt>
                <c:pt idx="4">
                  <c:v>0.74399999999999999</c:v>
                </c:pt>
                <c:pt idx="5">
                  <c:v>1</c:v>
                </c:pt>
                <c:pt idx="6">
                  <c:v>1</c:v>
                </c:pt>
                <c:pt idx="7">
                  <c:v>0.99239999999999995</c:v>
                </c:pt>
                <c:pt idx="8">
                  <c:v>0.97899999999999998</c:v>
                </c:pt>
                <c:pt idx="9">
                  <c:v>0.65100000000000002</c:v>
                </c:pt>
                <c:pt idx="10">
                  <c:v>0.5</c:v>
                </c:pt>
                <c:pt idx="11">
                  <c:v>0.9929</c:v>
                </c:pt>
                <c:pt idx="12">
                  <c:v>0.93700000000000006</c:v>
                </c:pt>
                <c:pt idx="13">
                  <c:v>0.88600000000000001</c:v>
                </c:pt>
                <c:pt idx="14">
                  <c:v>0.96799999999999997</c:v>
                </c:pt>
                <c:pt idx="15">
                  <c:v>0.99419999999999997</c:v>
                </c:pt>
                <c:pt idx="16">
                  <c:v>0.99119999999999997</c:v>
                </c:pt>
                <c:pt idx="17">
                  <c:v>0.91300000000000003</c:v>
                </c:pt>
                <c:pt idx="18">
                  <c:v>1</c:v>
                </c:pt>
                <c:pt idx="19">
                  <c:v>0.92700000000000005</c:v>
                </c:pt>
                <c:pt idx="20">
                  <c:v>0.81</c:v>
                </c:pt>
                <c:pt idx="21">
                  <c:v>0</c:v>
                </c:pt>
                <c:pt idx="22">
                  <c:v>0</c:v>
                </c:pt>
                <c:pt idx="23">
                  <c:v>0.82099999999999995</c:v>
                </c:pt>
              </c:numCache>
            </c:numRef>
          </c:val>
          <c:smooth val="0"/>
          <c:extLst>
            <c:ext xmlns:c16="http://schemas.microsoft.com/office/drawing/2014/chart" uri="{C3380CC4-5D6E-409C-BE32-E72D297353CC}">
              <c16:uniqueId val="{00000002-B17C-44B0-96C4-E97C8CD98392}"/>
            </c:ext>
          </c:extLst>
        </c:ser>
        <c:ser>
          <c:idx val="1"/>
          <c:order val="1"/>
          <c:tx>
            <c:strRef>
              <c:f>Sheet1!$C$1</c:f>
              <c:strCache>
                <c:ptCount val="1"/>
                <c:pt idx="0">
                  <c:v>ViMo精确率</c:v>
                </c:pt>
              </c:strCache>
            </c:strRef>
          </c:tx>
          <c:spPr>
            <a:ln w="50800" cap="rnd">
              <a:solidFill>
                <a:srgbClr val="42AC20"/>
              </a:solidFill>
              <a:round/>
            </a:ln>
            <a:effectLst/>
          </c:spPr>
          <c:marker>
            <c:symbol val="circle"/>
            <c:size val="5"/>
            <c:spPr>
              <a:solidFill>
                <a:srgbClr val="8CC9F7"/>
              </a:solidFill>
              <a:ln w="9525">
                <a:solidFill>
                  <a:schemeClr val="bg2"/>
                </a:solidFill>
              </a:ln>
              <a:effectLst/>
            </c:spPr>
          </c:marker>
          <c:cat>
            <c:strRef>
              <c:f>Sheet1!$A$2:$A$25</c:f>
              <c:strCache>
                <c:ptCount val="24"/>
                <c:pt idx="0">
                  <c:v>P1_汽车</c:v>
                </c:pt>
                <c:pt idx="1">
                  <c:v>P2_煤矸石</c:v>
                </c:pt>
                <c:pt idx="2">
                  <c:v>P3_煤炭煤矸</c:v>
                </c:pt>
                <c:pt idx="3">
                  <c:v>P4_食品</c:v>
                </c:pt>
                <c:pt idx="4">
                  <c:v>P5_食品</c:v>
                </c:pt>
                <c:pt idx="5">
                  <c:v>P6_3C</c:v>
                </c:pt>
                <c:pt idx="6">
                  <c:v>P7_3C</c:v>
                </c:pt>
                <c:pt idx="7">
                  <c:v>P8_3C</c:v>
                </c:pt>
                <c:pt idx="8">
                  <c:v>P9_汽车</c:v>
                </c:pt>
                <c:pt idx="9">
                  <c:v>P10_医疗</c:v>
                </c:pt>
                <c:pt idx="10">
                  <c:v>P11_医疗</c:v>
                </c:pt>
                <c:pt idx="11">
                  <c:v>P12_3C</c:v>
                </c:pt>
                <c:pt idx="12">
                  <c:v>P13_FPC</c:v>
                </c:pt>
                <c:pt idx="13">
                  <c:v>P14_食品</c:v>
                </c:pt>
                <c:pt idx="14">
                  <c:v>jingduo_tail-SM</c:v>
                </c:pt>
                <c:pt idx="15">
                  <c:v>P16_泛工业</c:v>
                </c:pt>
                <c:pt idx="16">
                  <c:v>P17_泛工业</c:v>
                </c:pt>
                <c:pt idx="17">
                  <c:v>P18_3C</c:v>
                </c:pt>
                <c:pt idx="18">
                  <c:v>P19_泛工业</c:v>
                </c:pt>
                <c:pt idx="19">
                  <c:v>P20_纺织</c:v>
                </c:pt>
                <c:pt idx="20">
                  <c:v>P21_3C</c:v>
                </c:pt>
                <c:pt idx="21">
                  <c:v>P22_3C</c:v>
                </c:pt>
                <c:pt idx="22">
                  <c:v>P23_3C</c:v>
                </c:pt>
                <c:pt idx="23">
                  <c:v>P24_3C</c:v>
                </c:pt>
              </c:strCache>
            </c:strRef>
          </c:cat>
          <c:val>
            <c:numRef>
              <c:f>Sheet1!$C$2:$C$25</c:f>
              <c:numCache>
                <c:formatCode>0.00%</c:formatCode>
                <c:ptCount val="24"/>
                <c:pt idx="0">
                  <c:v>1</c:v>
                </c:pt>
                <c:pt idx="1">
                  <c:v>0.82799999999999996</c:v>
                </c:pt>
                <c:pt idx="2">
                  <c:v>1</c:v>
                </c:pt>
                <c:pt idx="3">
                  <c:v>1</c:v>
                </c:pt>
                <c:pt idx="4">
                  <c:v>0.94299999999999995</c:v>
                </c:pt>
                <c:pt idx="5">
                  <c:v>1</c:v>
                </c:pt>
                <c:pt idx="6">
                  <c:v>1</c:v>
                </c:pt>
                <c:pt idx="7">
                  <c:v>0.97</c:v>
                </c:pt>
                <c:pt idx="8">
                  <c:v>0.97899999999999998</c:v>
                </c:pt>
                <c:pt idx="9">
                  <c:v>0.78200000000000003</c:v>
                </c:pt>
                <c:pt idx="10">
                  <c:v>0.79200000000000004</c:v>
                </c:pt>
                <c:pt idx="11">
                  <c:v>1</c:v>
                </c:pt>
                <c:pt idx="12">
                  <c:v>0.95379999999999998</c:v>
                </c:pt>
                <c:pt idx="13">
                  <c:v>0.91059999999999997</c:v>
                </c:pt>
                <c:pt idx="14">
                  <c:v>0.95960000000000001</c:v>
                </c:pt>
                <c:pt idx="15">
                  <c:v>0.98529999999999995</c:v>
                </c:pt>
                <c:pt idx="16">
                  <c:v>0.90720000000000001</c:v>
                </c:pt>
                <c:pt idx="17">
                  <c:v>0.89929999999999999</c:v>
                </c:pt>
                <c:pt idx="18">
                  <c:v>1</c:v>
                </c:pt>
                <c:pt idx="19">
                  <c:v>0.95899999999999996</c:v>
                </c:pt>
                <c:pt idx="20">
                  <c:v>0.94530000000000003</c:v>
                </c:pt>
                <c:pt idx="21">
                  <c:v>0.69910000000000005</c:v>
                </c:pt>
                <c:pt idx="22">
                  <c:v>0.99219999999999997</c:v>
                </c:pt>
                <c:pt idx="23">
                  <c:v>0.1203</c:v>
                </c:pt>
              </c:numCache>
            </c:numRef>
          </c:val>
          <c:smooth val="0"/>
          <c:extLst>
            <c:ext xmlns:c16="http://schemas.microsoft.com/office/drawing/2014/chart" uri="{C3380CC4-5D6E-409C-BE32-E72D297353CC}">
              <c16:uniqueId val="{00000003-B17C-44B0-96C4-E97C8CD98392}"/>
            </c:ext>
          </c:extLst>
        </c:ser>
        <c:dLbls>
          <c:showLegendKey val="0"/>
          <c:showVal val="0"/>
          <c:showCatName val="0"/>
          <c:showSerName val="0"/>
          <c:showPercent val="0"/>
          <c:showBubbleSize val="0"/>
        </c:dLbls>
        <c:marker val="1"/>
        <c:smooth val="0"/>
        <c:axId val="2085912480"/>
        <c:axId val="2085907072"/>
      </c:lineChart>
      <c:catAx>
        <c:axId val="208591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2085907072"/>
        <c:crosses val="autoZero"/>
        <c:auto val="1"/>
        <c:lblAlgn val="ctr"/>
        <c:lblOffset val="100"/>
        <c:noMultiLvlLbl val="0"/>
      </c:catAx>
      <c:valAx>
        <c:axId val="208590707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2085912480"/>
        <c:crosses val="autoZero"/>
        <c:crossBetween val="between"/>
      </c:valAx>
      <c:spPr>
        <a:noFill/>
        <a:ln>
          <a:noFill/>
        </a:ln>
        <a:effectLst/>
      </c:spPr>
    </c:plotArea>
    <c:legend>
      <c:legendPos val="b"/>
      <c:layout>
        <c:manualLayout>
          <c:xMode val="edge"/>
          <c:yMode val="edge"/>
          <c:x val="0.28834738152349393"/>
          <c:y val="0.84036972386967168"/>
          <c:w val="0.41495000677628902"/>
          <c:h val="6.40760474685237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43E6F"/>
    </a:solid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ltLang="zh-CN" dirty="0"/>
              <a:t>10</a:t>
            </a:r>
            <a:r>
              <a:rPr lang="zh-CN" altLang="en-US" dirty="0"/>
              <a:t>批数据用时对比</a:t>
            </a:r>
            <a:endParaRPr lang="zh-CN" dirty="0"/>
          </a:p>
        </c:rich>
      </c:tx>
      <c:layout>
        <c:manualLayout>
          <c:xMode val="edge"/>
          <c:yMode val="edge"/>
          <c:x val="0.41089118041628309"/>
          <c:y val="0.20384372489990618"/>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manualLayout>
          <c:layoutTarget val="inner"/>
          <c:xMode val="edge"/>
          <c:yMode val="edge"/>
          <c:x val="3.8394264828550434E-2"/>
          <c:y val="0.13167169464652023"/>
          <c:w val="0.94897515056796045"/>
          <c:h val="0.40246797337741896"/>
        </c:manualLayout>
      </c:layout>
      <c:lineChart>
        <c:grouping val="standard"/>
        <c:varyColors val="0"/>
        <c:ser>
          <c:idx val="0"/>
          <c:order val="0"/>
          <c:tx>
            <c:strRef>
              <c:f>Sheet1!$B$1</c:f>
              <c:strCache>
                <c:ptCount val="1"/>
                <c:pt idx="0">
                  <c:v>XiDi时间</c:v>
                </c:pt>
              </c:strCache>
            </c:strRef>
          </c:tx>
          <c:spPr>
            <a:ln w="28575" cap="rnd">
              <a:solidFill>
                <a:srgbClr val="FFC000"/>
              </a:solidFill>
              <a:round/>
            </a:ln>
            <a:effectLst/>
          </c:spPr>
          <c:marker>
            <c:symbol val="none"/>
          </c:marker>
          <c:cat>
            <c:strRef>
              <c:f>Sheet1!$A$2:$A$25</c:f>
              <c:strCache>
                <c:ptCount val="24"/>
                <c:pt idx="0">
                  <c:v>P1_汽车</c:v>
                </c:pt>
                <c:pt idx="1">
                  <c:v>P2_煤矸石</c:v>
                </c:pt>
                <c:pt idx="2">
                  <c:v>P3_煤炭煤矸</c:v>
                </c:pt>
                <c:pt idx="3">
                  <c:v>P4_食品</c:v>
                </c:pt>
                <c:pt idx="4">
                  <c:v>P5_食品</c:v>
                </c:pt>
                <c:pt idx="5">
                  <c:v>P6_3C</c:v>
                </c:pt>
                <c:pt idx="6">
                  <c:v>P7_3C</c:v>
                </c:pt>
                <c:pt idx="7">
                  <c:v>P8_3C</c:v>
                </c:pt>
                <c:pt idx="8">
                  <c:v>P9_汽车</c:v>
                </c:pt>
                <c:pt idx="9">
                  <c:v>P10_医疗</c:v>
                </c:pt>
                <c:pt idx="10">
                  <c:v>P11_医疗</c:v>
                </c:pt>
                <c:pt idx="11">
                  <c:v>P12_3C</c:v>
                </c:pt>
                <c:pt idx="12">
                  <c:v>P13_FPC</c:v>
                </c:pt>
                <c:pt idx="13">
                  <c:v>P14_3C</c:v>
                </c:pt>
                <c:pt idx="14">
                  <c:v>P15_食品</c:v>
                </c:pt>
                <c:pt idx="15">
                  <c:v>P16_泛工业</c:v>
                </c:pt>
                <c:pt idx="16">
                  <c:v>P17_泛工业</c:v>
                </c:pt>
                <c:pt idx="17">
                  <c:v>P18_3C</c:v>
                </c:pt>
                <c:pt idx="18">
                  <c:v>P19_泛工业</c:v>
                </c:pt>
                <c:pt idx="19">
                  <c:v>P20_纺织</c:v>
                </c:pt>
                <c:pt idx="20">
                  <c:v>P21_3C</c:v>
                </c:pt>
                <c:pt idx="21">
                  <c:v>P22_3C</c:v>
                </c:pt>
                <c:pt idx="22">
                  <c:v>P23_3C</c:v>
                </c:pt>
                <c:pt idx="23">
                  <c:v>P24_3C</c:v>
                </c:pt>
              </c:strCache>
            </c:strRef>
          </c:cat>
          <c:val>
            <c:numRef>
              <c:f>Sheet1!$B$2:$B$25</c:f>
              <c:numCache>
                <c:formatCode>General</c:formatCode>
                <c:ptCount val="24"/>
                <c:pt idx="0">
                  <c:v>5</c:v>
                </c:pt>
                <c:pt idx="1">
                  <c:v>2</c:v>
                </c:pt>
                <c:pt idx="2">
                  <c:v>1</c:v>
                </c:pt>
                <c:pt idx="3">
                  <c:v>2</c:v>
                </c:pt>
                <c:pt idx="4">
                  <c:v>3</c:v>
                </c:pt>
                <c:pt idx="5">
                  <c:v>1</c:v>
                </c:pt>
                <c:pt idx="6">
                  <c:v>1</c:v>
                </c:pt>
                <c:pt idx="7">
                  <c:v>2</c:v>
                </c:pt>
                <c:pt idx="8">
                  <c:v>2</c:v>
                </c:pt>
                <c:pt idx="9">
                  <c:v>2</c:v>
                </c:pt>
                <c:pt idx="10">
                  <c:v>2.5</c:v>
                </c:pt>
                <c:pt idx="11">
                  <c:v>2.46</c:v>
                </c:pt>
                <c:pt idx="12">
                  <c:v>1.61</c:v>
                </c:pt>
                <c:pt idx="13">
                  <c:v>87</c:v>
                </c:pt>
                <c:pt idx="14">
                  <c:v>43</c:v>
                </c:pt>
                <c:pt idx="15">
                  <c:v>8.1300000000000008</c:v>
                </c:pt>
                <c:pt idx="16">
                  <c:v>6.67</c:v>
                </c:pt>
                <c:pt idx="17">
                  <c:v>2.5099999999999998</c:v>
                </c:pt>
                <c:pt idx="18">
                  <c:v>5</c:v>
                </c:pt>
                <c:pt idx="19">
                  <c:v>66</c:v>
                </c:pt>
                <c:pt idx="20">
                  <c:v>6</c:v>
                </c:pt>
                <c:pt idx="21">
                  <c:v>0</c:v>
                </c:pt>
                <c:pt idx="22">
                  <c:v>0</c:v>
                </c:pt>
                <c:pt idx="23">
                  <c:v>5.23</c:v>
                </c:pt>
              </c:numCache>
            </c:numRef>
          </c:val>
          <c:smooth val="0"/>
          <c:extLst>
            <c:ext xmlns:c16="http://schemas.microsoft.com/office/drawing/2014/chart" uri="{C3380CC4-5D6E-409C-BE32-E72D297353CC}">
              <c16:uniqueId val="{00000000-E9A3-4AEE-848E-770D25D27E75}"/>
            </c:ext>
          </c:extLst>
        </c:ser>
        <c:ser>
          <c:idx val="1"/>
          <c:order val="1"/>
          <c:tx>
            <c:strRef>
              <c:f>Sheet1!$C$1</c:f>
              <c:strCache>
                <c:ptCount val="1"/>
                <c:pt idx="0">
                  <c:v>ViMo时间</c:v>
                </c:pt>
              </c:strCache>
            </c:strRef>
          </c:tx>
          <c:spPr>
            <a:ln w="60325" cap="rnd">
              <a:solidFill>
                <a:schemeClr val="accent2"/>
              </a:solidFill>
              <a:round/>
            </a:ln>
            <a:effectLst/>
          </c:spPr>
          <c:marker>
            <c:symbol val="none"/>
          </c:marker>
          <c:cat>
            <c:strRef>
              <c:f>Sheet1!$A$2:$A$25</c:f>
              <c:strCache>
                <c:ptCount val="24"/>
                <c:pt idx="0">
                  <c:v>P1_汽车</c:v>
                </c:pt>
                <c:pt idx="1">
                  <c:v>P2_煤矸石</c:v>
                </c:pt>
                <c:pt idx="2">
                  <c:v>P3_煤炭煤矸</c:v>
                </c:pt>
                <c:pt idx="3">
                  <c:v>P4_食品</c:v>
                </c:pt>
                <c:pt idx="4">
                  <c:v>P5_食品</c:v>
                </c:pt>
                <c:pt idx="5">
                  <c:v>P6_3C</c:v>
                </c:pt>
                <c:pt idx="6">
                  <c:v>P7_3C</c:v>
                </c:pt>
                <c:pt idx="7">
                  <c:v>P8_3C</c:v>
                </c:pt>
                <c:pt idx="8">
                  <c:v>P9_汽车</c:v>
                </c:pt>
                <c:pt idx="9">
                  <c:v>P10_医疗</c:v>
                </c:pt>
                <c:pt idx="10">
                  <c:v>P11_医疗</c:v>
                </c:pt>
                <c:pt idx="11">
                  <c:v>P12_3C</c:v>
                </c:pt>
                <c:pt idx="12">
                  <c:v>P13_FPC</c:v>
                </c:pt>
                <c:pt idx="13">
                  <c:v>P14_3C</c:v>
                </c:pt>
                <c:pt idx="14">
                  <c:v>P15_食品</c:v>
                </c:pt>
                <c:pt idx="15">
                  <c:v>P16_泛工业</c:v>
                </c:pt>
                <c:pt idx="16">
                  <c:v>P17_泛工业</c:v>
                </c:pt>
                <c:pt idx="17">
                  <c:v>P18_3C</c:v>
                </c:pt>
                <c:pt idx="18">
                  <c:v>P19_泛工业</c:v>
                </c:pt>
                <c:pt idx="19">
                  <c:v>P20_纺织</c:v>
                </c:pt>
                <c:pt idx="20">
                  <c:v>P21_3C</c:v>
                </c:pt>
                <c:pt idx="21">
                  <c:v>P22_3C</c:v>
                </c:pt>
                <c:pt idx="22">
                  <c:v>P23_3C</c:v>
                </c:pt>
                <c:pt idx="23">
                  <c:v>P24_3C</c:v>
                </c:pt>
              </c:strCache>
            </c:strRef>
          </c:cat>
          <c:val>
            <c:numRef>
              <c:f>Sheet1!$C$2:$C$25</c:f>
              <c:numCache>
                <c:formatCode>General</c:formatCode>
                <c:ptCount val="24"/>
                <c:pt idx="0">
                  <c:v>1.91</c:v>
                </c:pt>
                <c:pt idx="1">
                  <c:v>5.77</c:v>
                </c:pt>
                <c:pt idx="2">
                  <c:v>1.75</c:v>
                </c:pt>
                <c:pt idx="3">
                  <c:v>2.27</c:v>
                </c:pt>
                <c:pt idx="4">
                  <c:v>6.09</c:v>
                </c:pt>
                <c:pt idx="5">
                  <c:v>1.33</c:v>
                </c:pt>
                <c:pt idx="6">
                  <c:v>8.8699999999999992</c:v>
                </c:pt>
                <c:pt idx="7">
                  <c:v>31.12</c:v>
                </c:pt>
                <c:pt idx="8">
                  <c:v>20.43</c:v>
                </c:pt>
                <c:pt idx="9">
                  <c:v>11.7</c:v>
                </c:pt>
                <c:pt idx="10">
                  <c:v>39.58</c:v>
                </c:pt>
                <c:pt idx="11">
                  <c:v>40.630000000000003</c:v>
                </c:pt>
                <c:pt idx="12">
                  <c:v>106.13</c:v>
                </c:pt>
                <c:pt idx="13">
                  <c:v>124.23</c:v>
                </c:pt>
                <c:pt idx="14">
                  <c:v>118.25</c:v>
                </c:pt>
                <c:pt idx="15">
                  <c:v>74.37</c:v>
                </c:pt>
                <c:pt idx="16">
                  <c:v>77.11</c:v>
                </c:pt>
                <c:pt idx="17">
                  <c:v>8.33</c:v>
                </c:pt>
                <c:pt idx="18">
                  <c:v>19.41</c:v>
                </c:pt>
                <c:pt idx="19">
                  <c:v>93.6</c:v>
                </c:pt>
                <c:pt idx="20">
                  <c:v>514.21</c:v>
                </c:pt>
                <c:pt idx="21">
                  <c:v>0</c:v>
                </c:pt>
                <c:pt idx="22">
                  <c:v>0</c:v>
                </c:pt>
                <c:pt idx="23">
                  <c:v>191.7</c:v>
                </c:pt>
              </c:numCache>
            </c:numRef>
          </c:val>
          <c:smooth val="0"/>
          <c:extLst>
            <c:ext xmlns:c16="http://schemas.microsoft.com/office/drawing/2014/chart" uri="{C3380CC4-5D6E-409C-BE32-E72D297353CC}">
              <c16:uniqueId val="{00000001-E9A3-4AEE-848E-770D25D27E75}"/>
            </c:ext>
          </c:extLst>
        </c:ser>
        <c:dLbls>
          <c:showLegendKey val="0"/>
          <c:showVal val="0"/>
          <c:showCatName val="0"/>
          <c:showSerName val="0"/>
          <c:showPercent val="0"/>
          <c:showBubbleSize val="0"/>
        </c:dLbls>
        <c:smooth val="0"/>
        <c:axId val="1300157279"/>
        <c:axId val="1719212479"/>
      </c:lineChart>
      <c:catAx>
        <c:axId val="1300157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719212479"/>
        <c:crosses val="autoZero"/>
        <c:auto val="1"/>
        <c:lblAlgn val="ctr"/>
        <c:lblOffset val="100"/>
        <c:noMultiLvlLbl val="0"/>
      </c:catAx>
      <c:valAx>
        <c:axId val="17192124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30015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43E6F"/>
    </a:solidFill>
    <a:ln>
      <a:noFill/>
    </a:ln>
    <a:effectLst/>
  </c:spPr>
  <c:txPr>
    <a:bodyPr/>
    <a:lstStyle/>
    <a:p>
      <a:pPr>
        <a:defRPr>
          <a:solidFill>
            <a:schemeClr val="bg1"/>
          </a:solidFill>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ltLang="zh-CN" dirty="0">
                <a:solidFill>
                  <a:schemeClr val="bg1"/>
                </a:solidFill>
              </a:rPr>
              <a:t>15</a:t>
            </a:r>
            <a:r>
              <a:rPr lang="zh-CN" altLang="en-US" dirty="0">
                <a:solidFill>
                  <a:schemeClr val="bg1"/>
                </a:solidFill>
              </a:rPr>
              <a:t>批数据</a:t>
            </a:r>
            <a:r>
              <a:rPr lang="en-US" altLang="zh-CN" dirty="0" err="1">
                <a:solidFill>
                  <a:schemeClr val="bg1"/>
                </a:solidFill>
              </a:rPr>
              <a:t>ViMo</a:t>
            </a:r>
            <a:r>
              <a:rPr lang="en-US" altLang="zh-CN" dirty="0">
                <a:solidFill>
                  <a:schemeClr val="bg1"/>
                </a:solidFill>
              </a:rPr>
              <a:t>  vs</a:t>
            </a:r>
            <a:r>
              <a:rPr lang="zh-CN" altLang="en-US" dirty="0">
                <a:solidFill>
                  <a:schemeClr val="bg1"/>
                </a:solidFill>
              </a:rPr>
              <a:t> </a:t>
            </a:r>
            <a:r>
              <a:rPr lang="en-US" altLang="zh-CN" dirty="0" err="1">
                <a:solidFill>
                  <a:schemeClr val="bg1"/>
                </a:solidFill>
              </a:rPr>
              <a:t>XiDi</a:t>
            </a:r>
            <a:endParaRPr lang="zh-CN" altLang="en-US" dirty="0">
              <a:solidFill>
                <a:schemeClr val="bg1"/>
              </a:solidFill>
            </a:endParaRPr>
          </a:p>
        </c:rich>
      </c:tx>
      <c:layout>
        <c:manualLayout>
          <c:xMode val="edge"/>
          <c:yMode val="edge"/>
          <c:x val="0.35287499999999999"/>
          <c:y val="4.921874697227196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barChart>
        <c:barDir val="col"/>
        <c:grouping val="clustered"/>
        <c:varyColors val="0"/>
        <c:ser>
          <c:idx val="2"/>
          <c:order val="2"/>
          <c:tx>
            <c:strRef>
              <c:f>Sheet1!$D$1</c:f>
              <c:strCache>
                <c:ptCount val="1"/>
                <c:pt idx="0">
                  <c:v>XiDi召回率</c:v>
                </c:pt>
              </c:strCache>
            </c:strRef>
          </c:tx>
          <c:spPr>
            <a:solidFill>
              <a:schemeClr val="bg2">
                <a:lumMod val="90000"/>
              </a:schemeClr>
            </a:solidFill>
            <a:ln>
              <a:noFill/>
            </a:ln>
            <a:effectLst/>
          </c:spPr>
          <c:invertIfNegative val="0"/>
          <c:cat>
            <c:strRef>
              <c:f>Sheet1!$A$2:$A$16</c:f>
              <c:strCache>
                <c:ptCount val="15"/>
                <c:pt idx="0">
                  <c:v>P1421_3C</c:v>
                </c:pt>
                <c:pt idx="1">
                  <c:v>P1430_汽车</c:v>
                </c:pt>
                <c:pt idx="2">
                  <c:v>P1760_汽车</c:v>
                </c:pt>
                <c:pt idx="3">
                  <c:v>P1672_汽车</c:v>
                </c:pt>
                <c:pt idx="4">
                  <c:v>P1703_汽车</c:v>
                </c:pt>
                <c:pt idx="5">
                  <c:v>P1677_3C</c:v>
                </c:pt>
                <c:pt idx="6">
                  <c:v>P1157_3C</c:v>
                </c:pt>
                <c:pt idx="7">
                  <c:v>P1132_新能源</c:v>
                </c:pt>
                <c:pt idx="8">
                  <c:v>P1056_汽车</c:v>
                </c:pt>
                <c:pt idx="9">
                  <c:v>P0870_3C</c:v>
                </c:pt>
                <c:pt idx="10">
                  <c:v>P0842_汽车</c:v>
                </c:pt>
                <c:pt idx="11">
                  <c:v>P0769_医疗</c:v>
                </c:pt>
                <c:pt idx="12">
                  <c:v>P0569_泛工业</c:v>
                </c:pt>
                <c:pt idx="13">
                  <c:v>P0335_3C</c:v>
                </c:pt>
                <c:pt idx="14">
                  <c:v>P0222_陶瓷</c:v>
                </c:pt>
              </c:strCache>
            </c:strRef>
          </c:cat>
          <c:val>
            <c:numRef>
              <c:f>Sheet1!$D$2:$D$16</c:f>
              <c:numCache>
                <c:formatCode>General</c:formatCode>
                <c:ptCount val="15"/>
                <c:pt idx="0" formatCode="0%">
                  <c:v>1</c:v>
                </c:pt>
                <c:pt idx="1">
                  <c:v>0</c:v>
                </c:pt>
                <c:pt idx="2" formatCode="0.00%">
                  <c:v>0</c:v>
                </c:pt>
                <c:pt idx="3" formatCode="0.00%">
                  <c:v>0.23499999999999999</c:v>
                </c:pt>
                <c:pt idx="4" formatCode="0.00%">
                  <c:v>0.4</c:v>
                </c:pt>
                <c:pt idx="5" formatCode="0.00%">
                  <c:v>0.83299999999999996</c:v>
                </c:pt>
                <c:pt idx="6" formatCode="0%">
                  <c:v>0.93799999999999994</c:v>
                </c:pt>
                <c:pt idx="7" formatCode="0%">
                  <c:v>0.375</c:v>
                </c:pt>
                <c:pt idx="8" formatCode="0.00%">
                  <c:v>0</c:v>
                </c:pt>
                <c:pt idx="9" formatCode="0.00%">
                  <c:v>0.49399999999999999</c:v>
                </c:pt>
                <c:pt idx="10" formatCode="0.00%">
                  <c:v>0</c:v>
                </c:pt>
                <c:pt idx="11" formatCode="0.00%">
                  <c:v>0.81</c:v>
                </c:pt>
                <c:pt idx="12" formatCode="0.00%">
                  <c:v>0.312</c:v>
                </c:pt>
                <c:pt idx="13" formatCode="0.00%">
                  <c:v>0.95</c:v>
                </c:pt>
                <c:pt idx="14" formatCode="0.00%">
                  <c:v>0</c:v>
                </c:pt>
              </c:numCache>
            </c:numRef>
          </c:val>
          <c:extLst>
            <c:ext xmlns:c16="http://schemas.microsoft.com/office/drawing/2014/chart" uri="{C3380CC4-5D6E-409C-BE32-E72D297353CC}">
              <c16:uniqueId val="{00000000-2DA8-4D94-9915-9E43EF401031}"/>
            </c:ext>
          </c:extLst>
        </c:ser>
        <c:ser>
          <c:idx val="3"/>
          <c:order val="3"/>
          <c:tx>
            <c:strRef>
              <c:f>Sheet1!$E$1</c:f>
              <c:strCache>
                <c:ptCount val="1"/>
                <c:pt idx="0">
                  <c:v>ViMo召回率</c:v>
                </c:pt>
              </c:strCache>
            </c:strRef>
          </c:tx>
          <c:spPr>
            <a:solidFill>
              <a:srgbClr val="FF0000"/>
            </a:solidFill>
            <a:ln>
              <a:noFill/>
            </a:ln>
            <a:effectLst/>
          </c:spPr>
          <c:invertIfNegative val="0"/>
          <c:cat>
            <c:strRef>
              <c:f>Sheet1!$A$2:$A$16</c:f>
              <c:strCache>
                <c:ptCount val="15"/>
                <c:pt idx="0">
                  <c:v>P1421_3C</c:v>
                </c:pt>
                <c:pt idx="1">
                  <c:v>P1430_汽车</c:v>
                </c:pt>
                <c:pt idx="2">
                  <c:v>P1760_汽车</c:v>
                </c:pt>
                <c:pt idx="3">
                  <c:v>P1672_汽车</c:v>
                </c:pt>
                <c:pt idx="4">
                  <c:v>P1703_汽车</c:v>
                </c:pt>
                <c:pt idx="5">
                  <c:v>P1677_3C</c:v>
                </c:pt>
                <c:pt idx="6">
                  <c:v>P1157_3C</c:v>
                </c:pt>
                <c:pt idx="7">
                  <c:v>P1132_新能源</c:v>
                </c:pt>
                <c:pt idx="8">
                  <c:v>P1056_汽车</c:v>
                </c:pt>
                <c:pt idx="9">
                  <c:v>P0870_3C</c:v>
                </c:pt>
                <c:pt idx="10">
                  <c:v>P0842_汽车</c:v>
                </c:pt>
                <c:pt idx="11">
                  <c:v>P0769_医疗</c:v>
                </c:pt>
                <c:pt idx="12">
                  <c:v>P0569_泛工业</c:v>
                </c:pt>
                <c:pt idx="13">
                  <c:v>P0335_3C</c:v>
                </c:pt>
                <c:pt idx="14">
                  <c:v>P0222_陶瓷</c:v>
                </c:pt>
              </c:strCache>
            </c:strRef>
          </c:cat>
          <c:val>
            <c:numRef>
              <c:f>Sheet1!$E$2:$E$16</c:f>
              <c:numCache>
                <c:formatCode>0%</c:formatCode>
                <c:ptCount val="15"/>
                <c:pt idx="0">
                  <c:v>1</c:v>
                </c:pt>
                <c:pt idx="1">
                  <c:v>1</c:v>
                </c:pt>
                <c:pt idx="2">
                  <c:v>0.96699999999999997</c:v>
                </c:pt>
                <c:pt idx="3">
                  <c:v>0.85709999999999997</c:v>
                </c:pt>
                <c:pt idx="4">
                  <c:v>1</c:v>
                </c:pt>
                <c:pt idx="5">
                  <c:v>1</c:v>
                </c:pt>
                <c:pt idx="6">
                  <c:v>1</c:v>
                </c:pt>
                <c:pt idx="7">
                  <c:v>0.92949999999999999</c:v>
                </c:pt>
                <c:pt idx="8">
                  <c:v>1</c:v>
                </c:pt>
                <c:pt idx="9">
                  <c:v>0.96879999999999999</c:v>
                </c:pt>
                <c:pt idx="10">
                  <c:v>0.74890000000000001</c:v>
                </c:pt>
                <c:pt idx="11">
                  <c:v>0.81</c:v>
                </c:pt>
                <c:pt idx="12">
                  <c:v>0.76759999999999995</c:v>
                </c:pt>
                <c:pt idx="13">
                  <c:v>1</c:v>
                </c:pt>
                <c:pt idx="14">
                  <c:v>0.62660000000000005</c:v>
                </c:pt>
              </c:numCache>
            </c:numRef>
          </c:val>
          <c:extLst>
            <c:ext xmlns:c16="http://schemas.microsoft.com/office/drawing/2014/chart" uri="{C3380CC4-5D6E-409C-BE32-E72D297353CC}">
              <c16:uniqueId val="{00000001-2DA8-4D94-9915-9E43EF401031}"/>
            </c:ext>
          </c:extLst>
        </c:ser>
        <c:dLbls>
          <c:showLegendKey val="0"/>
          <c:showVal val="0"/>
          <c:showCatName val="0"/>
          <c:showSerName val="0"/>
          <c:showPercent val="0"/>
          <c:showBubbleSize val="0"/>
        </c:dLbls>
        <c:gapWidth val="150"/>
        <c:axId val="1035524335"/>
        <c:axId val="1157743311"/>
      </c:barChart>
      <c:lineChart>
        <c:grouping val="standard"/>
        <c:varyColors val="0"/>
        <c:ser>
          <c:idx val="0"/>
          <c:order val="0"/>
          <c:tx>
            <c:strRef>
              <c:f>Sheet1!$B$1</c:f>
              <c:strCache>
                <c:ptCount val="1"/>
                <c:pt idx="0">
                  <c:v>XiDi准确率</c:v>
                </c:pt>
              </c:strCache>
            </c:strRef>
          </c:tx>
          <c:spPr>
            <a:ln w="28575" cap="rnd">
              <a:solidFill>
                <a:schemeClr val="accent1">
                  <a:lumMod val="40000"/>
                  <a:lumOff val="60000"/>
                </a:schemeClr>
              </a:solidFill>
              <a:round/>
            </a:ln>
            <a:effectLst/>
          </c:spPr>
          <c:marker>
            <c:symbol val="circle"/>
            <c:size val="5"/>
            <c:spPr>
              <a:solidFill>
                <a:schemeClr val="accent1"/>
              </a:solidFill>
              <a:ln w="9525">
                <a:solidFill>
                  <a:schemeClr val="accent1"/>
                </a:solidFill>
              </a:ln>
              <a:effectLst/>
            </c:spPr>
          </c:marker>
          <c:cat>
            <c:strRef>
              <c:f>Sheet1!$A$2:$A$16</c:f>
              <c:strCache>
                <c:ptCount val="15"/>
                <c:pt idx="0">
                  <c:v>P1421_3C</c:v>
                </c:pt>
                <c:pt idx="1">
                  <c:v>P1430_汽车</c:v>
                </c:pt>
                <c:pt idx="2">
                  <c:v>P1760_汽车</c:v>
                </c:pt>
                <c:pt idx="3">
                  <c:v>P1672_汽车</c:v>
                </c:pt>
                <c:pt idx="4">
                  <c:v>P1703_汽车</c:v>
                </c:pt>
                <c:pt idx="5">
                  <c:v>P1677_3C</c:v>
                </c:pt>
                <c:pt idx="6">
                  <c:v>P1157_3C</c:v>
                </c:pt>
                <c:pt idx="7">
                  <c:v>P1132_新能源</c:v>
                </c:pt>
                <c:pt idx="8">
                  <c:v>P1056_汽车</c:v>
                </c:pt>
                <c:pt idx="9">
                  <c:v>P0870_3C</c:v>
                </c:pt>
                <c:pt idx="10">
                  <c:v>P0842_汽车</c:v>
                </c:pt>
                <c:pt idx="11">
                  <c:v>P0769_医疗</c:v>
                </c:pt>
                <c:pt idx="12">
                  <c:v>P0569_泛工业</c:v>
                </c:pt>
                <c:pt idx="13">
                  <c:v>P0335_3C</c:v>
                </c:pt>
                <c:pt idx="14">
                  <c:v>P0222_陶瓷</c:v>
                </c:pt>
              </c:strCache>
            </c:strRef>
          </c:cat>
          <c:val>
            <c:numRef>
              <c:f>Sheet1!$B$2:$B$16</c:f>
              <c:numCache>
                <c:formatCode>General</c:formatCode>
                <c:ptCount val="15"/>
                <c:pt idx="0" formatCode="0%">
                  <c:v>0.53800000000000003</c:v>
                </c:pt>
                <c:pt idx="1">
                  <c:v>0</c:v>
                </c:pt>
                <c:pt idx="2" formatCode="0.00%">
                  <c:v>0</c:v>
                </c:pt>
                <c:pt idx="3" formatCode="0%">
                  <c:v>0.105</c:v>
                </c:pt>
                <c:pt idx="4" formatCode="0%">
                  <c:v>0.4</c:v>
                </c:pt>
                <c:pt idx="5" formatCode="0.00%">
                  <c:v>0.71399999999999997</c:v>
                </c:pt>
                <c:pt idx="6" formatCode="0%">
                  <c:v>1</c:v>
                </c:pt>
                <c:pt idx="7" formatCode="0%">
                  <c:v>0.86599999999999999</c:v>
                </c:pt>
                <c:pt idx="8" formatCode="0%">
                  <c:v>0</c:v>
                </c:pt>
                <c:pt idx="9" formatCode="0%">
                  <c:v>0.53500000000000003</c:v>
                </c:pt>
                <c:pt idx="10" formatCode="0%">
                  <c:v>0</c:v>
                </c:pt>
                <c:pt idx="11" formatCode="0%">
                  <c:v>0.7</c:v>
                </c:pt>
                <c:pt idx="12" formatCode="0%">
                  <c:v>0.52600000000000002</c:v>
                </c:pt>
                <c:pt idx="13" formatCode="0%">
                  <c:v>1</c:v>
                </c:pt>
                <c:pt idx="14" formatCode="0%">
                  <c:v>0</c:v>
                </c:pt>
              </c:numCache>
            </c:numRef>
          </c:val>
          <c:smooth val="0"/>
          <c:extLst>
            <c:ext xmlns:c16="http://schemas.microsoft.com/office/drawing/2014/chart" uri="{C3380CC4-5D6E-409C-BE32-E72D297353CC}">
              <c16:uniqueId val="{00000002-2DA8-4D94-9915-9E43EF401031}"/>
            </c:ext>
          </c:extLst>
        </c:ser>
        <c:ser>
          <c:idx val="1"/>
          <c:order val="1"/>
          <c:tx>
            <c:strRef>
              <c:f>Sheet1!$C$1</c:f>
              <c:strCache>
                <c:ptCount val="1"/>
                <c:pt idx="0">
                  <c:v>ViMo准确率</c:v>
                </c:pt>
              </c:strCache>
            </c:strRef>
          </c:tx>
          <c:spPr>
            <a:ln w="60325" cap="rnd">
              <a:solidFill>
                <a:schemeClr val="accent3">
                  <a:lumMod val="75000"/>
                </a:schemeClr>
              </a:solidFill>
              <a:round/>
            </a:ln>
            <a:effectLst/>
          </c:spPr>
          <c:marker>
            <c:symbol val="circle"/>
            <c:size val="5"/>
            <c:spPr>
              <a:solidFill>
                <a:schemeClr val="accent2"/>
              </a:solidFill>
              <a:ln w="9525">
                <a:solidFill>
                  <a:schemeClr val="accent2"/>
                </a:solidFill>
              </a:ln>
              <a:effectLst/>
            </c:spPr>
          </c:marker>
          <c:cat>
            <c:strRef>
              <c:f>Sheet1!$A$2:$A$16</c:f>
              <c:strCache>
                <c:ptCount val="15"/>
                <c:pt idx="0">
                  <c:v>P1421_3C</c:v>
                </c:pt>
                <c:pt idx="1">
                  <c:v>P1430_汽车</c:v>
                </c:pt>
                <c:pt idx="2">
                  <c:v>P1760_汽车</c:v>
                </c:pt>
                <c:pt idx="3">
                  <c:v>P1672_汽车</c:v>
                </c:pt>
                <c:pt idx="4">
                  <c:v>P1703_汽车</c:v>
                </c:pt>
                <c:pt idx="5">
                  <c:v>P1677_3C</c:v>
                </c:pt>
                <c:pt idx="6">
                  <c:v>P1157_3C</c:v>
                </c:pt>
                <c:pt idx="7">
                  <c:v>P1132_新能源</c:v>
                </c:pt>
                <c:pt idx="8">
                  <c:v>P1056_汽车</c:v>
                </c:pt>
                <c:pt idx="9">
                  <c:v>P0870_3C</c:v>
                </c:pt>
                <c:pt idx="10">
                  <c:v>P0842_汽车</c:v>
                </c:pt>
                <c:pt idx="11">
                  <c:v>P0769_医疗</c:v>
                </c:pt>
                <c:pt idx="12">
                  <c:v>P0569_泛工业</c:v>
                </c:pt>
                <c:pt idx="13">
                  <c:v>P0335_3C</c:v>
                </c:pt>
                <c:pt idx="14">
                  <c:v>P0222_陶瓷</c:v>
                </c:pt>
              </c:strCache>
            </c:strRef>
          </c:cat>
          <c:val>
            <c:numRef>
              <c:f>Sheet1!$C$2:$C$16</c:f>
              <c:numCache>
                <c:formatCode>0%</c:formatCode>
                <c:ptCount val="15"/>
                <c:pt idx="0">
                  <c:v>0.69230000000000003</c:v>
                </c:pt>
                <c:pt idx="1">
                  <c:v>0.13639999999999999</c:v>
                </c:pt>
                <c:pt idx="2">
                  <c:v>0.72</c:v>
                </c:pt>
                <c:pt idx="3">
                  <c:v>0.8</c:v>
                </c:pt>
                <c:pt idx="4">
                  <c:v>7.6999999999999999E-2</c:v>
                </c:pt>
                <c:pt idx="5">
                  <c:v>0.72719999999999996</c:v>
                </c:pt>
                <c:pt idx="6">
                  <c:v>1</c:v>
                </c:pt>
                <c:pt idx="7">
                  <c:v>0.77539999999999998</c:v>
                </c:pt>
                <c:pt idx="8">
                  <c:v>1</c:v>
                </c:pt>
                <c:pt idx="9">
                  <c:v>0.81579999999999997</c:v>
                </c:pt>
                <c:pt idx="10">
                  <c:v>0.66049999999999998</c:v>
                </c:pt>
                <c:pt idx="11">
                  <c:v>0.86399999999999999</c:v>
                </c:pt>
                <c:pt idx="12">
                  <c:v>0.80149999999999999</c:v>
                </c:pt>
                <c:pt idx="13">
                  <c:v>1</c:v>
                </c:pt>
                <c:pt idx="14">
                  <c:v>0.80489999999999995</c:v>
                </c:pt>
              </c:numCache>
            </c:numRef>
          </c:val>
          <c:smooth val="0"/>
          <c:extLst>
            <c:ext xmlns:c16="http://schemas.microsoft.com/office/drawing/2014/chart" uri="{C3380CC4-5D6E-409C-BE32-E72D297353CC}">
              <c16:uniqueId val="{00000003-2DA8-4D94-9915-9E43EF401031}"/>
            </c:ext>
          </c:extLst>
        </c:ser>
        <c:dLbls>
          <c:showLegendKey val="0"/>
          <c:showVal val="0"/>
          <c:showCatName val="0"/>
          <c:showSerName val="0"/>
          <c:showPercent val="0"/>
          <c:showBubbleSize val="0"/>
        </c:dLbls>
        <c:marker val="1"/>
        <c:smooth val="0"/>
        <c:axId val="1035524335"/>
        <c:axId val="1157743311"/>
      </c:lineChart>
      <c:catAx>
        <c:axId val="103552433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solidFill>
                      <a:schemeClr val="bg1"/>
                    </a:solidFill>
                  </a:rPr>
                  <a:t>检测任务</a:t>
                </a:r>
              </a:p>
            </c:rich>
          </c:tx>
          <c:layout>
            <c:manualLayout>
              <c:xMode val="edge"/>
              <c:yMode val="edge"/>
              <c:x val="0.50316532688061555"/>
              <c:y val="0.7322630504520267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157743311"/>
        <c:crosses val="autoZero"/>
        <c:auto val="1"/>
        <c:lblAlgn val="ctr"/>
        <c:lblOffset val="100"/>
        <c:noMultiLvlLbl val="0"/>
      </c:catAx>
      <c:valAx>
        <c:axId val="1157743311"/>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solidFill>
                      <a:schemeClr val="bg1"/>
                    </a:solidFill>
                  </a:rPr>
                  <a:t>百分比（</a:t>
                </a:r>
                <a:r>
                  <a:rPr lang="en-US" altLang="zh-CN" dirty="0">
                    <a:solidFill>
                      <a:schemeClr val="bg1"/>
                    </a:solidFill>
                  </a:rPr>
                  <a:t>%</a:t>
                </a:r>
                <a:r>
                  <a:rPr lang="zh-CN" altLang="en-US" dirty="0">
                    <a:solidFill>
                      <a:schemeClr val="bg1"/>
                    </a:solidFill>
                  </a:rPr>
                  <a: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035524335"/>
        <c:crosses val="autoZero"/>
        <c:crossBetween val="between"/>
      </c:valAx>
      <c:spPr>
        <a:noFill/>
        <a:ln w="25400">
          <a:noFill/>
        </a:ln>
        <a:effectLst/>
      </c:spPr>
    </c:plotArea>
    <c:legend>
      <c:legendPos val="b"/>
      <c:layout>
        <c:manualLayout>
          <c:xMode val="edge"/>
          <c:yMode val="edge"/>
          <c:x val="0.28964750344889223"/>
          <c:y val="0.83161504811898512"/>
          <c:w val="0.42070499310221543"/>
          <c:h val="7.579235928842227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43E6F"/>
    </a:solid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ltLang="zh-CN" dirty="0"/>
              <a:t>15</a:t>
            </a:r>
            <a:r>
              <a:rPr lang="zh-CN" altLang="en-US" dirty="0"/>
              <a:t>批数据用时对比</a:t>
            </a:r>
            <a:endParaRPr 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manualLayout>
          <c:layoutTarget val="inner"/>
          <c:xMode val="edge"/>
          <c:yMode val="edge"/>
          <c:x val="3.8394264828550434E-2"/>
          <c:y val="0.13167169464652023"/>
          <c:w val="0.94897515056796045"/>
          <c:h val="0.40246797337741896"/>
        </c:manualLayout>
      </c:layout>
      <c:lineChart>
        <c:grouping val="standard"/>
        <c:varyColors val="0"/>
        <c:ser>
          <c:idx val="0"/>
          <c:order val="0"/>
          <c:tx>
            <c:strRef>
              <c:f>Sheet1!$B$1</c:f>
              <c:strCache>
                <c:ptCount val="1"/>
                <c:pt idx="0">
                  <c:v>XiDi时间</c:v>
                </c:pt>
              </c:strCache>
            </c:strRef>
          </c:tx>
          <c:spPr>
            <a:ln w="28575" cap="rnd">
              <a:solidFill>
                <a:srgbClr val="FFC000"/>
              </a:solidFill>
              <a:round/>
            </a:ln>
            <a:effectLst/>
          </c:spPr>
          <c:marker>
            <c:symbol val="none"/>
          </c:marker>
          <c:cat>
            <c:strRef>
              <c:f>Sheet1!$A$2:$A$16</c:f>
              <c:strCache>
                <c:ptCount val="15"/>
                <c:pt idx="0">
                  <c:v>P1421_3C</c:v>
                </c:pt>
                <c:pt idx="1">
                  <c:v>P1430_汽车</c:v>
                </c:pt>
                <c:pt idx="2">
                  <c:v>P1760_汽车</c:v>
                </c:pt>
                <c:pt idx="3">
                  <c:v>P1672_汽车</c:v>
                </c:pt>
                <c:pt idx="4">
                  <c:v>P1703_汽车</c:v>
                </c:pt>
                <c:pt idx="5">
                  <c:v>P1677_3C</c:v>
                </c:pt>
                <c:pt idx="6">
                  <c:v>P1157_3C</c:v>
                </c:pt>
                <c:pt idx="7">
                  <c:v>P1132_3C</c:v>
                </c:pt>
                <c:pt idx="8">
                  <c:v>P1056_新能源</c:v>
                </c:pt>
                <c:pt idx="9">
                  <c:v>P0870_3C</c:v>
                </c:pt>
                <c:pt idx="10">
                  <c:v>P0842_汽车</c:v>
                </c:pt>
                <c:pt idx="11">
                  <c:v>P0769_医疗</c:v>
                </c:pt>
                <c:pt idx="12">
                  <c:v>P0569_泛工业</c:v>
                </c:pt>
                <c:pt idx="13">
                  <c:v>P0335_3C</c:v>
                </c:pt>
                <c:pt idx="14">
                  <c:v>P0222_陶瓷</c:v>
                </c:pt>
              </c:strCache>
            </c:strRef>
          </c:cat>
          <c:val>
            <c:numRef>
              <c:f>Sheet1!$B$2:$B$16</c:f>
              <c:numCache>
                <c:formatCode>General</c:formatCode>
                <c:ptCount val="15"/>
                <c:pt idx="0">
                  <c:v>2</c:v>
                </c:pt>
                <c:pt idx="3">
                  <c:v>1</c:v>
                </c:pt>
                <c:pt idx="4">
                  <c:v>2</c:v>
                </c:pt>
                <c:pt idx="5">
                  <c:v>2</c:v>
                </c:pt>
                <c:pt idx="6">
                  <c:v>3</c:v>
                </c:pt>
                <c:pt idx="7">
                  <c:v>2</c:v>
                </c:pt>
                <c:pt idx="9">
                  <c:v>2</c:v>
                </c:pt>
                <c:pt idx="11">
                  <c:v>2.6</c:v>
                </c:pt>
                <c:pt idx="12">
                  <c:v>1</c:v>
                </c:pt>
                <c:pt idx="13">
                  <c:v>2</c:v>
                </c:pt>
              </c:numCache>
            </c:numRef>
          </c:val>
          <c:smooth val="0"/>
          <c:extLst>
            <c:ext xmlns:c16="http://schemas.microsoft.com/office/drawing/2014/chart" uri="{C3380CC4-5D6E-409C-BE32-E72D297353CC}">
              <c16:uniqueId val="{00000000-3AA9-4C50-B762-A0EF7E47266C}"/>
            </c:ext>
          </c:extLst>
        </c:ser>
        <c:ser>
          <c:idx val="1"/>
          <c:order val="1"/>
          <c:tx>
            <c:strRef>
              <c:f>Sheet1!$C$1</c:f>
              <c:strCache>
                <c:ptCount val="1"/>
                <c:pt idx="0">
                  <c:v>ViMo时间</c:v>
                </c:pt>
              </c:strCache>
            </c:strRef>
          </c:tx>
          <c:spPr>
            <a:ln w="60325" cap="rnd">
              <a:solidFill>
                <a:schemeClr val="accent2"/>
              </a:solidFill>
              <a:round/>
            </a:ln>
            <a:effectLst/>
          </c:spPr>
          <c:marker>
            <c:symbol val="none"/>
          </c:marker>
          <c:cat>
            <c:strRef>
              <c:f>Sheet1!$A$2:$A$16</c:f>
              <c:strCache>
                <c:ptCount val="15"/>
                <c:pt idx="0">
                  <c:v>P1421_3C</c:v>
                </c:pt>
                <c:pt idx="1">
                  <c:v>P1430_汽车</c:v>
                </c:pt>
                <c:pt idx="2">
                  <c:v>P1760_汽车</c:v>
                </c:pt>
                <c:pt idx="3">
                  <c:v>P1672_汽车</c:v>
                </c:pt>
                <c:pt idx="4">
                  <c:v>P1703_汽车</c:v>
                </c:pt>
                <c:pt idx="5">
                  <c:v>P1677_3C</c:v>
                </c:pt>
                <c:pt idx="6">
                  <c:v>P1157_3C</c:v>
                </c:pt>
                <c:pt idx="7">
                  <c:v>P1132_3C</c:v>
                </c:pt>
                <c:pt idx="8">
                  <c:v>P1056_新能源</c:v>
                </c:pt>
                <c:pt idx="9">
                  <c:v>P0870_3C</c:v>
                </c:pt>
                <c:pt idx="10">
                  <c:v>P0842_汽车</c:v>
                </c:pt>
                <c:pt idx="11">
                  <c:v>P0769_医疗</c:v>
                </c:pt>
                <c:pt idx="12">
                  <c:v>P0569_泛工业</c:v>
                </c:pt>
                <c:pt idx="13">
                  <c:v>P0335_3C</c:v>
                </c:pt>
                <c:pt idx="14">
                  <c:v>P0222_陶瓷</c:v>
                </c:pt>
              </c:strCache>
            </c:strRef>
          </c:cat>
          <c:val>
            <c:numRef>
              <c:f>Sheet1!$C$2:$C$16</c:f>
              <c:numCache>
                <c:formatCode>General</c:formatCode>
                <c:ptCount val="15"/>
                <c:pt idx="0">
                  <c:v>4</c:v>
                </c:pt>
                <c:pt idx="1">
                  <c:v>2.4</c:v>
                </c:pt>
                <c:pt idx="2">
                  <c:v>2.2000000000000002</c:v>
                </c:pt>
                <c:pt idx="3">
                  <c:v>2.2999999999999998</c:v>
                </c:pt>
                <c:pt idx="4">
                  <c:v>5.8</c:v>
                </c:pt>
                <c:pt idx="5">
                  <c:v>3.2</c:v>
                </c:pt>
                <c:pt idx="6">
                  <c:v>2.4</c:v>
                </c:pt>
                <c:pt idx="7">
                  <c:v>2.4</c:v>
                </c:pt>
                <c:pt idx="8">
                  <c:v>5.0999999999999996</c:v>
                </c:pt>
                <c:pt idx="9">
                  <c:v>1.8</c:v>
                </c:pt>
                <c:pt idx="10">
                  <c:v>1.8</c:v>
                </c:pt>
                <c:pt idx="11">
                  <c:v>2.5</c:v>
                </c:pt>
                <c:pt idx="12">
                  <c:v>2.5</c:v>
                </c:pt>
                <c:pt idx="13">
                  <c:v>2.5</c:v>
                </c:pt>
                <c:pt idx="14">
                  <c:v>5.2</c:v>
                </c:pt>
              </c:numCache>
            </c:numRef>
          </c:val>
          <c:smooth val="0"/>
          <c:extLst>
            <c:ext xmlns:c16="http://schemas.microsoft.com/office/drawing/2014/chart" uri="{C3380CC4-5D6E-409C-BE32-E72D297353CC}">
              <c16:uniqueId val="{00000001-3AA9-4C50-B762-A0EF7E47266C}"/>
            </c:ext>
          </c:extLst>
        </c:ser>
        <c:dLbls>
          <c:showLegendKey val="0"/>
          <c:showVal val="0"/>
          <c:showCatName val="0"/>
          <c:showSerName val="0"/>
          <c:showPercent val="0"/>
          <c:showBubbleSize val="0"/>
        </c:dLbls>
        <c:smooth val="0"/>
        <c:axId val="1300157279"/>
        <c:axId val="1719212479"/>
      </c:lineChart>
      <c:catAx>
        <c:axId val="1300157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719212479"/>
        <c:crosses val="autoZero"/>
        <c:auto val="1"/>
        <c:lblAlgn val="ctr"/>
        <c:lblOffset val="100"/>
        <c:noMultiLvlLbl val="0"/>
      </c:catAx>
      <c:valAx>
        <c:axId val="17192124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30015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43E6F"/>
    </a:solidFill>
    <a:ln>
      <a:noFill/>
    </a:ln>
    <a:effectLst/>
  </c:spPr>
  <c:txPr>
    <a:bodyPr/>
    <a:lstStyle/>
    <a:p>
      <a:pPr>
        <a:defRPr>
          <a:solidFill>
            <a:schemeClr val="bg1"/>
          </a:solidFill>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ltLang="zh-CN" dirty="0">
                <a:solidFill>
                  <a:schemeClr val="bg1"/>
                </a:solidFill>
              </a:rPr>
              <a:t>OCR</a:t>
            </a:r>
            <a:r>
              <a:rPr lang="zh-CN" altLang="en-US" dirty="0">
                <a:solidFill>
                  <a:schemeClr val="bg1"/>
                </a:solidFill>
              </a:rPr>
              <a:t>全量数据 </a:t>
            </a:r>
            <a:r>
              <a:rPr lang="en-US" altLang="zh-CN" dirty="0" err="1">
                <a:solidFill>
                  <a:schemeClr val="bg1"/>
                </a:solidFill>
              </a:rPr>
              <a:t>ViMo</a:t>
            </a:r>
            <a:r>
              <a:rPr lang="en-US" altLang="zh-CN" dirty="0">
                <a:solidFill>
                  <a:schemeClr val="bg1"/>
                </a:solidFill>
              </a:rPr>
              <a:t>  vs</a:t>
            </a:r>
            <a:r>
              <a:rPr lang="zh-CN" altLang="en-US" dirty="0">
                <a:solidFill>
                  <a:schemeClr val="bg1"/>
                </a:solidFill>
              </a:rPr>
              <a:t> </a:t>
            </a:r>
            <a:r>
              <a:rPr lang="en-US" altLang="zh-CN" dirty="0" err="1">
                <a:solidFill>
                  <a:schemeClr val="bg1"/>
                </a:solidFill>
              </a:rPr>
              <a:t>XiDi</a:t>
            </a:r>
            <a:endParaRPr lang="zh-CN" altLang="en-US" dirty="0">
              <a:solidFill>
                <a:schemeClr val="bg1"/>
              </a:solidFill>
            </a:endParaRPr>
          </a:p>
        </c:rich>
      </c:tx>
      <c:layout>
        <c:manualLayout>
          <c:xMode val="edge"/>
          <c:yMode val="edge"/>
          <c:x val="0.35287499999999999"/>
          <c:y val="4.921874697227196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barChart>
        <c:barDir val="col"/>
        <c:grouping val="clustered"/>
        <c:varyColors val="0"/>
        <c:ser>
          <c:idx val="2"/>
          <c:order val="2"/>
          <c:tx>
            <c:strRef>
              <c:f>Sheet1!$D$1</c:f>
              <c:strCache>
                <c:ptCount val="1"/>
                <c:pt idx="0">
                  <c:v>XiDi召回率</c:v>
                </c:pt>
              </c:strCache>
            </c:strRef>
          </c:tx>
          <c:spPr>
            <a:solidFill>
              <a:schemeClr val="bg2">
                <a:lumMod val="90000"/>
              </a:schemeClr>
            </a:solidFill>
            <a:ln>
              <a:noFill/>
            </a:ln>
            <a:effectLst/>
          </c:spPr>
          <c:invertIfNegative val="0"/>
          <c:cat>
            <c:strRef>
              <c:f>Sheet1!$A$2:$A$16</c:f>
              <c:strCache>
                <c:ptCount val="15"/>
                <c:pt idx="0">
                  <c:v>P1868_3C</c:v>
                </c:pt>
                <c:pt idx="1">
                  <c:v>P1871_汽车</c:v>
                </c:pt>
                <c:pt idx="2">
                  <c:v>P1879_食品</c:v>
                </c:pt>
                <c:pt idx="3">
                  <c:v>P1881_烟草</c:v>
                </c:pt>
                <c:pt idx="4">
                  <c:v>P1885_药品</c:v>
                </c:pt>
                <c:pt idx="5">
                  <c:v>P2217_3C</c:v>
                </c:pt>
                <c:pt idx="6">
                  <c:v>P2218_3C</c:v>
                </c:pt>
                <c:pt idx="7">
                  <c:v>P2220_食品</c:v>
                </c:pt>
                <c:pt idx="8">
                  <c:v>P2222_3C</c:v>
                </c:pt>
                <c:pt idx="9">
                  <c:v>P2224_3C</c:v>
                </c:pt>
                <c:pt idx="10">
                  <c:v>P2225_PCB</c:v>
                </c:pt>
                <c:pt idx="11">
                  <c:v>P2226_3C</c:v>
                </c:pt>
                <c:pt idx="12">
                  <c:v>P2227_3C</c:v>
                </c:pt>
                <c:pt idx="13">
                  <c:v>P2228_3C</c:v>
                </c:pt>
                <c:pt idx="14">
                  <c:v>P1897_3C</c:v>
                </c:pt>
              </c:strCache>
            </c:strRef>
          </c:cat>
          <c:val>
            <c:numRef>
              <c:f>Sheet1!$D$2:$D$16</c:f>
              <c:numCache>
                <c:formatCode>0.00%</c:formatCode>
                <c:ptCount val="15"/>
                <c:pt idx="0">
                  <c:v>0.75</c:v>
                </c:pt>
                <c:pt idx="1">
                  <c:v>1</c:v>
                </c:pt>
                <c:pt idx="2">
                  <c:v>0.99860000000000004</c:v>
                </c:pt>
                <c:pt idx="3">
                  <c:v>0.99929999999999997</c:v>
                </c:pt>
                <c:pt idx="4">
                  <c:v>1</c:v>
                </c:pt>
                <c:pt idx="5">
                  <c:v>1</c:v>
                </c:pt>
                <c:pt idx="6">
                  <c:v>1</c:v>
                </c:pt>
                <c:pt idx="7">
                  <c:v>1</c:v>
                </c:pt>
                <c:pt idx="8">
                  <c:v>0.9909</c:v>
                </c:pt>
                <c:pt idx="9">
                  <c:v>1</c:v>
                </c:pt>
                <c:pt idx="10">
                  <c:v>0.99709999999999999</c:v>
                </c:pt>
                <c:pt idx="11">
                  <c:v>1</c:v>
                </c:pt>
                <c:pt idx="12">
                  <c:v>1</c:v>
                </c:pt>
                <c:pt idx="13">
                  <c:v>0.99099999999999999</c:v>
                </c:pt>
                <c:pt idx="14">
                  <c:v>1</c:v>
                </c:pt>
              </c:numCache>
            </c:numRef>
          </c:val>
          <c:extLst>
            <c:ext xmlns:c16="http://schemas.microsoft.com/office/drawing/2014/chart" uri="{C3380CC4-5D6E-409C-BE32-E72D297353CC}">
              <c16:uniqueId val="{00000000-2627-4A93-9977-8117107B0286}"/>
            </c:ext>
          </c:extLst>
        </c:ser>
        <c:ser>
          <c:idx val="3"/>
          <c:order val="3"/>
          <c:tx>
            <c:strRef>
              <c:f>Sheet1!$E$1</c:f>
              <c:strCache>
                <c:ptCount val="1"/>
                <c:pt idx="0">
                  <c:v>ViMo召回率</c:v>
                </c:pt>
              </c:strCache>
            </c:strRef>
          </c:tx>
          <c:spPr>
            <a:solidFill>
              <a:srgbClr val="FF0000"/>
            </a:solidFill>
            <a:ln>
              <a:noFill/>
            </a:ln>
            <a:effectLst/>
          </c:spPr>
          <c:invertIfNegative val="0"/>
          <c:cat>
            <c:strRef>
              <c:f>Sheet1!$A$2:$A$16</c:f>
              <c:strCache>
                <c:ptCount val="15"/>
                <c:pt idx="0">
                  <c:v>P1868_3C</c:v>
                </c:pt>
                <c:pt idx="1">
                  <c:v>P1871_汽车</c:v>
                </c:pt>
                <c:pt idx="2">
                  <c:v>P1879_食品</c:v>
                </c:pt>
                <c:pt idx="3">
                  <c:v>P1881_烟草</c:v>
                </c:pt>
                <c:pt idx="4">
                  <c:v>P1885_药品</c:v>
                </c:pt>
                <c:pt idx="5">
                  <c:v>P2217_3C</c:v>
                </c:pt>
                <c:pt idx="6">
                  <c:v>P2218_3C</c:v>
                </c:pt>
                <c:pt idx="7">
                  <c:v>P2220_食品</c:v>
                </c:pt>
                <c:pt idx="8">
                  <c:v>P2222_3C</c:v>
                </c:pt>
                <c:pt idx="9">
                  <c:v>P2224_3C</c:v>
                </c:pt>
                <c:pt idx="10">
                  <c:v>P2225_PCB</c:v>
                </c:pt>
                <c:pt idx="11">
                  <c:v>P2226_3C</c:v>
                </c:pt>
                <c:pt idx="12">
                  <c:v>P2227_3C</c:v>
                </c:pt>
                <c:pt idx="13">
                  <c:v>P2228_3C</c:v>
                </c:pt>
                <c:pt idx="14">
                  <c:v>P1897_3C</c:v>
                </c:pt>
              </c:strCache>
            </c:strRef>
          </c:cat>
          <c:val>
            <c:numRef>
              <c:f>Sheet1!$E$2:$E$16</c:f>
              <c:numCache>
                <c:formatCode>0.00%</c:formatCode>
                <c:ptCount val="15"/>
                <c:pt idx="0">
                  <c:v>1</c:v>
                </c:pt>
                <c:pt idx="1">
                  <c:v>1</c:v>
                </c:pt>
                <c:pt idx="2">
                  <c:v>1</c:v>
                </c:pt>
                <c:pt idx="3">
                  <c:v>1</c:v>
                </c:pt>
                <c:pt idx="4">
                  <c:v>1</c:v>
                </c:pt>
                <c:pt idx="5">
                  <c:v>1</c:v>
                </c:pt>
                <c:pt idx="6">
                  <c:v>0.9899</c:v>
                </c:pt>
                <c:pt idx="7">
                  <c:v>1</c:v>
                </c:pt>
                <c:pt idx="8">
                  <c:v>0.999</c:v>
                </c:pt>
                <c:pt idx="9">
                  <c:v>1</c:v>
                </c:pt>
                <c:pt idx="10">
                  <c:v>1</c:v>
                </c:pt>
                <c:pt idx="11">
                  <c:v>1</c:v>
                </c:pt>
                <c:pt idx="12">
                  <c:v>1</c:v>
                </c:pt>
                <c:pt idx="13">
                  <c:v>0.97209999999999996</c:v>
                </c:pt>
                <c:pt idx="14">
                  <c:v>1</c:v>
                </c:pt>
              </c:numCache>
            </c:numRef>
          </c:val>
          <c:extLst>
            <c:ext xmlns:c16="http://schemas.microsoft.com/office/drawing/2014/chart" uri="{C3380CC4-5D6E-409C-BE32-E72D297353CC}">
              <c16:uniqueId val="{00000001-2627-4A93-9977-8117107B0286}"/>
            </c:ext>
          </c:extLst>
        </c:ser>
        <c:dLbls>
          <c:showLegendKey val="0"/>
          <c:showVal val="0"/>
          <c:showCatName val="0"/>
          <c:showSerName val="0"/>
          <c:showPercent val="0"/>
          <c:showBubbleSize val="0"/>
        </c:dLbls>
        <c:gapWidth val="150"/>
        <c:axId val="1035524335"/>
        <c:axId val="1157743311"/>
      </c:barChart>
      <c:lineChart>
        <c:grouping val="standard"/>
        <c:varyColors val="0"/>
        <c:ser>
          <c:idx val="0"/>
          <c:order val="0"/>
          <c:tx>
            <c:strRef>
              <c:f>Sheet1!$B$1</c:f>
              <c:strCache>
                <c:ptCount val="1"/>
                <c:pt idx="0">
                  <c:v>XiDi准确率</c:v>
                </c:pt>
              </c:strCache>
            </c:strRef>
          </c:tx>
          <c:spPr>
            <a:ln w="28575" cap="rnd">
              <a:solidFill>
                <a:schemeClr val="accent1">
                  <a:lumMod val="40000"/>
                  <a:lumOff val="60000"/>
                </a:schemeClr>
              </a:solidFill>
              <a:round/>
            </a:ln>
            <a:effectLst/>
          </c:spPr>
          <c:marker>
            <c:symbol val="circle"/>
            <c:size val="5"/>
            <c:spPr>
              <a:solidFill>
                <a:schemeClr val="accent1"/>
              </a:solidFill>
              <a:ln w="9525">
                <a:solidFill>
                  <a:schemeClr val="accent1"/>
                </a:solidFill>
              </a:ln>
              <a:effectLst/>
            </c:spPr>
          </c:marker>
          <c:cat>
            <c:strRef>
              <c:f>Sheet1!$A$2:$A$16</c:f>
              <c:strCache>
                <c:ptCount val="15"/>
                <c:pt idx="0">
                  <c:v>P1868_3C</c:v>
                </c:pt>
                <c:pt idx="1">
                  <c:v>P1871_汽车</c:v>
                </c:pt>
                <c:pt idx="2">
                  <c:v>P1879_食品</c:v>
                </c:pt>
                <c:pt idx="3">
                  <c:v>P1881_烟草</c:v>
                </c:pt>
                <c:pt idx="4">
                  <c:v>P1885_药品</c:v>
                </c:pt>
                <c:pt idx="5">
                  <c:v>P2217_3C</c:v>
                </c:pt>
                <c:pt idx="6">
                  <c:v>P2218_3C</c:v>
                </c:pt>
                <c:pt idx="7">
                  <c:v>P2220_食品</c:v>
                </c:pt>
                <c:pt idx="8">
                  <c:v>P2222_3C</c:v>
                </c:pt>
                <c:pt idx="9">
                  <c:v>P2224_3C</c:v>
                </c:pt>
                <c:pt idx="10">
                  <c:v>P2225_PCB</c:v>
                </c:pt>
                <c:pt idx="11">
                  <c:v>P2226_3C</c:v>
                </c:pt>
                <c:pt idx="12">
                  <c:v>P2227_3C</c:v>
                </c:pt>
                <c:pt idx="13">
                  <c:v>P2228_3C</c:v>
                </c:pt>
                <c:pt idx="14">
                  <c:v>P1897_3C</c:v>
                </c:pt>
              </c:strCache>
            </c:strRef>
          </c:cat>
          <c:val>
            <c:numRef>
              <c:f>Sheet1!$B$2:$B$16</c:f>
              <c:numCache>
                <c:formatCode>0.00%</c:formatCode>
                <c:ptCount val="15"/>
                <c:pt idx="0" formatCode="0%">
                  <c:v>1</c:v>
                </c:pt>
                <c:pt idx="1">
                  <c:v>1</c:v>
                </c:pt>
                <c:pt idx="2">
                  <c:v>0.99580000000000002</c:v>
                </c:pt>
                <c:pt idx="3" formatCode="0%">
                  <c:v>0.99529999999999996</c:v>
                </c:pt>
                <c:pt idx="4" formatCode="0%">
                  <c:v>1</c:v>
                </c:pt>
                <c:pt idx="5" formatCode="0%">
                  <c:v>1</c:v>
                </c:pt>
                <c:pt idx="6" formatCode="0%">
                  <c:v>0.98599999999999999</c:v>
                </c:pt>
                <c:pt idx="7" formatCode="0%">
                  <c:v>1</c:v>
                </c:pt>
                <c:pt idx="8" formatCode="0%">
                  <c:v>0.99550000000000005</c:v>
                </c:pt>
                <c:pt idx="9" formatCode="0%">
                  <c:v>1</c:v>
                </c:pt>
                <c:pt idx="10" formatCode="0%">
                  <c:v>1</c:v>
                </c:pt>
                <c:pt idx="11" formatCode="0%">
                  <c:v>1</c:v>
                </c:pt>
                <c:pt idx="12" formatCode="0%">
                  <c:v>1</c:v>
                </c:pt>
                <c:pt idx="13" formatCode="0%">
                  <c:v>0.96</c:v>
                </c:pt>
                <c:pt idx="14" formatCode="0%">
                  <c:v>1</c:v>
                </c:pt>
              </c:numCache>
            </c:numRef>
          </c:val>
          <c:smooth val="0"/>
          <c:extLst>
            <c:ext xmlns:c16="http://schemas.microsoft.com/office/drawing/2014/chart" uri="{C3380CC4-5D6E-409C-BE32-E72D297353CC}">
              <c16:uniqueId val="{00000002-2627-4A93-9977-8117107B0286}"/>
            </c:ext>
          </c:extLst>
        </c:ser>
        <c:ser>
          <c:idx val="1"/>
          <c:order val="1"/>
          <c:tx>
            <c:strRef>
              <c:f>Sheet1!$C$1</c:f>
              <c:strCache>
                <c:ptCount val="1"/>
                <c:pt idx="0">
                  <c:v>ViMo准确率</c:v>
                </c:pt>
              </c:strCache>
            </c:strRef>
          </c:tx>
          <c:spPr>
            <a:ln w="60325" cap="rnd">
              <a:solidFill>
                <a:schemeClr val="accent3">
                  <a:lumMod val="75000"/>
                </a:schemeClr>
              </a:solidFill>
              <a:round/>
            </a:ln>
            <a:effectLst/>
          </c:spPr>
          <c:marker>
            <c:symbol val="circle"/>
            <c:size val="5"/>
            <c:spPr>
              <a:solidFill>
                <a:schemeClr val="accent2"/>
              </a:solidFill>
              <a:ln w="9525">
                <a:solidFill>
                  <a:schemeClr val="accent2"/>
                </a:solidFill>
              </a:ln>
              <a:effectLst/>
            </c:spPr>
          </c:marker>
          <c:cat>
            <c:strRef>
              <c:f>Sheet1!$A$2:$A$16</c:f>
              <c:strCache>
                <c:ptCount val="15"/>
                <c:pt idx="0">
                  <c:v>P1868_3C</c:v>
                </c:pt>
                <c:pt idx="1">
                  <c:v>P1871_汽车</c:v>
                </c:pt>
                <c:pt idx="2">
                  <c:v>P1879_食品</c:v>
                </c:pt>
                <c:pt idx="3">
                  <c:v>P1881_烟草</c:v>
                </c:pt>
                <c:pt idx="4">
                  <c:v>P1885_药品</c:v>
                </c:pt>
                <c:pt idx="5">
                  <c:v>P2217_3C</c:v>
                </c:pt>
                <c:pt idx="6">
                  <c:v>P2218_3C</c:v>
                </c:pt>
                <c:pt idx="7">
                  <c:v>P2220_食品</c:v>
                </c:pt>
                <c:pt idx="8">
                  <c:v>P2222_3C</c:v>
                </c:pt>
                <c:pt idx="9">
                  <c:v>P2224_3C</c:v>
                </c:pt>
                <c:pt idx="10">
                  <c:v>P2225_PCB</c:v>
                </c:pt>
                <c:pt idx="11">
                  <c:v>P2226_3C</c:v>
                </c:pt>
                <c:pt idx="12">
                  <c:v>P2227_3C</c:v>
                </c:pt>
                <c:pt idx="13">
                  <c:v>P2228_3C</c:v>
                </c:pt>
                <c:pt idx="14">
                  <c:v>P1897_3C</c:v>
                </c:pt>
              </c:strCache>
            </c:strRef>
          </c:cat>
          <c:val>
            <c:numRef>
              <c:f>Sheet1!$C$2:$C$16</c:f>
              <c:numCache>
                <c:formatCode>0.00%</c:formatCode>
                <c:ptCount val="15"/>
                <c:pt idx="0">
                  <c:v>1</c:v>
                </c:pt>
                <c:pt idx="1">
                  <c:v>1</c:v>
                </c:pt>
                <c:pt idx="2">
                  <c:v>1</c:v>
                </c:pt>
                <c:pt idx="3">
                  <c:v>1</c:v>
                </c:pt>
                <c:pt idx="4">
                  <c:v>1</c:v>
                </c:pt>
                <c:pt idx="5">
                  <c:v>1</c:v>
                </c:pt>
                <c:pt idx="6">
                  <c:v>0.9899</c:v>
                </c:pt>
                <c:pt idx="7">
                  <c:v>1</c:v>
                </c:pt>
                <c:pt idx="8">
                  <c:v>0.99919999999999998</c:v>
                </c:pt>
                <c:pt idx="9">
                  <c:v>1</c:v>
                </c:pt>
                <c:pt idx="10">
                  <c:v>1</c:v>
                </c:pt>
                <c:pt idx="11">
                  <c:v>1</c:v>
                </c:pt>
                <c:pt idx="12">
                  <c:v>1</c:v>
                </c:pt>
                <c:pt idx="13">
                  <c:v>0.85009999999999997</c:v>
                </c:pt>
                <c:pt idx="14">
                  <c:v>1</c:v>
                </c:pt>
              </c:numCache>
            </c:numRef>
          </c:val>
          <c:smooth val="0"/>
          <c:extLst>
            <c:ext xmlns:c16="http://schemas.microsoft.com/office/drawing/2014/chart" uri="{C3380CC4-5D6E-409C-BE32-E72D297353CC}">
              <c16:uniqueId val="{00000003-2627-4A93-9977-8117107B0286}"/>
            </c:ext>
          </c:extLst>
        </c:ser>
        <c:dLbls>
          <c:showLegendKey val="0"/>
          <c:showVal val="0"/>
          <c:showCatName val="0"/>
          <c:showSerName val="0"/>
          <c:showPercent val="0"/>
          <c:showBubbleSize val="0"/>
        </c:dLbls>
        <c:marker val="1"/>
        <c:smooth val="0"/>
        <c:axId val="1035524335"/>
        <c:axId val="1157743311"/>
      </c:lineChart>
      <c:lineChart>
        <c:grouping val="standard"/>
        <c:varyColors val="0"/>
        <c:ser>
          <c:idx val="4"/>
          <c:order val="4"/>
          <c:tx>
            <c:strRef>
              <c:f>Sheet1!#REF!</c:f>
              <c:strCache>
                <c:ptCount val="1"/>
                <c:pt idx="0">
                  <c:v>#REF!</c:v>
                </c:pt>
              </c:strCache>
            </c:strRef>
          </c:tx>
          <c:spPr>
            <a:ln w="60325" cap="rnd">
              <a:solidFill>
                <a:schemeClr val="accent6">
                  <a:lumMod val="60000"/>
                  <a:lumOff val="40000"/>
                </a:schemeClr>
              </a:solidFill>
              <a:round/>
            </a:ln>
            <a:effectLst/>
          </c:spPr>
          <c:marker>
            <c:symbol val="none"/>
          </c:marker>
          <c:cat>
            <c:strRef>
              <c:f>Sheet1!$A$2:$A$16</c:f>
              <c:strCache>
                <c:ptCount val="15"/>
                <c:pt idx="0">
                  <c:v>P1868_3C</c:v>
                </c:pt>
                <c:pt idx="1">
                  <c:v>P1871_汽车</c:v>
                </c:pt>
                <c:pt idx="2">
                  <c:v>P1879_食品</c:v>
                </c:pt>
                <c:pt idx="3">
                  <c:v>P1881_烟草</c:v>
                </c:pt>
                <c:pt idx="4">
                  <c:v>P1885_药品</c:v>
                </c:pt>
                <c:pt idx="5">
                  <c:v>P2217_3C</c:v>
                </c:pt>
                <c:pt idx="6">
                  <c:v>P2218_3C</c:v>
                </c:pt>
                <c:pt idx="7">
                  <c:v>P2220_食品</c:v>
                </c:pt>
                <c:pt idx="8">
                  <c:v>P2222_3C</c:v>
                </c:pt>
                <c:pt idx="9">
                  <c:v>P2224_3C</c:v>
                </c:pt>
                <c:pt idx="10">
                  <c:v>P2225_PCB</c:v>
                </c:pt>
                <c:pt idx="11">
                  <c:v>P2226_3C</c:v>
                </c:pt>
                <c:pt idx="12">
                  <c:v>P2227_3C</c:v>
                </c:pt>
                <c:pt idx="13">
                  <c:v>P2228_3C</c:v>
                </c:pt>
                <c:pt idx="14">
                  <c:v>P1897_3C</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4-2627-4A93-9977-8117107B0286}"/>
            </c:ext>
          </c:extLst>
        </c:ser>
        <c:ser>
          <c:idx val="5"/>
          <c:order val="5"/>
          <c:tx>
            <c:strRef>
              <c:f>Sheet1!#REF!</c:f>
              <c:strCache>
                <c:ptCount val="1"/>
                <c:pt idx="0">
                  <c:v>#REF!</c:v>
                </c:pt>
              </c:strCache>
            </c:strRef>
          </c:tx>
          <c:spPr>
            <a:ln w="28575" cap="rnd">
              <a:solidFill>
                <a:srgbClr val="FF4B4B"/>
              </a:solidFill>
              <a:round/>
            </a:ln>
            <a:effectLst/>
          </c:spPr>
          <c:marker>
            <c:symbol val="none"/>
          </c:marker>
          <c:cat>
            <c:strRef>
              <c:f>Sheet1!$A$2:$A$16</c:f>
              <c:strCache>
                <c:ptCount val="15"/>
                <c:pt idx="0">
                  <c:v>P1868_3C</c:v>
                </c:pt>
                <c:pt idx="1">
                  <c:v>P1871_汽车</c:v>
                </c:pt>
                <c:pt idx="2">
                  <c:v>P1879_食品</c:v>
                </c:pt>
                <c:pt idx="3">
                  <c:v>P1881_烟草</c:v>
                </c:pt>
                <c:pt idx="4">
                  <c:v>P1885_药品</c:v>
                </c:pt>
                <c:pt idx="5">
                  <c:v>P2217_3C</c:v>
                </c:pt>
                <c:pt idx="6">
                  <c:v>P2218_3C</c:v>
                </c:pt>
                <c:pt idx="7">
                  <c:v>P2220_食品</c:v>
                </c:pt>
                <c:pt idx="8">
                  <c:v>P2222_3C</c:v>
                </c:pt>
                <c:pt idx="9">
                  <c:v>P2224_3C</c:v>
                </c:pt>
                <c:pt idx="10">
                  <c:v>P2225_PCB</c:v>
                </c:pt>
                <c:pt idx="11">
                  <c:v>P2226_3C</c:v>
                </c:pt>
                <c:pt idx="12">
                  <c:v>P2227_3C</c:v>
                </c:pt>
                <c:pt idx="13">
                  <c:v>P2228_3C</c:v>
                </c:pt>
                <c:pt idx="14">
                  <c:v>P1897_3C</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5-2627-4A93-9977-8117107B0286}"/>
            </c:ext>
          </c:extLst>
        </c:ser>
        <c:dLbls>
          <c:showLegendKey val="0"/>
          <c:showVal val="0"/>
          <c:showCatName val="0"/>
          <c:showSerName val="0"/>
          <c:showPercent val="0"/>
          <c:showBubbleSize val="0"/>
        </c:dLbls>
        <c:marker val="1"/>
        <c:smooth val="0"/>
        <c:axId val="1716194767"/>
        <c:axId val="1157723343"/>
      </c:lineChart>
      <c:catAx>
        <c:axId val="1035524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157743311"/>
        <c:crosses val="autoZero"/>
        <c:auto val="1"/>
        <c:lblAlgn val="ctr"/>
        <c:lblOffset val="100"/>
        <c:noMultiLvlLbl val="0"/>
      </c:catAx>
      <c:valAx>
        <c:axId val="1157743311"/>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solidFill>
                      <a:schemeClr val="bg1"/>
                    </a:solidFill>
                  </a:rPr>
                  <a:t>百分比（</a:t>
                </a:r>
                <a:r>
                  <a:rPr lang="en-US" altLang="zh-CN" dirty="0">
                    <a:solidFill>
                      <a:schemeClr val="bg1"/>
                    </a:solidFill>
                  </a:rPr>
                  <a:t>%</a:t>
                </a:r>
                <a:r>
                  <a:rPr lang="zh-CN" altLang="en-US" dirty="0">
                    <a:solidFill>
                      <a:schemeClr val="bg1"/>
                    </a:solidFill>
                  </a:rPr>
                  <a: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035524335"/>
        <c:crosses val="autoZero"/>
        <c:crossBetween val="between"/>
      </c:valAx>
      <c:valAx>
        <c:axId val="115772334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716194767"/>
        <c:crosses val="max"/>
        <c:crossBetween val="between"/>
      </c:valAx>
      <c:catAx>
        <c:axId val="1716194767"/>
        <c:scaling>
          <c:orientation val="minMax"/>
        </c:scaling>
        <c:delete val="1"/>
        <c:axPos val="b"/>
        <c:numFmt formatCode="General" sourceLinked="1"/>
        <c:majorTickMark val="out"/>
        <c:minorTickMark val="none"/>
        <c:tickLblPos val="nextTo"/>
        <c:crossAx val="1157723343"/>
        <c:crosses val="autoZero"/>
        <c:auto val="1"/>
        <c:lblAlgn val="ctr"/>
        <c:lblOffset val="100"/>
        <c:noMultiLvlLbl val="0"/>
      </c:catAx>
      <c:spPr>
        <a:noFill/>
        <a:ln w="25400">
          <a:noFill/>
        </a:ln>
        <a:effectLst/>
      </c:spPr>
    </c:plotArea>
    <c:legend>
      <c:legendPos val="b"/>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43E6F"/>
    </a:solid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ltLang="zh-CN" dirty="0"/>
              <a:t>15</a:t>
            </a:r>
            <a:r>
              <a:rPr lang="zh-CN" altLang="en-US" dirty="0"/>
              <a:t>批数据用时对比</a:t>
            </a:r>
            <a:endParaRPr 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manualLayout>
          <c:layoutTarget val="inner"/>
          <c:xMode val="edge"/>
          <c:yMode val="edge"/>
          <c:x val="3.8394264828550434E-2"/>
          <c:y val="0.13167169464652023"/>
          <c:w val="0.94897515056796045"/>
          <c:h val="0.40246797337741896"/>
        </c:manualLayout>
      </c:layout>
      <c:lineChart>
        <c:grouping val="standard"/>
        <c:varyColors val="0"/>
        <c:ser>
          <c:idx val="0"/>
          <c:order val="0"/>
          <c:tx>
            <c:strRef>
              <c:f>Sheet1!$B$1</c:f>
              <c:strCache>
                <c:ptCount val="1"/>
                <c:pt idx="0">
                  <c:v>XiDi时间</c:v>
                </c:pt>
              </c:strCache>
            </c:strRef>
          </c:tx>
          <c:spPr>
            <a:ln w="28575" cap="rnd">
              <a:solidFill>
                <a:srgbClr val="FFC000"/>
              </a:solidFill>
              <a:round/>
            </a:ln>
            <a:effectLst/>
          </c:spPr>
          <c:marker>
            <c:symbol val="none"/>
          </c:marker>
          <c:cat>
            <c:strRef>
              <c:f>Sheet1!$A$2:$A$16</c:f>
              <c:strCache>
                <c:ptCount val="15"/>
                <c:pt idx="0">
                  <c:v>P1868_3C</c:v>
                </c:pt>
                <c:pt idx="1">
                  <c:v>P1871_汽车</c:v>
                </c:pt>
                <c:pt idx="2">
                  <c:v>P1879_食品</c:v>
                </c:pt>
                <c:pt idx="3">
                  <c:v>P1881_烟草</c:v>
                </c:pt>
                <c:pt idx="4">
                  <c:v>P1885_药品</c:v>
                </c:pt>
                <c:pt idx="5">
                  <c:v>P2217_3C</c:v>
                </c:pt>
                <c:pt idx="6">
                  <c:v>P2218_3C</c:v>
                </c:pt>
                <c:pt idx="7">
                  <c:v>P2220_食品</c:v>
                </c:pt>
                <c:pt idx="8">
                  <c:v>P2222_3C</c:v>
                </c:pt>
                <c:pt idx="9">
                  <c:v>P2224_3C</c:v>
                </c:pt>
                <c:pt idx="10">
                  <c:v>P2225_PCB</c:v>
                </c:pt>
                <c:pt idx="11">
                  <c:v>P2226_3C</c:v>
                </c:pt>
                <c:pt idx="12">
                  <c:v>P2227_3C</c:v>
                </c:pt>
                <c:pt idx="13">
                  <c:v>P2228_3C</c:v>
                </c:pt>
                <c:pt idx="14">
                  <c:v>P1897_3C</c:v>
                </c:pt>
              </c:strCache>
            </c:strRef>
          </c:cat>
          <c:val>
            <c:numRef>
              <c:f>Sheet1!$B$2:$B$16</c:f>
              <c:numCache>
                <c:formatCode>General</c:formatCode>
                <c:ptCount val="15"/>
                <c:pt idx="0">
                  <c:v>2</c:v>
                </c:pt>
                <c:pt idx="1">
                  <c:v>2</c:v>
                </c:pt>
                <c:pt idx="2">
                  <c:v>12</c:v>
                </c:pt>
                <c:pt idx="3">
                  <c:v>5</c:v>
                </c:pt>
                <c:pt idx="4">
                  <c:v>1</c:v>
                </c:pt>
                <c:pt idx="5">
                  <c:v>7</c:v>
                </c:pt>
                <c:pt idx="6">
                  <c:v>6</c:v>
                </c:pt>
                <c:pt idx="7">
                  <c:v>1</c:v>
                </c:pt>
                <c:pt idx="8">
                  <c:v>14</c:v>
                </c:pt>
                <c:pt idx="9">
                  <c:v>2</c:v>
                </c:pt>
                <c:pt idx="10">
                  <c:v>11</c:v>
                </c:pt>
                <c:pt idx="11">
                  <c:v>1</c:v>
                </c:pt>
                <c:pt idx="12">
                  <c:v>1</c:v>
                </c:pt>
                <c:pt idx="13">
                  <c:v>1</c:v>
                </c:pt>
                <c:pt idx="14">
                  <c:v>3</c:v>
                </c:pt>
              </c:numCache>
            </c:numRef>
          </c:val>
          <c:smooth val="0"/>
          <c:extLst>
            <c:ext xmlns:c16="http://schemas.microsoft.com/office/drawing/2014/chart" uri="{C3380CC4-5D6E-409C-BE32-E72D297353CC}">
              <c16:uniqueId val="{00000000-9CD1-493D-A64B-F8F5DE83428F}"/>
            </c:ext>
          </c:extLst>
        </c:ser>
        <c:ser>
          <c:idx val="1"/>
          <c:order val="1"/>
          <c:tx>
            <c:strRef>
              <c:f>Sheet1!$C$1</c:f>
              <c:strCache>
                <c:ptCount val="1"/>
                <c:pt idx="0">
                  <c:v>ViMo时间</c:v>
                </c:pt>
              </c:strCache>
            </c:strRef>
          </c:tx>
          <c:spPr>
            <a:ln w="60325" cap="rnd">
              <a:solidFill>
                <a:schemeClr val="accent2"/>
              </a:solidFill>
              <a:round/>
            </a:ln>
            <a:effectLst/>
          </c:spPr>
          <c:marker>
            <c:symbol val="none"/>
          </c:marker>
          <c:cat>
            <c:strRef>
              <c:f>Sheet1!$A$2:$A$16</c:f>
              <c:strCache>
                <c:ptCount val="15"/>
                <c:pt idx="0">
                  <c:v>P1868_3C</c:v>
                </c:pt>
                <c:pt idx="1">
                  <c:v>P1871_汽车</c:v>
                </c:pt>
                <c:pt idx="2">
                  <c:v>P1879_食品</c:v>
                </c:pt>
                <c:pt idx="3">
                  <c:v>P1881_烟草</c:v>
                </c:pt>
                <c:pt idx="4">
                  <c:v>P1885_药品</c:v>
                </c:pt>
                <c:pt idx="5">
                  <c:v>P2217_3C</c:v>
                </c:pt>
                <c:pt idx="6">
                  <c:v>P2218_3C</c:v>
                </c:pt>
                <c:pt idx="7">
                  <c:v>P2220_食品</c:v>
                </c:pt>
                <c:pt idx="8">
                  <c:v>P2222_3C</c:v>
                </c:pt>
                <c:pt idx="9">
                  <c:v>P2224_3C</c:v>
                </c:pt>
                <c:pt idx="10">
                  <c:v>P2225_PCB</c:v>
                </c:pt>
                <c:pt idx="11">
                  <c:v>P2226_3C</c:v>
                </c:pt>
                <c:pt idx="12">
                  <c:v>P2227_3C</c:v>
                </c:pt>
                <c:pt idx="13">
                  <c:v>P2228_3C</c:v>
                </c:pt>
                <c:pt idx="14">
                  <c:v>P1897_3C</c:v>
                </c:pt>
              </c:strCache>
            </c:strRef>
          </c:cat>
          <c:val>
            <c:numRef>
              <c:f>Sheet1!$C$2:$C$16</c:f>
              <c:numCache>
                <c:formatCode>General</c:formatCode>
                <c:ptCount val="15"/>
                <c:pt idx="0">
                  <c:v>5.88</c:v>
                </c:pt>
                <c:pt idx="1">
                  <c:v>5.05</c:v>
                </c:pt>
                <c:pt idx="2">
                  <c:v>6.68</c:v>
                </c:pt>
                <c:pt idx="3">
                  <c:v>13.61</c:v>
                </c:pt>
                <c:pt idx="4">
                  <c:v>7.01</c:v>
                </c:pt>
                <c:pt idx="5">
                  <c:v>17.899999999999999</c:v>
                </c:pt>
                <c:pt idx="6">
                  <c:v>15.78</c:v>
                </c:pt>
                <c:pt idx="7">
                  <c:v>17.45</c:v>
                </c:pt>
                <c:pt idx="8">
                  <c:v>15.28</c:v>
                </c:pt>
                <c:pt idx="9">
                  <c:v>10.45</c:v>
                </c:pt>
                <c:pt idx="10">
                  <c:v>10.45</c:v>
                </c:pt>
                <c:pt idx="11">
                  <c:v>1.18</c:v>
                </c:pt>
                <c:pt idx="12">
                  <c:v>8.8800000000000008</c:v>
                </c:pt>
                <c:pt idx="13">
                  <c:v>18.75</c:v>
                </c:pt>
                <c:pt idx="14">
                  <c:v>10.199999999999999</c:v>
                </c:pt>
              </c:numCache>
            </c:numRef>
          </c:val>
          <c:smooth val="0"/>
          <c:extLst>
            <c:ext xmlns:c16="http://schemas.microsoft.com/office/drawing/2014/chart" uri="{C3380CC4-5D6E-409C-BE32-E72D297353CC}">
              <c16:uniqueId val="{00000001-9CD1-493D-A64B-F8F5DE83428F}"/>
            </c:ext>
          </c:extLst>
        </c:ser>
        <c:dLbls>
          <c:showLegendKey val="0"/>
          <c:showVal val="0"/>
          <c:showCatName val="0"/>
          <c:showSerName val="0"/>
          <c:showPercent val="0"/>
          <c:showBubbleSize val="0"/>
        </c:dLbls>
        <c:smooth val="0"/>
        <c:axId val="1300157279"/>
        <c:axId val="1719212479"/>
      </c:lineChart>
      <c:catAx>
        <c:axId val="1300157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719212479"/>
        <c:crosses val="autoZero"/>
        <c:auto val="1"/>
        <c:lblAlgn val="ctr"/>
        <c:lblOffset val="100"/>
        <c:noMultiLvlLbl val="0"/>
      </c:catAx>
      <c:valAx>
        <c:axId val="17192124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30015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43E6F"/>
    </a:solidFill>
    <a:ln>
      <a:noFill/>
    </a:ln>
    <a:effectLst/>
  </c:spPr>
  <c:txPr>
    <a:bodyPr/>
    <a:lstStyle/>
    <a:p>
      <a:pPr>
        <a:defRPr>
          <a:solidFill>
            <a:schemeClr val="bg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48:55.430"/>
    </inkml:context>
    <inkml:brush xml:id="br0">
      <inkml:brushProperty name="width" value="0.1" units="cm"/>
      <inkml:brushProperty name="height" value="0.1" units="cm"/>
    </inkml:brush>
  </inkml:definitions>
  <inkml:trace contextRef="#ctx0" brushRef="#br0">39 77 24575,'0'8'0,"0"-1"0</inkml:trace>
  <inkml:trace contextRef="#ctx0" brushRef="#br0" timeOffset="1">77 54 24575,'0'0'0</inkml:trace>
  <inkml:trace contextRef="#ctx0" brushRef="#br0" timeOffset="2">99 9 24575,'0'0'0</inkml:trace>
  <inkml:trace contextRef="#ctx0" brushRef="#br0" timeOffset="3">39 68 24575,'0'0'0</inkml:trace>
  <inkml:trace contextRef="#ctx0" brushRef="#br0" timeOffset="4">1 61 24575,'0'0'0</inkml:trace>
  <inkml:trace contextRef="#ctx0" brushRef="#br0" timeOffset="5">31 23 24575,'7'-4'0,"0"0"0,-2 1 0,-2 2 0,-3-2 0</inkml:trace>
  <inkml:trace contextRef="#ctx0" brushRef="#br0" timeOffset="6">75 0 24575,'0'0'0</inkml:trace>
  <inkml:trace contextRef="#ctx0" brushRef="#br0" timeOffset="7">75 0 24575,'0'0'0</inkml:trace>
  <inkml:trace contextRef="#ctx0" brushRef="#br0" timeOffset="8">75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48:55.439"/>
    </inkml:context>
    <inkml:brush xml:id="br0">
      <inkml:brushProperty name="width" value="0.1" units="cm"/>
      <inkml:brushProperty name="height" value="0.6" units="cm"/>
      <inkml:brushProperty name="inkEffects" value="pencil"/>
    </inkml:brush>
  </inkml:definitions>
  <inkml:trace contextRef="#ctx0" brushRef="#br0">1 742 16383,'16'-3'0,"4"-1"0,8-6 0,10-5 0,0-1 0,18-14 0,-10 8 0,8-13 0,-10 6 0,-3-3 0,-4-5 0,-5 1 0,-8-8 0,-5 0 0,-9-5 0,-3-6 0,-7 10 0,0-9 0,0 15 0,0-3 0,0-7 0,0 26 0,0-5 0</inkml:trace>
  <inkml:trace contextRef="#ctx0" brushRef="#br0" timeOffset="1">97 759 16383,'31'-12'0,"0"-1"0,0-1 0,7-1 0,1 0 0,-1 3 0,-2-2 0,-8 4 0,3-1 0,-8-1 0,-5 5 0,-4-4 0,-6 6 0,2-5 0,-5 5 0,5-3 0,-5 1 0,3-1 0,-3-5 0,0 5 0,-2-4 0,1 0 0,-1-7 0,0 5 0,-1-2 0,0 0 0,-1 6 0,3-8 0,-3 10 0,1-5 0,-2 1 0,0-2 0,3 1 0,-2-3 0,1 3 0,-2-1 0,0 3 0,0-1 0,0-5 0,0 6 0,0-3 0,0 0 0,0 6 0,0-10 0,0 9 0,0-6 0,0 7 0,0 1 0,0 2 0,0-5 0,0 4 0,0-5 0,0 7 0,0-1 0,0 1 0,0-1 0,0 1 0,0-1 0,0 1 0,0-1 0,0 1 0,0 15 0,0 2 0,-3 21 0,-5 4 0,-5 11 0,-5 8 0,1 5 0,-1-5 0,5-7 0,-1-8 0,6-9 0,-3-6 0,8-8 0,0-6 0,1-2 0,1-3 0,-1-3 0,2-3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48:55.441"/>
    </inkml:context>
    <inkml:brush xml:id="br0">
      <inkml:brushProperty name="width" value="0.1" units="cm"/>
      <inkml:brushProperty name="height" value="0.6" units="cm"/>
      <inkml:brushProperty name="color" value="#333333"/>
      <inkml:brushProperty name="inkEffects" value="pencil"/>
    </inkml:brush>
  </inkml:definitions>
  <inkml:trace contextRef="#ctx0" brushRef="#br0">1 1 16383,'17'13'0,"2"1"0,-4 1 0,9 3 0,4 3 0,3 1 0,7 5 0,-7-3 0,4 6 0,-1-2 0,-3 2 0,3-7 0,-8 5 0,2-8 0,-2 5 0,-1-3 0,9 8 0,-13-12 0,25 25 0,-26-24 0,12 11 0,-2 5 0,-15-19 0,15 19 0,-15-19 0,13 20 0,-8-13 0,6 10 0,-14-16 0,3-2 0,-2 3 0,6 2 0,-2-1 0,32 41 0,-15-21 0,21 28 0,-17-22 0,-6-8 0,12 12 0,-5-2 0,-5-13 0,5 16 0,-2-3 0,-14-20 0,31 44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48:55.442"/>
    </inkml:context>
    <inkml:brush xml:id="br0">
      <inkml:brushProperty name="width" value="0.2" units="cm"/>
      <inkml:brushProperty name="height" value="1.2" units="cm"/>
      <inkml:brushProperty name="color" value="#333333"/>
      <inkml:brushProperty name="inkEffects" value="pencil"/>
    </inkml:brush>
  </inkml:definitions>
  <inkml:trace contextRef="#ctx0" brushRef="#br0">0 1004 16383,'10'-21'0,"1"5"0,-1 0 0,0 6 0,5-5 0,-3 0 0,7-5 0,-2 1 0,7-6 0,-2 0 0,12-10 0,-11 8 0,6-3 0,-12 11 0,7-9 0,-10 8 0,7-7 0,1-4 0,-4 9 0,9-15 0,14-15 0,-10 16 0,5-7 0,4-3 0,14-16 0,-10 14 0,9-7 0,-8 7 0,7-12 0,-6 12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48:55.443"/>
    </inkml:context>
    <inkml:brush xml:id="br0">
      <inkml:brushProperty name="width" value="0.2" units="cm"/>
      <inkml:brushProperty name="height" value="1.2" units="cm"/>
      <inkml:brushProperty name="color" value="#333333"/>
      <inkml:brushProperty name="inkEffects" value="pencil"/>
    </inkml:brush>
  </inkml:definitions>
  <inkml:trace contextRef="#ctx0" brushRef="#br0">1 383 16383,'0'0'0</inkml:trace>
  <inkml:trace contextRef="#ctx0" brushRef="#br0" timeOffset="1">63 350 16383,'0'0'0</inkml:trace>
  <inkml:trace contextRef="#ctx0" brushRef="#br0" timeOffset="2">96 284 16383,'15'-13'0,"-3"-1"0,-2 8 0,-2-4 0,3 5 0,-1-3 0,-2 3 0,-1 2 0,-3 1 0,1 2 0,1-2 0,2 2 0,-1-4 0,0 3 0,-2-1 0,3 0 0,-3 0 0,4-1 0,2 1 0,-2 0 0,5 1 0,-6-1 0,10 0 0,-11 1 0,9-1 0,-3 4 0,-4 1 0,8 2 0,-3-2 0,-6 1 0,3-3 0,-7 3 0,1-4 0,-1 6 0,-2-3 0,0 3 0,-2 1 0,0-2 0,0 1 0,0-1 0,-2 1 0,0-1 0,-5 2 0,-1 0 0,-3-1 0,-2 2 0,1-5 0,-5-1 0,-1-2 0,2 0 0,-5 0 0,6 0 0,-3 0 0,4 0 0,-3-5 0,5 4 0,-2-7 0,4 5 0,2-2 0,1 0 0,4 1 0,-1 1 0,2-3 0,-1 3 0,1-6 0,2 4 0,0-2 0,0 2 0,0-2 0,2 2 0,1-2 0,2-1 0,5 5 0,-1-4 0,8 7 0,2-3 0,3 3 0,10 0 0,-4 0 0,-1 0 0,4 4 0,-11-1 0,15 8 0,-18-2 0,3 3 0,-15-4 0,-3 2 0,-2-3 0,0 4 0,-2-3 0,-3-1 0,0-2 0,-8 0 0,1-2 0,-6-1 0,-4-2 0,3 0 0,-7 0 0,-2-3 0,4-3 0,-2-4 0,11-2 0,1-2 0,5-1 0,1 1 0,5-3 0,-2 2 0,4-3 0,-2 0 0,9 0 0,0 4 0,5 0 0,2 3 0,-1 5 0,5-2 0,-6 7 0,3-2 0,-4 3 0,0 5 0,1 1 0,1 12 0,-4-3 0,2 7 0,-7-4 0,0 8 0,-3-6 0,0 3 0,-5-9 0,-4-5 0,-6-2 0,0-3 0,-10-2 0,8-2 0,-18-3 0,15 0 0,-15-5 0,18 0 0,-9-2 0,17 0 0,-2-2 0,6 2 0,2-4 0,1 0 0,4-1 0,8-3 0,7 1 0,17-2 0,7 4 0,-2 7 0,20 0 0,-10 7 0,8-4 0,-17 11 0,-9 1 0,-15 7 0,0 2 0,-10 2 0,-1 0 0,-4 4 0,-1-3 0,-3-1 0,-14 1 0,3-9 0,-17 4 0,2-7 0,-8-3 0,-12-1 0,4-3 0,-16 0 0,20-3 0,2-3 0,17-4 0,3-9 0,6 5 0,-1-12 0,8 6 0,0-3 0,2-2 0,4 2 0,6 0 0,8 0 0,1 7 0,4 1 0,7 8 0,-2 2 0,12 8 0,-12 3 0,8 9 0,-11 6 0,2 9 0,-6-1 0,-5 7 0,-3-8 0,-5 8 0,-1-12 0,-5-1 0,-3-9 0,-7-3 0,-2-5 0,-4-1 0,0-5 0,-9 0 0,3-6 0,-7 2 0,-1-13 0,7 3 0,-4-12 0,13 6 0,-2-7 0,9 8 0,2-7 0,5 3 0,4 0 0,4 1 0,7 3 0,11 2 0,1 7 0,16 0 0,-7 12 0,20 3 0,-14 10 0,10 10 0,-14 7 0,-5 4 0,-7 2 0,-12-5 0,-3-6 0,-8-1 0,-1-10 0,-5 1 0,-7-8 0,-3-4 0,-6 1 0,5-6 0,-14 3 0,5-6 0,-12-1 0,8-6 0,2 0 0,13-1 0,-1-3 0,7-1 0,2-3 0,3 0 0,6-4 0,0 7 0,6-6 0,3 9 0,7-1 0,4 7 0,-1 3 0,4 3 0,-7 3 0,8 8 0,-7 3 0,0 2 0,0 8 0,-9-4 0,-1 4 0,-7-6 0,-5-7 0,-1-1 0,-4-5 0,-1 3 0,-3-5 0,-2-1 0,1-2 0,-5-2 0,6-4 0,-3-2 0,4-3 0,1 1 0,2-1 0,4-3 0,0 0 0,3-4 0,0 6 0,0-1 0,0 8 0,2-1 0,3 2 0,0 4 0,1 0 0,1 5 0,-2 0 0,5 5 0,-7-5 0,4 2 0,-5-2 0,1-1 0,-20-11 0,3-3 0,-17-11 0,15 5 0,4-2 0,2 7 0,6-1 0,-1 5 0,5 5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48:55.446"/>
    </inkml:context>
    <inkml:brush xml:id="br0">
      <inkml:brushProperty name="width" value="0.2" units="cm"/>
      <inkml:brushProperty name="height" value="1.2" units="cm"/>
      <inkml:brushProperty name="color" value="#333333"/>
      <inkml:brushProperty name="inkEffects" value="pencil"/>
    </inkml:brush>
  </inkml:definitions>
  <inkml:trace contextRef="#ctx0" brushRef="#br0">121 91 16383,'4'15'0,"-1"-3"0,-1-7 0,-2-1 0,2 2 0,-2-1 0,2 2 0,-2-3 0,6-25 0,-3 16 0,5-24 0,-4 26 0,1-4 0,0 7 0,1 2 0,2 7 0,0 1 0,1 7 0,-4-2 0,1 3 0,0 0 0,0-1 0,2 1 0,-2-6 0,2-1 0,-3-9 0,-1 0 0,3-10 0,-4 1 0,4-10 0,-6 3 0,2-4 0,-3 3 0,0 4 0,0 4 0,-2 4 0,-3-1 0,-3 4 0,-10-2 0,-2 5 0,-6-2 0,-1 7 0,7-1 0,4 8 0,11-4 0,2 6 0,3-8 0,0 4 0,2-8 0,1 2 0,4-2 0,4 0 0,8-2 0,3-4 0,1-2 0,-1-6 0,-7 0 0,-6-5 0,-2 3 0,-7-7 0,3 7 0,-5 0 0,-1 1 0,-5 2 0,0 0 0,-2 1 0,-1 4 0,-3 0 0,3 3 0,-3 5 0,4-2 0,4 7 0,-1-2 0,6 6 0,-1-5 0,2 1 0,2-3 0,7-1 0,3 5 0,10-7 0,1 4 0,4-7 0,-5-1 0,-6-3 0,-2-8 0,-11-5 0,3-7 0,-9 0 0,-8-4 0,-3 7 0,-11-9 0,1 11 0,-1-2 0,0 13 0,-3-2 0,0 8 0,0 0 0,3 8 0,5 6 0,0 7 0,3 4 0,7-1 0,3 3 0,5-8 0,7 4 0,-1-4 0,7-3 0,4 0 0,1-7 0,14 2 0,-10-6 0,11-1 0,-8-3 0,3-3 0,17-6 0,-15-5 0,7-4 0,-22-5 0,-7 8 0,-3-6 0,-5 6 0,-4 3 0,0-1 0,-1 9 0,-1-3 0,0 6 0,-2 1 0,-1 6 0,-8 7 0,6 2 0,-7 9 0,10-5 0,3 3 0,5-8 0,2-3 0,2-1 0,3-5 0,11 1 0,-1-4 0,16-2 0,-11-5 0,10-3 0,-11-4 0,0-3 0,-10 3 0,-1-5 0,-7 6 0,2-3 0,-5 6 0,-4 0 0,-1 6 0,-4 0 0,1 2 0,-4 2 0,-5 5 0,4 1 0,-4 11 0,10-6 0,0 8 0,4-13 0,2 3 0,1-7 0,2 1 0,6-18 0,-2 7 0,3-12 0,-4 13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48:55.447"/>
    </inkml:context>
    <inkml:brush xml:id="br0">
      <inkml:brushProperty name="width" value="0.2" units="cm"/>
      <inkml:brushProperty name="height" value="1.2" units="cm"/>
      <inkml:brushProperty name="color" value="#333333"/>
      <inkml:brushProperty name="inkEffects" value="pencil"/>
    </inkml:brush>
  </inkml:definitions>
  <inkml:trace contextRef="#ctx0" brushRef="#br0">0 0 16383,'28'22'0,"3"0"0,5 5 0,3 7 0,8 1 0,17 23 0,6 8 0,-20-22 0,1 2 0,1 6 0,2 0 0,8 4 0,-1 0 0,-12-8 0,0 0 0,13 7 0,0-3 0,-14-10 0,-2-3 0,4 0 0,-2-2 0,26 20 0,-40-32 0,-16-11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黑体" panose="02010609060101010101" pitchFamily="49" charset="-122"/>
                <a:ea typeface="黑体" panose="02010609060101010101" pitchFamily="49"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黑体" panose="02010609060101010101" pitchFamily="49" charset="-122"/>
                <a:ea typeface="黑体" panose="02010609060101010101" pitchFamily="49" charset="-122"/>
              </a:defRPr>
            </a:lvl1pPr>
          </a:lstStyle>
          <a:p>
            <a:fld id="{758FB066-95A8-4D43-911C-F7178203F559}" type="datetimeFigureOut">
              <a:rPr kumimoji="1" lang="zh-CN" altLang="en-US" smtClean="0"/>
              <a:pPr/>
              <a:t>2021/9/27</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黑体" panose="02010609060101010101" pitchFamily="49" charset="-122"/>
                <a:ea typeface="黑体" panose="02010609060101010101" pitchFamily="49"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黑体" panose="02010609060101010101" pitchFamily="49" charset="-122"/>
                <a:ea typeface="黑体" panose="02010609060101010101" pitchFamily="49" charset="-122"/>
              </a:defRPr>
            </a:lvl1pPr>
          </a:lstStyle>
          <a:p>
            <a:fld id="{F251C6DD-82CF-6944-B544-EC1886F8E4C3}" type="slidenum">
              <a:rPr kumimoji="1" lang="zh-CN" altLang="en-US" smtClean="0"/>
              <a:pPr/>
              <a:t>‹#›</a:t>
            </a:fld>
            <a:endParaRPr kumimoji="1" lang="zh-CN" altLang="en-US" dirty="0"/>
          </a:p>
        </p:txBody>
      </p:sp>
    </p:spTree>
    <p:extLst>
      <p:ext uri="{BB962C8B-B14F-4D97-AF65-F5344CB8AC3E}">
        <p14:creationId xmlns:p14="http://schemas.microsoft.com/office/powerpoint/2010/main" val="345104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黑体" panose="02010609060101010101" pitchFamily="49" charset="-122"/>
        <a:ea typeface="黑体" panose="02010609060101010101" pitchFamily="49" charset="-122"/>
        <a:cs typeface="+mn-cs"/>
      </a:defRPr>
    </a:lvl1pPr>
    <a:lvl2pPr marL="457200" algn="l" defTabSz="914400" rtl="0" eaLnBrk="1" latinLnBrk="0" hangingPunct="1">
      <a:defRPr sz="1200" kern="1200">
        <a:solidFill>
          <a:schemeClr val="tx1"/>
        </a:solidFill>
        <a:latin typeface="黑体" panose="02010609060101010101" pitchFamily="49" charset="-122"/>
        <a:ea typeface="黑体" panose="02010609060101010101" pitchFamily="49" charset="-122"/>
        <a:cs typeface="+mn-cs"/>
      </a:defRPr>
    </a:lvl2pPr>
    <a:lvl3pPr marL="914400" algn="l" defTabSz="914400" rtl="0" eaLnBrk="1" latinLnBrk="0" hangingPunct="1">
      <a:defRPr sz="1200" kern="1200">
        <a:solidFill>
          <a:schemeClr val="tx1"/>
        </a:solidFill>
        <a:latin typeface="黑体" panose="02010609060101010101" pitchFamily="49" charset="-122"/>
        <a:ea typeface="黑体" panose="02010609060101010101" pitchFamily="49" charset="-122"/>
        <a:cs typeface="+mn-cs"/>
      </a:defRPr>
    </a:lvl3pPr>
    <a:lvl4pPr marL="1371600" algn="l" defTabSz="914400" rtl="0" eaLnBrk="1" latinLnBrk="0" hangingPunct="1">
      <a:defRPr sz="1200" kern="1200">
        <a:solidFill>
          <a:schemeClr val="tx1"/>
        </a:solidFill>
        <a:latin typeface="黑体" panose="02010609060101010101" pitchFamily="49" charset="-122"/>
        <a:ea typeface="黑体" panose="02010609060101010101" pitchFamily="49" charset="-122"/>
        <a:cs typeface="+mn-cs"/>
      </a:defRPr>
    </a:lvl4pPr>
    <a:lvl5pPr marL="1828800" algn="l" defTabSz="914400" rtl="0" eaLnBrk="1" latinLnBrk="0" hangingPunct="1">
      <a:defRPr sz="1200" kern="1200">
        <a:solidFill>
          <a:schemeClr val="tx1"/>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t>15</a:t>
            </a:fld>
            <a:endParaRPr kumimoji="1" lang="zh-CN" altLang="en-US"/>
          </a:p>
        </p:txBody>
      </p:sp>
    </p:spTree>
    <p:extLst>
      <p:ext uri="{BB962C8B-B14F-4D97-AF65-F5344CB8AC3E}">
        <p14:creationId xmlns:p14="http://schemas.microsoft.com/office/powerpoint/2010/main" val="3992286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28081" y="-14074"/>
            <a:ext cx="12248163" cy="6886149"/>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97509" y="335217"/>
            <a:ext cx="1818380" cy="186123"/>
          </a:xfrm>
          <a:prstGeom prst="rect">
            <a:avLst/>
          </a:prstGeom>
        </p:spPr>
      </p:pic>
      <p:sp>
        <p:nvSpPr>
          <p:cNvPr id="15" name="标题 1"/>
          <p:cNvSpPr>
            <a:spLocks noGrp="1"/>
          </p:cNvSpPr>
          <p:nvPr>
            <p:ph type="title"/>
          </p:nvPr>
        </p:nvSpPr>
        <p:spPr>
          <a:xfrm>
            <a:off x="831850" y="2558909"/>
            <a:ext cx="10515600" cy="775597"/>
          </a:xfrm>
        </p:spPr>
        <p:txBody>
          <a:bodyPr lIns="0" tIns="0" rIns="0" bIns="0" anchor="b">
            <a:spAutoFit/>
          </a:bodyPr>
          <a:lstStyle>
            <a:lvl1pPr algn="l">
              <a:defRPr sz="5600" b="1" spc="30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6" name="文本占位符 2"/>
          <p:cNvSpPr>
            <a:spLocks noGrp="1"/>
          </p:cNvSpPr>
          <p:nvPr>
            <p:ph type="body" idx="1"/>
          </p:nvPr>
        </p:nvSpPr>
        <p:spPr>
          <a:xfrm>
            <a:off x="831850" y="3474953"/>
            <a:ext cx="10515600" cy="481012"/>
          </a:xfrm>
        </p:spPr>
        <p:txBody>
          <a:bodyPr>
            <a:normAutofit/>
          </a:bodyPr>
          <a:lstStyle>
            <a:lvl1pPr marL="0" indent="0" algn="l">
              <a:buNone/>
              <a:defRPr sz="2800" spc="600">
                <a:solidFill>
                  <a:srgbClr val="043E6F"/>
                </a:solidFill>
                <a:latin typeface="Arial" panose="020B0604020202020204" pitchFamily="34" charset="0"/>
                <a:ea typeface="黑体" panose="02010609060101010101" pitchFamily="49" charset="-122"/>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8" name="图形 7"/>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488" y="372333"/>
            <a:ext cx="430212" cy="4189891"/>
          </a:xfrm>
          <a:prstGeom prst="rect">
            <a:avLst/>
          </a:prstGeom>
        </p:spPr>
      </p:pic>
    </p:spTree>
    <p:extLst>
      <p:ext uri="{BB962C8B-B14F-4D97-AF65-F5344CB8AC3E}">
        <p14:creationId xmlns:p14="http://schemas.microsoft.com/office/powerpoint/2010/main" val="6226722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结束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4EEF13-E2B8-4C51-8E45-DD23F30555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713"/>
            <a:ext cx="12191998" cy="6854572"/>
          </a:xfrm>
          <a:prstGeom prst="rect">
            <a:avLst/>
          </a:prstGeom>
        </p:spPr>
      </p:pic>
      <p:sp>
        <p:nvSpPr>
          <p:cNvPr id="3" name="文本占位符 2">
            <a:extLst>
              <a:ext uri="{FF2B5EF4-FFF2-40B4-BE49-F238E27FC236}">
                <a16:creationId xmlns:a16="http://schemas.microsoft.com/office/drawing/2014/main" id="{6F31F9B9-D42C-493A-AD8F-745A7A299C3F}"/>
              </a:ext>
            </a:extLst>
          </p:cNvPr>
          <p:cNvSpPr>
            <a:spLocks noGrp="1"/>
          </p:cNvSpPr>
          <p:nvPr>
            <p:ph type="body" sz="quarter" idx="10"/>
          </p:nvPr>
        </p:nvSpPr>
        <p:spPr>
          <a:xfrm>
            <a:off x="0" y="2393950"/>
            <a:ext cx="12192000" cy="838200"/>
          </a:xfrm>
        </p:spPr>
        <p:txBody>
          <a:bodyPr>
            <a:normAutofit/>
          </a:bodyPr>
          <a:lstStyle>
            <a:lvl1pPr algn="ctr">
              <a:buNone/>
              <a:defRPr sz="7200">
                <a:solidFill>
                  <a:srgbClr val="043E6F"/>
                </a:solidFill>
              </a:defRPr>
            </a:lvl1pPr>
          </a:lstStyle>
          <a:p>
            <a:pPr lvl="0"/>
            <a:r>
              <a:rPr lang="zh-CN" altLang="en-US" dirty="0"/>
              <a:t>单击此处</a:t>
            </a:r>
          </a:p>
        </p:txBody>
      </p:sp>
    </p:spTree>
    <p:extLst>
      <p:ext uri="{BB962C8B-B14F-4D97-AF65-F5344CB8AC3E}">
        <p14:creationId xmlns:p14="http://schemas.microsoft.com/office/powerpoint/2010/main" val="2154449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 标题字多">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E1B28D5-0750-42DF-8A2F-44704B8C76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49" y="0"/>
            <a:ext cx="12195049" cy="6856286"/>
          </a:xfrm>
          <a:prstGeom prst="rect">
            <a:avLst/>
          </a:prstGeom>
        </p:spPr>
      </p:pic>
      <p:sp>
        <p:nvSpPr>
          <p:cNvPr id="2" name="标题 1">
            <a:extLst>
              <a:ext uri="{FF2B5EF4-FFF2-40B4-BE49-F238E27FC236}">
                <a16:creationId xmlns:a16="http://schemas.microsoft.com/office/drawing/2014/main" id="{834A2630-4AD0-4FF2-9BC7-A3D92379CD34}"/>
              </a:ext>
            </a:extLst>
          </p:cNvPr>
          <p:cNvSpPr>
            <a:spLocks noGrp="1"/>
          </p:cNvSpPr>
          <p:nvPr>
            <p:ph type="ctrTitle" hasCustomPrompt="1"/>
          </p:nvPr>
        </p:nvSpPr>
        <p:spPr>
          <a:xfrm>
            <a:off x="425450" y="2476267"/>
            <a:ext cx="11245850" cy="952733"/>
          </a:xfrm>
          <a:prstGeom prst="rect">
            <a:avLst/>
          </a:prstGeom>
        </p:spPr>
        <p:txBody>
          <a:bodyPr lIns="0" tIns="0" rIns="0" bIns="0" anchor="ctr"/>
          <a:lstStyle>
            <a:lvl1pPr algn="ctr">
              <a:defRPr sz="5600" b="1" i="0">
                <a:solidFill>
                  <a:srgbClr val="9F1F25"/>
                </a:solidFill>
                <a:latin typeface="Arial" panose="020B0604020202020204" pitchFamily="34" charset="0"/>
                <a:cs typeface="Arial" panose="020B0604020202020204" pitchFamily="34" charset="0"/>
              </a:defRPr>
            </a:lvl1pPr>
          </a:lstStyle>
          <a:p>
            <a:r>
              <a:rPr lang="en-US" altLang="zh-CN" dirty="0" err="1"/>
              <a:t>SmartMore</a:t>
            </a:r>
            <a:endParaRPr lang="zh-CN" altLang="en-US" dirty="0"/>
          </a:p>
        </p:txBody>
      </p:sp>
      <p:sp>
        <p:nvSpPr>
          <p:cNvPr id="3" name="副标题 2">
            <a:extLst>
              <a:ext uri="{FF2B5EF4-FFF2-40B4-BE49-F238E27FC236}">
                <a16:creationId xmlns:a16="http://schemas.microsoft.com/office/drawing/2014/main" id="{BA002E9D-B577-4CC4-A2CC-E81816F18089}"/>
              </a:ext>
            </a:extLst>
          </p:cNvPr>
          <p:cNvSpPr>
            <a:spLocks noGrp="1"/>
          </p:cNvSpPr>
          <p:nvPr>
            <p:ph type="subTitle" idx="1" hasCustomPrompt="1"/>
          </p:nvPr>
        </p:nvSpPr>
        <p:spPr>
          <a:xfrm>
            <a:off x="425450" y="3636501"/>
            <a:ext cx="11245849" cy="346219"/>
          </a:xfrm>
          <a:prstGeom prst="rect">
            <a:avLst/>
          </a:prstGeom>
        </p:spPr>
        <p:txBody>
          <a:bodyPr/>
          <a:lstStyle>
            <a:lvl1pPr marL="0" indent="0" algn="ctr">
              <a:buNone/>
              <a:defRPr sz="2400" b="0" i="0" spc="0">
                <a:solidFill>
                  <a:srgbClr val="043E6F"/>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The AI Partner Your Business Needs</a:t>
            </a:r>
            <a:endParaRPr lang="zh-CN" altLang="en-US" dirty="0"/>
          </a:p>
        </p:txBody>
      </p:sp>
      <p:pic>
        <p:nvPicPr>
          <p:cNvPr id="11" name="图形 10">
            <a:extLst>
              <a:ext uri="{FF2B5EF4-FFF2-40B4-BE49-F238E27FC236}">
                <a16:creationId xmlns:a16="http://schemas.microsoft.com/office/drawing/2014/main" id="{8F74BA83-6EC6-46EA-AF81-271409E2E49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512"/>
          <a:stretch/>
        </p:blipFill>
        <p:spPr>
          <a:xfrm>
            <a:off x="10259806" y="295787"/>
            <a:ext cx="1519025" cy="209049"/>
          </a:xfrm>
          <a:prstGeom prst="rect">
            <a:avLst/>
          </a:prstGeom>
        </p:spPr>
      </p:pic>
    </p:spTree>
    <p:extLst>
      <p:ext uri="{BB962C8B-B14F-4D97-AF65-F5344CB8AC3E}">
        <p14:creationId xmlns:p14="http://schemas.microsoft.com/office/powerpoint/2010/main" val="1938964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 标题字少">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07D393-258E-43A8-ACDF-AC5764EC7C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081" y="-14074"/>
            <a:ext cx="12248163" cy="6886148"/>
          </a:xfrm>
          <a:prstGeom prst="rect">
            <a:avLst/>
          </a:prstGeom>
        </p:spPr>
      </p:pic>
      <p:sp>
        <p:nvSpPr>
          <p:cNvPr id="2" name="标题 1">
            <a:extLst>
              <a:ext uri="{FF2B5EF4-FFF2-40B4-BE49-F238E27FC236}">
                <a16:creationId xmlns:a16="http://schemas.microsoft.com/office/drawing/2014/main" id="{9E1C7A70-1EC8-493E-9A5F-296FE46AF082}"/>
              </a:ext>
            </a:extLst>
          </p:cNvPr>
          <p:cNvSpPr>
            <a:spLocks noGrp="1"/>
          </p:cNvSpPr>
          <p:nvPr>
            <p:ph type="title" hasCustomPrompt="1"/>
          </p:nvPr>
        </p:nvSpPr>
        <p:spPr>
          <a:xfrm>
            <a:off x="831850" y="2144128"/>
            <a:ext cx="10515600" cy="775597"/>
          </a:xfrm>
          <a:prstGeom prst="rect">
            <a:avLst/>
          </a:prstGeom>
        </p:spPr>
        <p:txBody>
          <a:bodyPr lIns="0" tIns="0" rIns="0" bIns="0" anchor="b">
            <a:spAutoFit/>
          </a:bodyPr>
          <a:lstStyle>
            <a:lvl1pPr algn="l">
              <a:defRPr sz="5600" b="1" i="0" spc="300">
                <a:solidFill>
                  <a:srgbClr val="9F1F25"/>
                </a:solidFill>
                <a:latin typeface="Arial" panose="020B0604020202020204" pitchFamily="34" charset="0"/>
                <a:cs typeface="Arial" panose="020B0604020202020204" pitchFamily="34" charset="0"/>
              </a:defRPr>
            </a:lvl1pPr>
          </a:lstStyle>
          <a:p>
            <a:r>
              <a:rPr lang="en-US" altLang="zh-CN" dirty="0" err="1"/>
              <a:t>SmartMore</a:t>
            </a:r>
            <a:endParaRPr lang="zh-CN" altLang="en-US" dirty="0"/>
          </a:p>
        </p:txBody>
      </p:sp>
      <p:sp>
        <p:nvSpPr>
          <p:cNvPr id="3" name="文本占位符 2">
            <a:extLst>
              <a:ext uri="{FF2B5EF4-FFF2-40B4-BE49-F238E27FC236}">
                <a16:creationId xmlns:a16="http://schemas.microsoft.com/office/drawing/2014/main" id="{97268758-1A65-4114-AAD6-6FEA66467C38}"/>
              </a:ext>
            </a:extLst>
          </p:cNvPr>
          <p:cNvSpPr>
            <a:spLocks noGrp="1"/>
          </p:cNvSpPr>
          <p:nvPr>
            <p:ph type="body" idx="1" hasCustomPrompt="1"/>
          </p:nvPr>
        </p:nvSpPr>
        <p:spPr>
          <a:xfrm>
            <a:off x="831850" y="3060172"/>
            <a:ext cx="10515600" cy="481012"/>
          </a:xfrm>
          <a:prstGeom prst="rect">
            <a:avLst/>
          </a:prstGeom>
        </p:spPr>
        <p:txBody>
          <a:bodyPr>
            <a:normAutofit/>
          </a:bodyPr>
          <a:lstStyle>
            <a:lvl1pPr marL="0" indent="0" algn="l">
              <a:buNone/>
              <a:defRPr sz="2400" b="0" i="0" spc="300">
                <a:solidFill>
                  <a:srgbClr val="043E6F"/>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The AI Partner Your Business Needs</a:t>
            </a:r>
            <a:endParaRPr lang="zh-CN" altLang="en-US" dirty="0"/>
          </a:p>
        </p:txBody>
      </p:sp>
      <p:pic>
        <p:nvPicPr>
          <p:cNvPr id="6" name="图形 10">
            <a:extLst>
              <a:ext uri="{FF2B5EF4-FFF2-40B4-BE49-F238E27FC236}">
                <a16:creationId xmlns:a16="http://schemas.microsoft.com/office/drawing/2014/main" id="{3ACF9B37-A845-9D40-A1AF-7CB5475D617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512"/>
          <a:stretch/>
        </p:blipFill>
        <p:spPr>
          <a:xfrm>
            <a:off x="10259806" y="295787"/>
            <a:ext cx="1519025" cy="209049"/>
          </a:xfrm>
          <a:prstGeom prst="rect">
            <a:avLst/>
          </a:prstGeom>
        </p:spPr>
      </p:pic>
    </p:spTree>
    <p:extLst>
      <p:ext uri="{BB962C8B-B14F-4D97-AF65-F5344CB8AC3E}">
        <p14:creationId xmlns:p14="http://schemas.microsoft.com/office/powerpoint/2010/main" val="1512320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645">
          <p15:clr>
            <a:srgbClr val="FBAE40"/>
          </p15:clr>
        </p15:guide>
        <p15:guide id="4" orient="horz" pos="13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1B6E65-6BC9-4F3D-ACA3-8FBB88B40A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30" y="4092"/>
            <a:ext cx="12183539" cy="6849815"/>
          </a:xfrm>
          <a:prstGeom prst="rect">
            <a:avLst/>
          </a:prstGeom>
        </p:spPr>
      </p:pic>
      <p:pic>
        <p:nvPicPr>
          <p:cNvPr id="6" name="图片 5">
            <a:extLst>
              <a:ext uri="{FF2B5EF4-FFF2-40B4-BE49-F238E27FC236}">
                <a16:creationId xmlns:a16="http://schemas.microsoft.com/office/drawing/2014/main" id="{C538C8C7-18E4-42F2-90F6-925FB16F16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24965"/>
          <a:stretch/>
        </p:blipFill>
        <p:spPr>
          <a:xfrm>
            <a:off x="347662" y="140521"/>
            <a:ext cx="1390112" cy="463624"/>
          </a:xfrm>
          <a:prstGeom prst="rect">
            <a:avLst/>
          </a:prstGeom>
        </p:spPr>
      </p:pic>
    </p:spTree>
    <p:extLst>
      <p:ext uri="{BB962C8B-B14F-4D97-AF65-F5344CB8AC3E}">
        <p14:creationId xmlns:p14="http://schemas.microsoft.com/office/powerpoint/2010/main" val="3605724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7D597A-037F-4033-8189-DF4E28B1C7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713"/>
            <a:ext cx="12191998" cy="6854571"/>
          </a:xfrm>
          <a:prstGeom prst="rect">
            <a:avLst/>
          </a:prstGeom>
        </p:spPr>
      </p:pic>
      <p:sp>
        <p:nvSpPr>
          <p:cNvPr id="11" name="文本占位符 10">
            <a:extLst>
              <a:ext uri="{FF2B5EF4-FFF2-40B4-BE49-F238E27FC236}">
                <a16:creationId xmlns:a16="http://schemas.microsoft.com/office/drawing/2014/main" id="{2DF5F85D-566D-4EC9-9598-D06223C38FEF}"/>
              </a:ext>
            </a:extLst>
          </p:cNvPr>
          <p:cNvSpPr>
            <a:spLocks noGrp="1"/>
          </p:cNvSpPr>
          <p:nvPr>
            <p:ph type="body" sz="quarter" idx="10" hasCustomPrompt="1"/>
          </p:nvPr>
        </p:nvSpPr>
        <p:spPr>
          <a:xfrm>
            <a:off x="6322484" y="3699625"/>
            <a:ext cx="820738" cy="679440"/>
          </a:xfrm>
          <a:prstGeom prst="rect">
            <a:avLst/>
          </a:prstGeom>
        </p:spPr>
        <p:txBody>
          <a:bodyPr anchor="ctr">
            <a:normAutofit/>
          </a:bodyPr>
          <a:lstStyle>
            <a:lvl1pPr algn="ctr">
              <a:buNone/>
              <a:defRPr sz="4000" b="0">
                <a:solidFill>
                  <a:srgbClr val="9F1F25"/>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01</a:t>
            </a:r>
            <a:endParaRPr lang="zh-CN" altLang="en-US" dirty="0"/>
          </a:p>
        </p:txBody>
      </p:sp>
      <p:sp>
        <p:nvSpPr>
          <p:cNvPr id="47" name="文本占位符 46">
            <a:extLst>
              <a:ext uri="{FF2B5EF4-FFF2-40B4-BE49-F238E27FC236}">
                <a16:creationId xmlns:a16="http://schemas.microsoft.com/office/drawing/2014/main" id="{D5AEA0EF-1D82-4874-A656-D6B86299C691}"/>
              </a:ext>
            </a:extLst>
          </p:cNvPr>
          <p:cNvSpPr>
            <a:spLocks noGrp="1"/>
          </p:cNvSpPr>
          <p:nvPr>
            <p:ph type="body" sz="quarter" idx="11" hasCustomPrompt="1"/>
          </p:nvPr>
        </p:nvSpPr>
        <p:spPr>
          <a:xfrm>
            <a:off x="7194766" y="3699626"/>
            <a:ext cx="1895475" cy="355588"/>
          </a:xfrm>
          <a:prstGeom prst="rect">
            <a:avLst/>
          </a:prstGeom>
        </p:spPr>
        <p:txBody>
          <a:bodyPr anchor="ctr">
            <a:normAutofit/>
          </a:bodyPr>
          <a:lstStyle>
            <a:lvl1pPr>
              <a:buNone/>
              <a:defRPr sz="20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Title</a:t>
            </a:r>
            <a:endParaRPr lang="zh-CN" altLang="en-US" dirty="0"/>
          </a:p>
        </p:txBody>
      </p:sp>
      <p:sp>
        <p:nvSpPr>
          <p:cNvPr id="49" name="文本占位符 46">
            <a:extLst>
              <a:ext uri="{FF2B5EF4-FFF2-40B4-BE49-F238E27FC236}">
                <a16:creationId xmlns:a16="http://schemas.microsoft.com/office/drawing/2014/main" id="{6E305C8B-71DE-48D1-9047-41C752678A75}"/>
              </a:ext>
            </a:extLst>
          </p:cNvPr>
          <p:cNvSpPr>
            <a:spLocks noGrp="1"/>
          </p:cNvSpPr>
          <p:nvPr>
            <p:ph type="body" sz="quarter" idx="12" hasCustomPrompt="1"/>
          </p:nvPr>
        </p:nvSpPr>
        <p:spPr>
          <a:xfrm>
            <a:off x="7194766" y="4110745"/>
            <a:ext cx="1895475" cy="274682"/>
          </a:xfrm>
          <a:prstGeom prst="rect">
            <a:avLst/>
          </a:prstGeom>
        </p:spPr>
        <p:txBody>
          <a:bodyPr anchor="ctr">
            <a:normAutofit/>
          </a:bodyPr>
          <a:lstStyle>
            <a:lvl1pPr>
              <a:buNone/>
              <a:defRPr sz="11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Subtitle</a:t>
            </a:r>
            <a:endParaRPr lang="zh-CN" altLang="en-US" dirty="0"/>
          </a:p>
        </p:txBody>
      </p:sp>
      <p:sp>
        <p:nvSpPr>
          <p:cNvPr id="50" name="文本占位符 10">
            <a:extLst>
              <a:ext uri="{FF2B5EF4-FFF2-40B4-BE49-F238E27FC236}">
                <a16:creationId xmlns:a16="http://schemas.microsoft.com/office/drawing/2014/main" id="{F6084BB5-00D0-49C7-A0C8-2A2ED166F246}"/>
              </a:ext>
            </a:extLst>
          </p:cNvPr>
          <p:cNvSpPr>
            <a:spLocks noGrp="1"/>
          </p:cNvSpPr>
          <p:nvPr>
            <p:ph type="body" sz="quarter" idx="13" hasCustomPrompt="1"/>
          </p:nvPr>
        </p:nvSpPr>
        <p:spPr>
          <a:xfrm>
            <a:off x="6322484" y="4559533"/>
            <a:ext cx="820738" cy="679440"/>
          </a:xfrm>
          <a:prstGeom prst="rect">
            <a:avLst/>
          </a:prstGeom>
        </p:spPr>
        <p:txBody>
          <a:bodyPr anchor="ctr">
            <a:normAutofit/>
          </a:bodyPr>
          <a:lstStyle>
            <a:lvl1pPr algn="ctr">
              <a:buNone/>
              <a:defRPr sz="4000" b="0">
                <a:solidFill>
                  <a:srgbClr val="9F1F25"/>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02</a:t>
            </a:r>
            <a:endParaRPr lang="zh-CN" altLang="en-US" dirty="0"/>
          </a:p>
        </p:txBody>
      </p:sp>
      <p:sp>
        <p:nvSpPr>
          <p:cNvPr id="51" name="文本占位符 46">
            <a:extLst>
              <a:ext uri="{FF2B5EF4-FFF2-40B4-BE49-F238E27FC236}">
                <a16:creationId xmlns:a16="http://schemas.microsoft.com/office/drawing/2014/main" id="{8B822E4B-3800-4392-99BA-8F6DBF7991CA}"/>
              </a:ext>
            </a:extLst>
          </p:cNvPr>
          <p:cNvSpPr>
            <a:spLocks noGrp="1"/>
          </p:cNvSpPr>
          <p:nvPr>
            <p:ph type="body" sz="quarter" idx="14" hasCustomPrompt="1"/>
          </p:nvPr>
        </p:nvSpPr>
        <p:spPr>
          <a:xfrm>
            <a:off x="7194766" y="4559534"/>
            <a:ext cx="1895475" cy="355588"/>
          </a:xfrm>
          <a:prstGeom prst="rect">
            <a:avLst/>
          </a:prstGeom>
        </p:spPr>
        <p:txBody>
          <a:bodyPr anchor="ctr">
            <a:normAutofit/>
          </a:bodyPr>
          <a:lstStyle>
            <a:lvl1pPr>
              <a:buNone/>
              <a:defRPr sz="20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Title</a:t>
            </a:r>
            <a:endParaRPr lang="zh-CN" altLang="en-US" dirty="0"/>
          </a:p>
        </p:txBody>
      </p:sp>
      <p:sp>
        <p:nvSpPr>
          <p:cNvPr id="52" name="文本占位符 46">
            <a:extLst>
              <a:ext uri="{FF2B5EF4-FFF2-40B4-BE49-F238E27FC236}">
                <a16:creationId xmlns:a16="http://schemas.microsoft.com/office/drawing/2014/main" id="{25C7B6C4-EB57-4F67-ABD6-B462E9A0A512}"/>
              </a:ext>
            </a:extLst>
          </p:cNvPr>
          <p:cNvSpPr>
            <a:spLocks noGrp="1"/>
          </p:cNvSpPr>
          <p:nvPr>
            <p:ph type="body" sz="quarter" idx="15" hasCustomPrompt="1"/>
          </p:nvPr>
        </p:nvSpPr>
        <p:spPr>
          <a:xfrm>
            <a:off x="7194766" y="4970653"/>
            <a:ext cx="1895475" cy="274682"/>
          </a:xfrm>
          <a:prstGeom prst="rect">
            <a:avLst/>
          </a:prstGeom>
        </p:spPr>
        <p:txBody>
          <a:bodyPr anchor="ctr">
            <a:normAutofit/>
          </a:bodyPr>
          <a:lstStyle>
            <a:lvl1pPr>
              <a:buNone/>
              <a:defRPr sz="11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Subtitle</a:t>
            </a:r>
            <a:endParaRPr lang="zh-CN" altLang="en-US" dirty="0"/>
          </a:p>
        </p:txBody>
      </p:sp>
      <p:sp>
        <p:nvSpPr>
          <p:cNvPr id="53" name="文本占位符 10">
            <a:extLst>
              <a:ext uri="{FF2B5EF4-FFF2-40B4-BE49-F238E27FC236}">
                <a16:creationId xmlns:a16="http://schemas.microsoft.com/office/drawing/2014/main" id="{D19219B4-7C6D-4D48-93FD-73B0EA93A142}"/>
              </a:ext>
            </a:extLst>
          </p:cNvPr>
          <p:cNvSpPr>
            <a:spLocks noGrp="1"/>
          </p:cNvSpPr>
          <p:nvPr>
            <p:ph type="body" sz="quarter" idx="16" hasCustomPrompt="1"/>
          </p:nvPr>
        </p:nvSpPr>
        <p:spPr>
          <a:xfrm>
            <a:off x="6322484" y="5409677"/>
            <a:ext cx="820738" cy="679440"/>
          </a:xfrm>
          <a:prstGeom prst="rect">
            <a:avLst/>
          </a:prstGeom>
        </p:spPr>
        <p:txBody>
          <a:bodyPr anchor="ctr">
            <a:normAutofit/>
          </a:bodyPr>
          <a:lstStyle>
            <a:lvl1pPr algn="ctr">
              <a:buNone/>
              <a:defRPr sz="4000" b="0">
                <a:solidFill>
                  <a:srgbClr val="9F1F25"/>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03</a:t>
            </a:r>
            <a:endParaRPr lang="zh-CN" altLang="en-US" dirty="0"/>
          </a:p>
        </p:txBody>
      </p:sp>
      <p:sp>
        <p:nvSpPr>
          <p:cNvPr id="54" name="文本占位符 46">
            <a:extLst>
              <a:ext uri="{FF2B5EF4-FFF2-40B4-BE49-F238E27FC236}">
                <a16:creationId xmlns:a16="http://schemas.microsoft.com/office/drawing/2014/main" id="{57DCB652-F2A8-45C2-91C8-499AE2B57977}"/>
              </a:ext>
            </a:extLst>
          </p:cNvPr>
          <p:cNvSpPr>
            <a:spLocks noGrp="1"/>
          </p:cNvSpPr>
          <p:nvPr>
            <p:ph type="body" sz="quarter" idx="17" hasCustomPrompt="1"/>
          </p:nvPr>
        </p:nvSpPr>
        <p:spPr>
          <a:xfrm>
            <a:off x="7194766" y="5409678"/>
            <a:ext cx="1895475" cy="355588"/>
          </a:xfrm>
          <a:prstGeom prst="rect">
            <a:avLst/>
          </a:prstGeom>
        </p:spPr>
        <p:txBody>
          <a:bodyPr anchor="ctr">
            <a:normAutofit/>
          </a:bodyPr>
          <a:lstStyle>
            <a:lvl1pPr>
              <a:buNone/>
              <a:defRPr sz="20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Title</a:t>
            </a:r>
            <a:endParaRPr lang="zh-CN" altLang="en-US" dirty="0"/>
          </a:p>
        </p:txBody>
      </p:sp>
      <p:sp>
        <p:nvSpPr>
          <p:cNvPr id="55" name="文本占位符 46">
            <a:extLst>
              <a:ext uri="{FF2B5EF4-FFF2-40B4-BE49-F238E27FC236}">
                <a16:creationId xmlns:a16="http://schemas.microsoft.com/office/drawing/2014/main" id="{29856DBB-0ABF-4603-9450-39DFCB0095F0}"/>
              </a:ext>
            </a:extLst>
          </p:cNvPr>
          <p:cNvSpPr>
            <a:spLocks noGrp="1"/>
          </p:cNvSpPr>
          <p:nvPr>
            <p:ph type="body" sz="quarter" idx="18" hasCustomPrompt="1"/>
          </p:nvPr>
        </p:nvSpPr>
        <p:spPr>
          <a:xfrm>
            <a:off x="7194766" y="5820797"/>
            <a:ext cx="1895475" cy="274682"/>
          </a:xfrm>
          <a:prstGeom prst="rect">
            <a:avLst/>
          </a:prstGeom>
        </p:spPr>
        <p:txBody>
          <a:bodyPr anchor="ctr">
            <a:normAutofit/>
          </a:bodyPr>
          <a:lstStyle>
            <a:lvl1pPr>
              <a:buNone/>
              <a:defRPr sz="11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Subtitle</a:t>
            </a:r>
            <a:endParaRPr lang="zh-CN" altLang="en-US" dirty="0"/>
          </a:p>
        </p:txBody>
      </p:sp>
      <p:sp>
        <p:nvSpPr>
          <p:cNvPr id="56" name="文本占位符 10">
            <a:extLst>
              <a:ext uri="{FF2B5EF4-FFF2-40B4-BE49-F238E27FC236}">
                <a16:creationId xmlns:a16="http://schemas.microsoft.com/office/drawing/2014/main" id="{803B21CF-D5C0-433E-86BC-AFAA7DCBD7A5}"/>
              </a:ext>
            </a:extLst>
          </p:cNvPr>
          <p:cNvSpPr>
            <a:spLocks noGrp="1"/>
          </p:cNvSpPr>
          <p:nvPr>
            <p:ph type="body" sz="quarter" idx="19" hasCustomPrompt="1"/>
          </p:nvPr>
        </p:nvSpPr>
        <p:spPr>
          <a:xfrm>
            <a:off x="9237977" y="3699625"/>
            <a:ext cx="820738" cy="679440"/>
          </a:xfrm>
          <a:prstGeom prst="rect">
            <a:avLst/>
          </a:prstGeom>
        </p:spPr>
        <p:txBody>
          <a:bodyPr anchor="ctr">
            <a:normAutofit/>
          </a:bodyPr>
          <a:lstStyle>
            <a:lvl1pPr algn="ctr">
              <a:buNone/>
              <a:defRPr sz="4000" b="0">
                <a:solidFill>
                  <a:srgbClr val="9F1F25"/>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04</a:t>
            </a:r>
            <a:endParaRPr lang="zh-CN" altLang="en-US" dirty="0"/>
          </a:p>
        </p:txBody>
      </p:sp>
      <p:sp>
        <p:nvSpPr>
          <p:cNvPr id="57" name="文本占位符 46">
            <a:extLst>
              <a:ext uri="{FF2B5EF4-FFF2-40B4-BE49-F238E27FC236}">
                <a16:creationId xmlns:a16="http://schemas.microsoft.com/office/drawing/2014/main" id="{7101A1D0-32FE-4081-B3C2-2AAB57CE53A6}"/>
              </a:ext>
            </a:extLst>
          </p:cNvPr>
          <p:cNvSpPr>
            <a:spLocks noGrp="1"/>
          </p:cNvSpPr>
          <p:nvPr>
            <p:ph type="body" sz="quarter" idx="20" hasCustomPrompt="1"/>
          </p:nvPr>
        </p:nvSpPr>
        <p:spPr>
          <a:xfrm>
            <a:off x="10110259" y="3699626"/>
            <a:ext cx="1895475" cy="355588"/>
          </a:xfrm>
          <a:prstGeom prst="rect">
            <a:avLst/>
          </a:prstGeom>
        </p:spPr>
        <p:txBody>
          <a:bodyPr anchor="ctr">
            <a:normAutofit/>
          </a:bodyPr>
          <a:lstStyle>
            <a:lvl1pPr>
              <a:buNone/>
              <a:defRPr sz="20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Title</a:t>
            </a:r>
            <a:endParaRPr lang="zh-CN" altLang="en-US" dirty="0"/>
          </a:p>
        </p:txBody>
      </p:sp>
      <p:sp>
        <p:nvSpPr>
          <p:cNvPr id="58" name="文本占位符 46">
            <a:extLst>
              <a:ext uri="{FF2B5EF4-FFF2-40B4-BE49-F238E27FC236}">
                <a16:creationId xmlns:a16="http://schemas.microsoft.com/office/drawing/2014/main" id="{83D07A13-9B4F-4A82-B30E-F24E08F415AC}"/>
              </a:ext>
            </a:extLst>
          </p:cNvPr>
          <p:cNvSpPr>
            <a:spLocks noGrp="1"/>
          </p:cNvSpPr>
          <p:nvPr>
            <p:ph type="body" sz="quarter" idx="21" hasCustomPrompt="1"/>
          </p:nvPr>
        </p:nvSpPr>
        <p:spPr>
          <a:xfrm>
            <a:off x="10110259" y="4110745"/>
            <a:ext cx="1895475" cy="274682"/>
          </a:xfrm>
          <a:prstGeom prst="rect">
            <a:avLst/>
          </a:prstGeom>
        </p:spPr>
        <p:txBody>
          <a:bodyPr anchor="ctr">
            <a:normAutofit/>
          </a:bodyPr>
          <a:lstStyle>
            <a:lvl1pPr>
              <a:buNone/>
              <a:defRPr sz="11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Subtitle</a:t>
            </a:r>
            <a:endParaRPr lang="zh-CN" altLang="en-US" dirty="0"/>
          </a:p>
        </p:txBody>
      </p:sp>
      <p:sp>
        <p:nvSpPr>
          <p:cNvPr id="59" name="文本占位符 10">
            <a:extLst>
              <a:ext uri="{FF2B5EF4-FFF2-40B4-BE49-F238E27FC236}">
                <a16:creationId xmlns:a16="http://schemas.microsoft.com/office/drawing/2014/main" id="{4EB42DC2-4EC7-4C09-BD2F-B4CC5E1EAB5B}"/>
              </a:ext>
            </a:extLst>
          </p:cNvPr>
          <p:cNvSpPr>
            <a:spLocks noGrp="1"/>
          </p:cNvSpPr>
          <p:nvPr>
            <p:ph type="body" sz="quarter" idx="22" hasCustomPrompt="1"/>
          </p:nvPr>
        </p:nvSpPr>
        <p:spPr>
          <a:xfrm>
            <a:off x="9237977" y="4559533"/>
            <a:ext cx="820738" cy="679440"/>
          </a:xfrm>
          <a:prstGeom prst="rect">
            <a:avLst/>
          </a:prstGeom>
        </p:spPr>
        <p:txBody>
          <a:bodyPr anchor="ctr">
            <a:normAutofit/>
          </a:bodyPr>
          <a:lstStyle>
            <a:lvl1pPr algn="ctr">
              <a:buNone/>
              <a:defRPr sz="4000" b="0">
                <a:solidFill>
                  <a:srgbClr val="9F1F25"/>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05</a:t>
            </a:r>
            <a:endParaRPr lang="zh-CN" altLang="en-US" dirty="0"/>
          </a:p>
        </p:txBody>
      </p:sp>
      <p:sp>
        <p:nvSpPr>
          <p:cNvPr id="60" name="文本占位符 46">
            <a:extLst>
              <a:ext uri="{FF2B5EF4-FFF2-40B4-BE49-F238E27FC236}">
                <a16:creationId xmlns:a16="http://schemas.microsoft.com/office/drawing/2014/main" id="{632C2052-9DC6-4235-8904-FC660F7793B9}"/>
              </a:ext>
            </a:extLst>
          </p:cNvPr>
          <p:cNvSpPr>
            <a:spLocks noGrp="1"/>
          </p:cNvSpPr>
          <p:nvPr>
            <p:ph type="body" sz="quarter" idx="23" hasCustomPrompt="1"/>
          </p:nvPr>
        </p:nvSpPr>
        <p:spPr>
          <a:xfrm>
            <a:off x="10110259" y="4559534"/>
            <a:ext cx="1895475" cy="355588"/>
          </a:xfrm>
          <a:prstGeom prst="rect">
            <a:avLst/>
          </a:prstGeom>
        </p:spPr>
        <p:txBody>
          <a:bodyPr anchor="ctr">
            <a:normAutofit/>
          </a:bodyPr>
          <a:lstStyle>
            <a:lvl1pPr>
              <a:buNone/>
              <a:defRPr sz="20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Title</a:t>
            </a:r>
            <a:endParaRPr lang="zh-CN" altLang="en-US" dirty="0"/>
          </a:p>
        </p:txBody>
      </p:sp>
      <p:sp>
        <p:nvSpPr>
          <p:cNvPr id="61" name="文本占位符 46">
            <a:extLst>
              <a:ext uri="{FF2B5EF4-FFF2-40B4-BE49-F238E27FC236}">
                <a16:creationId xmlns:a16="http://schemas.microsoft.com/office/drawing/2014/main" id="{EEF76EBF-8EA1-483D-B73A-1D3A6BA1103D}"/>
              </a:ext>
            </a:extLst>
          </p:cNvPr>
          <p:cNvSpPr>
            <a:spLocks noGrp="1"/>
          </p:cNvSpPr>
          <p:nvPr>
            <p:ph type="body" sz="quarter" idx="24" hasCustomPrompt="1"/>
          </p:nvPr>
        </p:nvSpPr>
        <p:spPr>
          <a:xfrm>
            <a:off x="10110259" y="4970653"/>
            <a:ext cx="1895475" cy="274682"/>
          </a:xfrm>
          <a:prstGeom prst="rect">
            <a:avLst/>
          </a:prstGeom>
        </p:spPr>
        <p:txBody>
          <a:bodyPr anchor="ctr">
            <a:normAutofit/>
          </a:bodyPr>
          <a:lstStyle>
            <a:lvl1pPr>
              <a:buNone/>
              <a:defRPr sz="11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Subtitle</a:t>
            </a:r>
            <a:endParaRPr lang="zh-CN" altLang="en-US" dirty="0"/>
          </a:p>
        </p:txBody>
      </p:sp>
      <p:sp>
        <p:nvSpPr>
          <p:cNvPr id="62" name="文本占位符 10">
            <a:extLst>
              <a:ext uri="{FF2B5EF4-FFF2-40B4-BE49-F238E27FC236}">
                <a16:creationId xmlns:a16="http://schemas.microsoft.com/office/drawing/2014/main" id="{D7658F1B-60A7-493F-8476-F9E7C085577A}"/>
              </a:ext>
            </a:extLst>
          </p:cNvPr>
          <p:cNvSpPr>
            <a:spLocks noGrp="1"/>
          </p:cNvSpPr>
          <p:nvPr>
            <p:ph type="body" sz="quarter" idx="25" hasCustomPrompt="1"/>
          </p:nvPr>
        </p:nvSpPr>
        <p:spPr>
          <a:xfrm>
            <a:off x="9237977" y="5409677"/>
            <a:ext cx="820738" cy="679440"/>
          </a:xfrm>
          <a:prstGeom prst="rect">
            <a:avLst/>
          </a:prstGeom>
        </p:spPr>
        <p:txBody>
          <a:bodyPr anchor="ctr">
            <a:normAutofit/>
          </a:bodyPr>
          <a:lstStyle>
            <a:lvl1pPr algn="ctr">
              <a:buNone/>
              <a:defRPr sz="4000" b="0">
                <a:solidFill>
                  <a:srgbClr val="9F1F25"/>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06</a:t>
            </a:r>
            <a:endParaRPr lang="zh-CN" altLang="en-US" dirty="0"/>
          </a:p>
        </p:txBody>
      </p:sp>
      <p:sp>
        <p:nvSpPr>
          <p:cNvPr id="63" name="文本占位符 46">
            <a:extLst>
              <a:ext uri="{FF2B5EF4-FFF2-40B4-BE49-F238E27FC236}">
                <a16:creationId xmlns:a16="http://schemas.microsoft.com/office/drawing/2014/main" id="{7F5691CA-C803-49F3-B496-DD3138E07D66}"/>
              </a:ext>
            </a:extLst>
          </p:cNvPr>
          <p:cNvSpPr>
            <a:spLocks noGrp="1"/>
          </p:cNvSpPr>
          <p:nvPr>
            <p:ph type="body" sz="quarter" idx="26" hasCustomPrompt="1"/>
          </p:nvPr>
        </p:nvSpPr>
        <p:spPr>
          <a:xfrm>
            <a:off x="10110259" y="5409678"/>
            <a:ext cx="1895475" cy="355588"/>
          </a:xfrm>
          <a:prstGeom prst="rect">
            <a:avLst/>
          </a:prstGeom>
        </p:spPr>
        <p:txBody>
          <a:bodyPr anchor="ctr">
            <a:normAutofit/>
          </a:bodyPr>
          <a:lstStyle>
            <a:lvl1pPr>
              <a:buNone/>
              <a:defRPr sz="20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Title</a:t>
            </a:r>
            <a:endParaRPr lang="zh-CN" altLang="en-US" dirty="0"/>
          </a:p>
        </p:txBody>
      </p:sp>
      <p:sp>
        <p:nvSpPr>
          <p:cNvPr id="64" name="文本占位符 46">
            <a:extLst>
              <a:ext uri="{FF2B5EF4-FFF2-40B4-BE49-F238E27FC236}">
                <a16:creationId xmlns:a16="http://schemas.microsoft.com/office/drawing/2014/main" id="{346F86DC-75A8-40E5-9943-3A6B9AFEB3A7}"/>
              </a:ext>
            </a:extLst>
          </p:cNvPr>
          <p:cNvSpPr>
            <a:spLocks noGrp="1"/>
          </p:cNvSpPr>
          <p:nvPr>
            <p:ph type="body" sz="quarter" idx="27" hasCustomPrompt="1"/>
          </p:nvPr>
        </p:nvSpPr>
        <p:spPr>
          <a:xfrm>
            <a:off x="10110259" y="5820797"/>
            <a:ext cx="1895475" cy="274682"/>
          </a:xfrm>
          <a:prstGeom prst="rect">
            <a:avLst/>
          </a:prstGeom>
        </p:spPr>
        <p:txBody>
          <a:bodyPr anchor="ctr">
            <a:normAutofit/>
          </a:bodyPr>
          <a:lstStyle>
            <a:lvl1pPr>
              <a:buNone/>
              <a:defRPr sz="1100">
                <a:solidFill>
                  <a:srgbClr val="043E6F"/>
                </a:solidFill>
                <a:latin typeface="Arial" panose="020B0604020202020204" pitchFamily="34" charset="0"/>
                <a:ea typeface="SimHei" panose="02010609060101010101" pitchFamily="49" charset="-122"/>
                <a:cs typeface="Arial" panose="020B0604020202020204" pitchFamily="34" charset="0"/>
              </a:defRPr>
            </a:lvl1pPr>
          </a:lstStyle>
          <a:p>
            <a:pPr lvl="0"/>
            <a:r>
              <a:rPr lang="en-US" altLang="zh-CN" dirty="0"/>
              <a:t>Subtitle</a:t>
            </a:r>
            <a:endParaRPr lang="zh-CN" altLang="en-US" dirty="0"/>
          </a:p>
        </p:txBody>
      </p:sp>
      <p:pic>
        <p:nvPicPr>
          <p:cNvPr id="4" name="图形 3">
            <a:extLst>
              <a:ext uri="{FF2B5EF4-FFF2-40B4-BE49-F238E27FC236}">
                <a16:creationId xmlns:a16="http://schemas.microsoft.com/office/drawing/2014/main" id="{C365450E-F3E5-4D94-975D-73B8D0B8574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967"/>
          <a:stretch/>
        </p:blipFill>
        <p:spPr>
          <a:xfrm>
            <a:off x="393172" y="6195089"/>
            <a:ext cx="1373984" cy="190222"/>
          </a:xfrm>
          <a:prstGeom prst="rect">
            <a:avLst/>
          </a:prstGeom>
        </p:spPr>
      </p:pic>
    </p:spTree>
    <p:extLst>
      <p:ext uri="{BB962C8B-B14F-4D97-AF65-F5344CB8AC3E}">
        <p14:creationId xmlns:p14="http://schemas.microsoft.com/office/powerpoint/2010/main" val="876607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内容（右logo）">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AE5EC40-D02E-4CFC-BA3E-A3245DFFF2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713"/>
            <a:ext cx="12192000" cy="6854572"/>
          </a:xfrm>
          <a:prstGeom prst="rect">
            <a:avLst/>
          </a:prstGeom>
        </p:spPr>
      </p:pic>
      <p:sp>
        <p:nvSpPr>
          <p:cNvPr id="3" name="页脚占位符 2">
            <a:extLst>
              <a:ext uri="{FF2B5EF4-FFF2-40B4-BE49-F238E27FC236}">
                <a16:creationId xmlns:a16="http://schemas.microsoft.com/office/drawing/2014/main" id="{EA6C741B-475B-4CF7-8BEE-0B0E43538495}"/>
              </a:ext>
            </a:extLst>
          </p:cNvPr>
          <p:cNvSpPr>
            <a:spLocks noGrp="1"/>
          </p:cNvSpPr>
          <p:nvPr>
            <p:ph type="ftr" sz="quarter" idx="11"/>
          </p:nvPr>
        </p:nvSpPr>
        <p:spPr>
          <a:xfrm>
            <a:off x="4038600" y="6236655"/>
            <a:ext cx="4114800" cy="365125"/>
          </a:xfrm>
        </p:spPr>
        <p:txBody>
          <a:bodyPr/>
          <a:lstStyle/>
          <a:p>
            <a:endParaRPr lang="zh-CN" altLang="en-US" dirty="0"/>
          </a:p>
        </p:txBody>
      </p:sp>
      <p:sp>
        <p:nvSpPr>
          <p:cNvPr id="4" name="灯片编号占位符 3">
            <a:extLst>
              <a:ext uri="{FF2B5EF4-FFF2-40B4-BE49-F238E27FC236}">
                <a16:creationId xmlns:a16="http://schemas.microsoft.com/office/drawing/2014/main" id="{59CF57AB-B37C-484B-B0A0-C269838E51D6}"/>
              </a:ext>
            </a:extLst>
          </p:cNvPr>
          <p:cNvSpPr>
            <a:spLocks noGrp="1"/>
          </p:cNvSpPr>
          <p:nvPr>
            <p:ph type="sldNum" sz="quarter" idx="12"/>
          </p:nvPr>
        </p:nvSpPr>
        <p:spPr>
          <a:xfrm>
            <a:off x="9153524" y="6236655"/>
            <a:ext cx="2743200" cy="365125"/>
          </a:xfrm>
        </p:spPr>
        <p:txBody>
          <a:bodyPr/>
          <a:lstStyle/>
          <a:p>
            <a:fld id="{7D95F68E-79D5-4913-8F3B-5713DA9BBA72}" type="slidenum">
              <a:rPr lang="zh-CN" altLang="en-US" smtClean="0"/>
              <a:t>‹#›</a:t>
            </a:fld>
            <a:endParaRPr lang="zh-CN" altLang="en-US" dirty="0"/>
          </a:p>
        </p:txBody>
      </p:sp>
      <p:sp>
        <p:nvSpPr>
          <p:cNvPr id="8" name="标题 1">
            <a:extLst>
              <a:ext uri="{FF2B5EF4-FFF2-40B4-BE49-F238E27FC236}">
                <a16:creationId xmlns:a16="http://schemas.microsoft.com/office/drawing/2014/main" id="{62840787-7A67-4763-A221-71EE75CE254C}"/>
              </a:ext>
            </a:extLst>
          </p:cNvPr>
          <p:cNvSpPr>
            <a:spLocks noGrp="1"/>
          </p:cNvSpPr>
          <p:nvPr>
            <p:ph type="title"/>
          </p:nvPr>
        </p:nvSpPr>
        <p:spPr>
          <a:xfrm>
            <a:off x="323849" y="344730"/>
            <a:ext cx="11572874" cy="443198"/>
          </a:xfrm>
          <a:prstGeom prst="rect">
            <a:avLst/>
          </a:prstGeom>
        </p:spPr>
        <p:txBody>
          <a:bodyPr wrap="square" lIns="0" tIns="0" rIns="0" bIns="0">
            <a:spAutoFit/>
          </a:bodyPr>
          <a:lstStyle>
            <a:lvl1pPr>
              <a:defRPr sz="3200"/>
            </a:lvl1pPr>
          </a:lstStyle>
          <a:p>
            <a:r>
              <a:rPr lang="zh-CN" altLang="en-US" dirty="0"/>
              <a:t>单击此处编辑母版标题样式</a:t>
            </a:r>
          </a:p>
        </p:txBody>
      </p:sp>
      <p:sp>
        <p:nvSpPr>
          <p:cNvPr id="7" name="内容占位符 6">
            <a:extLst>
              <a:ext uri="{FF2B5EF4-FFF2-40B4-BE49-F238E27FC236}">
                <a16:creationId xmlns:a16="http://schemas.microsoft.com/office/drawing/2014/main" id="{0B6C0A38-1477-4A0F-ABC4-F55AD0270AE6}"/>
              </a:ext>
            </a:extLst>
          </p:cNvPr>
          <p:cNvSpPr>
            <a:spLocks noGrp="1"/>
          </p:cNvSpPr>
          <p:nvPr>
            <p:ph sz="quarter" idx="13"/>
          </p:nvPr>
        </p:nvSpPr>
        <p:spPr>
          <a:xfrm>
            <a:off x="323850" y="1056639"/>
            <a:ext cx="11572874" cy="5180015"/>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10" name="图形 9">
            <a:extLst>
              <a:ext uri="{FF2B5EF4-FFF2-40B4-BE49-F238E27FC236}">
                <a16:creationId xmlns:a16="http://schemas.microsoft.com/office/drawing/2014/main" id="{875708B7-1584-4FE9-AE24-7ABDABA020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3178080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46">
          <p15:clr>
            <a:srgbClr val="FBAE40"/>
          </p15:clr>
        </p15:guide>
        <p15:guide id="4" orient="horz" pos="86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Ref idx="1002">
        <a:schemeClr val="bg1"/>
      </p:bgRef>
    </p:bg>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D781BB1E-FD3F-094A-8527-8AC84E146972}"/>
              </a:ext>
            </a:extLst>
          </p:cNvPr>
          <p:cNvSpPr/>
          <p:nvPr userDrawn="1"/>
        </p:nvSpPr>
        <p:spPr>
          <a:xfrm>
            <a:off x="323849" y="1151431"/>
            <a:ext cx="2764791" cy="4554222"/>
          </a:xfrm>
          <a:prstGeom prst="rect">
            <a:avLst/>
          </a:prstGeom>
          <a:gradFill>
            <a:gsLst>
              <a:gs pos="0">
                <a:srgbClr val="899097">
                  <a:alpha val="15000"/>
                </a:srgbClr>
              </a:gs>
              <a:gs pos="84000">
                <a:srgbClr val="899097">
                  <a:alpha val="0"/>
                </a:srgbClr>
              </a:gs>
            </a:gsLst>
            <a:lin ang="5400000" scaled="1"/>
          </a:gradFill>
          <a:ln w="3175">
            <a:gradFill>
              <a:gsLst>
                <a:gs pos="1000">
                  <a:srgbClr val="899097"/>
                </a:gs>
                <a:gs pos="100000">
                  <a:srgbClr val="89909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33" name="矩形 33">
            <a:extLst>
              <a:ext uri="{FF2B5EF4-FFF2-40B4-BE49-F238E27FC236}">
                <a16:creationId xmlns:a16="http://schemas.microsoft.com/office/drawing/2014/main" id="{092E4EA5-439A-BD46-969E-5D9282B9CAFD}"/>
              </a:ext>
            </a:extLst>
          </p:cNvPr>
          <p:cNvSpPr/>
          <p:nvPr userDrawn="1"/>
        </p:nvSpPr>
        <p:spPr>
          <a:xfrm>
            <a:off x="3232896" y="1151431"/>
            <a:ext cx="2764791" cy="4554222"/>
          </a:xfrm>
          <a:prstGeom prst="rect">
            <a:avLst/>
          </a:prstGeom>
          <a:gradFill>
            <a:gsLst>
              <a:gs pos="0">
                <a:srgbClr val="899097">
                  <a:alpha val="15000"/>
                </a:srgbClr>
              </a:gs>
              <a:gs pos="84000">
                <a:srgbClr val="899097">
                  <a:alpha val="0"/>
                </a:srgbClr>
              </a:gs>
            </a:gsLst>
            <a:lin ang="5400000" scaled="1"/>
          </a:gradFill>
          <a:ln w="3175">
            <a:gradFill>
              <a:gsLst>
                <a:gs pos="1000">
                  <a:srgbClr val="899097"/>
                </a:gs>
                <a:gs pos="100000">
                  <a:srgbClr val="89909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34" name="矩形 38">
            <a:extLst>
              <a:ext uri="{FF2B5EF4-FFF2-40B4-BE49-F238E27FC236}">
                <a16:creationId xmlns:a16="http://schemas.microsoft.com/office/drawing/2014/main" id="{02DC62A1-A520-FF41-81A7-8F1BE1909512}"/>
              </a:ext>
            </a:extLst>
          </p:cNvPr>
          <p:cNvSpPr/>
          <p:nvPr userDrawn="1"/>
        </p:nvSpPr>
        <p:spPr>
          <a:xfrm>
            <a:off x="6141943" y="1151431"/>
            <a:ext cx="2764791" cy="4554222"/>
          </a:xfrm>
          <a:prstGeom prst="rect">
            <a:avLst/>
          </a:prstGeom>
          <a:gradFill>
            <a:gsLst>
              <a:gs pos="0">
                <a:srgbClr val="899097">
                  <a:alpha val="15000"/>
                </a:srgbClr>
              </a:gs>
              <a:gs pos="84000">
                <a:srgbClr val="899097">
                  <a:alpha val="0"/>
                </a:srgbClr>
              </a:gs>
            </a:gsLst>
            <a:lin ang="5400000" scaled="1"/>
          </a:gradFill>
          <a:ln w="3175">
            <a:gradFill>
              <a:gsLst>
                <a:gs pos="1000">
                  <a:srgbClr val="899097"/>
                </a:gs>
                <a:gs pos="100000">
                  <a:srgbClr val="89909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35" name="矩形 40">
            <a:extLst>
              <a:ext uri="{FF2B5EF4-FFF2-40B4-BE49-F238E27FC236}">
                <a16:creationId xmlns:a16="http://schemas.microsoft.com/office/drawing/2014/main" id="{FFA01E0C-B142-374B-B50D-3508FEB1E287}"/>
              </a:ext>
            </a:extLst>
          </p:cNvPr>
          <p:cNvSpPr/>
          <p:nvPr userDrawn="1"/>
        </p:nvSpPr>
        <p:spPr>
          <a:xfrm>
            <a:off x="9070742" y="1151431"/>
            <a:ext cx="2764791" cy="4554222"/>
          </a:xfrm>
          <a:prstGeom prst="rect">
            <a:avLst/>
          </a:prstGeom>
          <a:gradFill>
            <a:gsLst>
              <a:gs pos="0">
                <a:srgbClr val="899097">
                  <a:alpha val="15000"/>
                </a:srgbClr>
              </a:gs>
              <a:gs pos="84000">
                <a:srgbClr val="899097">
                  <a:alpha val="0"/>
                </a:srgbClr>
              </a:gs>
            </a:gsLst>
            <a:lin ang="5400000" scaled="1"/>
          </a:gradFill>
          <a:ln w="3175">
            <a:gradFill>
              <a:gsLst>
                <a:gs pos="1000">
                  <a:srgbClr val="899097"/>
                </a:gs>
                <a:gs pos="100000">
                  <a:srgbClr val="89909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36" name="页脚占位符 2">
            <a:extLst>
              <a:ext uri="{FF2B5EF4-FFF2-40B4-BE49-F238E27FC236}">
                <a16:creationId xmlns:a16="http://schemas.microsoft.com/office/drawing/2014/main" id="{3BD24394-2086-1043-A188-CE4D7D43C74C}"/>
              </a:ext>
            </a:extLst>
          </p:cNvPr>
          <p:cNvSpPr>
            <a:spLocks noGrp="1"/>
          </p:cNvSpPr>
          <p:nvPr>
            <p:ph type="ftr" sz="quarter" idx="11"/>
          </p:nvPr>
        </p:nvSpPr>
        <p:spPr>
          <a:xfrm>
            <a:off x="4038600" y="6236655"/>
            <a:ext cx="4114800" cy="365125"/>
          </a:xfrm>
        </p:spPr>
        <p:txBody>
          <a:bodyPr/>
          <a:lstStyle/>
          <a:p>
            <a:endParaRPr lang="zh-CN" altLang="en-US" dirty="0"/>
          </a:p>
        </p:txBody>
      </p:sp>
      <p:sp>
        <p:nvSpPr>
          <p:cNvPr id="37" name="灯片编号占位符 3">
            <a:extLst>
              <a:ext uri="{FF2B5EF4-FFF2-40B4-BE49-F238E27FC236}">
                <a16:creationId xmlns:a16="http://schemas.microsoft.com/office/drawing/2014/main" id="{6BBC803D-71C3-5D4C-AF9A-524C24901605}"/>
              </a:ext>
            </a:extLst>
          </p:cNvPr>
          <p:cNvSpPr>
            <a:spLocks noGrp="1"/>
          </p:cNvSpPr>
          <p:nvPr>
            <p:ph type="sldNum" sz="quarter" idx="12"/>
          </p:nvPr>
        </p:nvSpPr>
        <p:spPr>
          <a:xfrm>
            <a:off x="9153524" y="6236655"/>
            <a:ext cx="2743200" cy="365125"/>
          </a:xfrm>
        </p:spPr>
        <p:txBody>
          <a:bodyPr/>
          <a:lstStyle/>
          <a:p>
            <a:fld id="{7D95F68E-79D5-4913-8F3B-5713DA9BBA72}" type="slidenum">
              <a:rPr lang="zh-CN" altLang="en-US" smtClean="0"/>
              <a:t>‹#›</a:t>
            </a:fld>
            <a:endParaRPr lang="zh-CN" altLang="en-US"/>
          </a:p>
        </p:txBody>
      </p:sp>
      <p:sp>
        <p:nvSpPr>
          <p:cNvPr id="38" name="内容占位符 12">
            <a:extLst>
              <a:ext uri="{FF2B5EF4-FFF2-40B4-BE49-F238E27FC236}">
                <a16:creationId xmlns:a16="http://schemas.microsoft.com/office/drawing/2014/main" id="{53BC79A1-9732-0644-90FC-C5F8E80FD606}"/>
              </a:ext>
            </a:extLst>
          </p:cNvPr>
          <p:cNvSpPr>
            <a:spLocks noGrp="1"/>
          </p:cNvSpPr>
          <p:nvPr>
            <p:ph sz="quarter" idx="13" hasCustomPrompt="1"/>
          </p:nvPr>
        </p:nvSpPr>
        <p:spPr>
          <a:xfrm>
            <a:off x="469582" y="1386700"/>
            <a:ext cx="2473325" cy="249299"/>
          </a:xfrm>
          <a:prstGeom prst="rect">
            <a:avLst/>
          </a:prstGeom>
        </p:spPr>
        <p:txBody>
          <a:bodyPr lIns="0" tIns="0" rIns="0" bIns="0">
            <a:spAutoFit/>
          </a:bodyPr>
          <a:lstStyle>
            <a:lvl1pPr algn="ctr">
              <a:buFontTx/>
              <a:buNone/>
              <a:defRPr sz="1800" b="1">
                <a:solidFill>
                  <a:srgbClr val="043E6F"/>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ltLang="zh-CN" dirty="0"/>
              <a:t>Title</a:t>
            </a:r>
            <a:endParaRPr lang="zh-CN" altLang="en-US" dirty="0"/>
          </a:p>
        </p:txBody>
      </p:sp>
      <p:sp>
        <p:nvSpPr>
          <p:cNvPr id="39" name="文本占位符 14">
            <a:extLst>
              <a:ext uri="{FF2B5EF4-FFF2-40B4-BE49-F238E27FC236}">
                <a16:creationId xmlns:a16="http://schemas.microsoft.com/office/drawing/2014/main" id="{850BB741-BE4B-9946-8949-0EF70FEFFAE7}"/>
              </a:ext>
            </a:extLst>
          </p:cNvPr>
          <p:cNvSpPr>
            <a:spLocks noGrp="1"/>
          </p:cNvSpPr>
          <p:nvPr>
            <p:ph type="body" sz="quarter" idx="14" hasCustomPrompt="1"/>
          </p:nvPr>
        </p:nvSpPr>
        <p:spPr>
          <a:xfrm>
            <a:off x="469582" y="1977757"/>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0" name="文本占位符 14">
            <a:extLst>
              <a:ext uri="{FF2B5EF4-FFF2-40B4-BE49-F238E27FC236}">
                <a16:creationId xmlns:a16="http://schemas.microsoft.com/office/drawing/2014/main" id="{7425A7AF-0F70-084D-9786-842C155CB6C3}"/>
              </a:ext>
            </a:extLst>
          </p:cNvPr>
          <p:cNvSpPr>
            <a:spLocks noGrp="1"/>
          </p:cNvSpPr>
          <p:nvPr>
            <p:ph type="body" sz="quarter" idx="15" hasCustomPrompt="1"/>
          </p:nvPr>
        </p:nvSpPr>
        <p:spPr>
          <a:xfrm>
            <a:off x="469582" y="2692693"/>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1" name="文本占位符 14">
            <a:extLst>
              <a:ext uri="{FF2B5EF4-FFF2-40B4-BE49-F238E27FC236}">
                <a16:creationId xmlns:a16="http://schemas.microsoft.com/office/drawing/2014/main" id="{FCD07393-5081-374F-BA4E-27908DFC018A}"/>
              </a:ext>
            </a:extLst>
          </p:cNvPr>
          <p:cNvSpPr>
            <a:spLocks noGrp="1"/>
          </p:cNvSpPr>
          <p:nvPr>
            <p:ph type="body" sz="quarter" idx="16" hasCustomPrompt="1"/>
          </p:nvPr>
        </p:nvSpPr>
        <p:spPr>
          <a:xfrm>
            <a:off x="469582" y="3407629"/>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2" name="内容占位符 12">
            <a:extLst>
              <a:ext uri="{FF2B5EF4-FFF2-40B4-BE49-F238E27FC236}">
                <a16:creationId xmlns:a16="http://schemas.microsoft.com/office/drawing/2014/main" id="{8B9CA212-C73B-274E-A076-E7EDDED19A3D}"/>
              </a:ext>
            </a:extLst>
          </p:cNvPr>
          <p:cNvSpPr>
            <a:spLocks noGrp="1"/>
          </p:cNvSpPr>
          <p:nvPr>
            <p:ph sz="quarter" idx="17" hasCustomPrompt="1"/>
          </p:nvPr>
        </p:nvSpPr>
        <p:spPr>
          <a:xfrm>
            <a:off x="3396086" y="1386700"/>
            <a:ext cx="2473325" cy="249299"/>
          </a:xfrm>
          <a:prstGeom prst="rect">
            <a:avLst/>
          </a:prstGeom>
        </p:spPr>
        <p:txBody>
          <a:bodyPr lIns="0" tIns="0" rIns="0" bIns="0">
            <a:spAutoFit/>
          </a:bodyPr>
          <a:lstStyle>
            <a:lvl1pPr algn="ctr">
              <a:buFontTx/>
              <a:buNone/>
              <a:defRPr sz="1800" b="1">
                <a:solidFill>
                  <a:srgbClr val="043E6F"/>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ltLang="zh-CN" dirty="0"/>
              <a:t>Title</a:t>
            </a:r>
            <a:endParaRPr lang="zh-CN" altLang="en-US" dirty="0"/>
          </a:p>
        </p:txBody>
      </p:sp>
      <p:sp>
        <p:nvSpPr>
          <p:cNvPr id="43" name="文本占位符 14">
            <a:extLst>
              <a:ext uri="{FF2B5EF4-FFF2-40B4-BE49-F238E27FC236}">
                <a16:creationId xmlns:a16="http://schemas.microsoft.com/office/drawing/2014/main" id="{55589F4D-5FEB-7A42-ABF2-DC10C6CC8F60}"/>
              </a:ext>
            </a:extLst>
          </p:cNvPr>
          <p:cNvSpPr>
            <a:spLocks noGrp="1"/>
          </p:cNvSpPr>
          <p:nvPr>
            <p:ph type="body" sz="quarter" idx="18" hasCustomPrompt="1"/>
          </p:nvPr>
        </p:nvSpPr>
        <p:spPr>
          <a:xfrm>
            <a:off x="3396086" y="1977757"/>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4" name="文本占位符 14">
            <a:extLst>
              <a:ext uri="{FF2B5EF4-FFF2-40B4-BE49-F238E27FC236}">
                <a16:creationId xmlns:a16="http://schemas.microsoft.com/office/drawing/2014/main" id="{D9980C00-B6D5-1440-A07A-EEA8623CD600}"/>
              </a:ext>
            </a:extLst>
          </p:cNvPr>
          <p:cNvSpPr>
            <a:spLocks noGrp="1"/>
          </p:cNvSpPr>
          <p:nvPr>
            <p:ph type="body" sz="quarter" idx="19" hasCustomPrompt="1"/>
          </p:nvPr>
        </p:nvSpPr>
        <p:spPr>
          <a:xfrm>
            <a:off x="3396086" y="2692693"/>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5" name="文本占位符 14">
            <a:extLst>
              <a:ext uri="{FF2B5EF4-FFF2-40B4-BE49-F238E27FC236}">
                <a16:creationId xmlns:a16="http://schemas.microsoft.com/office/drawing/2014/main" id="{5E674F75-8417-C640-ABE3-BA951B205C0C}"/>
              </a:ext>
            </a:extLst>
          </p:cNvPr>
          <p:cNvSpPr>
            <a:spLocks noGrp="1"/>
          </p:cNvSpPr>
          <p:nvPr>
            <p:ph type="body" sz="quarter" idx="20" hasCustomPrompt="1"/>
          </p:nvPr>
        </p:nvSpPr>
        <p:spPr>
          <a:xfrm>
            <a:off x="3396086" y="3407629"/>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6" name="内容占位符 12">
            <a:extLst>
              <a:ext uri="{FF2B5EF4-FFF2-40B4-BE49-F238E27FC236}">
                <a16:creationId xmlns:a16="http://schemas.microsoft.com/office/drawing/2014/main" id="{1E453DA9-9818-D444-948A-E4DFC3C42AAD}"/>
              </a:ext>
            </a:extLst>
          </p:cNvPr>
          <p:cNvSpPr>
            <a:spLocks noGrp="1"/>
          </p:cNvSpPr>
          <p:nvPr>
            <p:ph sz="quarter" idx="21" hasCustomPrompt="1"/>
          </p:nvPr>
        </p:nvSpPr>
        <p:spPr>
          <a:xfrm>
            <a:off x="6322590" y="1386700"/>
            <a:ext cx="2473325" cy="249299"/>
          </a:xfrm>
          <a:prstGeom prst="rect">
            <a:avLst/>
          </a:prstGeom>
        </p:spPr>
        <p:txBody>
          <a:bodyPr lIns="0" tIns="0" rIns="0" bIns="0">
            <a:spAutoFit/>
          </a:bodyPr>
          <a:lstStyle>
            <a:lvl1pPr algn="ctr">
              <a:buFontTx/>
              <a:buNone/>
              <a:defRPr sz="1800" b="1">
                <a:solidFill>
                  <a:srgbClr val="043E6F"/>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ltLang="zh-CN" dirty="0"/>
              <a:t>Title</a:t>
            </a:r>
            <a:endParaRPr lang="zh-CN" altLang="en-US" dirty="0"/>
          </a:p>
        </p:txBody>
      </p:sp>
      <p:sp>
        <p:nvSpPr>
          <p:cNvPr id="47" name="文本占位符 14">
            <a:extLst>
              <a:ext uri="{FF2B5EF4-FFF2-40B4-BE49-F238E27FC236}">
                <a16:creationId xmlns:a16="http://schemas.microsoft.com/office/drawing/2014/main" id="{1DBEE750-CD42-CF47-9DFB-CB005D4F119B}"/>
              </a:ext>
            </a:extLst>
          </p:cNvPr>
          <p:cNvSpPr>
            <a:spLocks noGrp="1"/>
          </p:cNvSpPr>
          <p:nvPr>
            <p:ph type="body" sz="quarter" idx="22" hasCustomPrompt="1"/>
          </p:nvPr>
        </p:nvSpPr>
        <p:spPr>
          <a:xfrm>
            <a:off x="6322590" y="1977757"/>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8" name="文本占位符 14">
            <a:extLst>
              <a:ext uri="{FF2B5EF4-FFF2-40B4-BE49-F238E27FC236}">
                <a16:creationId xmlns:a16="http://schemas.microsoft.com/office/drawing/2014/main" id="{9FDD6E48-85DA-A946-90D2-7F3F14C44A72}"/>
              </a:ext>
            </a:extLst>
          </p:cNvPr>
          <p:cNvSpPr>
            <a:spLocks noGrp="1"/>
          </p:cNvSpPr>
          <p:nvPr>
            <p:ph type="body" sz="quarter" idx="23" hasCustomPrompt="1"/>
          </p:nvPr>
        </p:nvSpPr>
        <p:spPr>
          <a:xfrm>
            <a:off x="6322590" y="2692693"/>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9" name="文本占位符 14">
            <a:extLst>
              <a:ext uri="{FF2B5EF4-FFF2-40B4-BE49-F238E27FC236}">
                <a16:creationId xmlns:a16="http://schemas.microsoft.com/office/drawing/2014/main" id="{C54F4E2C-BD50-F44A-A7FF-FEDEC47E6C5F}"/>
              </a:ext>
            </a:extLst>
          </p:cNvPr>
          <p:cNvSpPr>
            <a:spLocks noGrp="1"/>
          </p:cNvSpPr>
          <p:nvPr>
            <p:ph type="body" sz="quarter" idx="24" hasCustomPrompt="1"/>
          </p:nvPr>
        </p:nvSpPr>
        <p:spPr>
          <a:xfrm>
            <a:off x="6322590" y="3407629"/>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50" name="内容占位符 12">
            <a:extLst>
              <a:ext uri="{FF2B5EF4-FFF2-40B4-BE49-F238E27FC236}">
                <a16:creationId xmlns:a16="http://schemas.microsoft.com/office/drawing/2014/main" id="{581175D5-310C-D845-8A55-B805907C6285}"/>
              </a:ext>
            </a:extLst>
          </p:cNvPr>
          <p:cNvSpPr>
            <a:spLocks noGrp="1"/>
          </p:cNvSpPr>
          <p:nvPr>
            <p:ph sz="quarter" idx="25" hasCustomPrompt="1"/>
          </p:nvPr>
        </p:nvSpPr>
        <p:spPr>
          <a:xfrm>
            <a:off x="9249093" y="1386700"/>
            <a:ext cx="2473325" cy="249299"/>
          </a:xfrm>
          <a:prstGeom prst="rect">
            <a:avLst/>
          </a:prstGeom>
        </p:spPr>
        <p:txBody>
          <a:bodyPr lIns="0" tIns="0" rIns="0" bIns="0">
            <a:spAutoFit/>
          </a:bodyPr>
          <a:lstStyle>
            <a:lvl1pPr algn="ctr">
              <a:buFontTx/>
              <a:buNone/>
              <a:defRPr sz="1800" b="1">
                <a:solidFill>
                  <a:srgbClr val="043E6F"/>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ltLang="zh-CN" dirty="0"/>
              <a:t>Title</a:t>
            </a:r>
            <a:endParaRPr lang="zh-CN" altLang="en-US" dirty="0"/>
          </a:p>
        </p:txBody>
      </p:sp>
      <p:sp>
        <p:nvSpPr>
          <p:cNvPr id="51" name="文本占位符 14">
            <a:extLst>
              <a:ext uri="{FF2B5EF4-FFF2-40B4-BE49-F238E27FC236}">
                <a16:creationId xmlns:a16="http://schemas.microsoft.com/office/drawing/2014/main" id="{5679D08C-8947-0749-8491-BAC69E1F14CF}"/>
              </a:ext>
            </a:extLst>
          </p:cNvPr>
          <p:cNvSpPr>
            <a:spLocks noGrp="1"/>
          </p:cNvSpPr>
          <p:nvPr>
            <p:ph type="body" sz="quarter" idx="26" hasCustomPrompt="1"/>
          </p:nvPr>
        </p:nvSpPr>
        <p:spPr>
          <a:xfrm>
            <a:off x="9249093" y="1977757"/>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52" name="文本占位符 14">
            <a:extLst>
              <a:ext uri="{FF2B5EF4-FFF2-40B4-BE49-F238E27FC236}">
                <a16:creationId xmlns:a16="http://schemas.microsoft.com/office/drawing/2014/main" id="{C8E51441-7C1B-8544-87F5-47974AA5C832}"/>
              </a:ext>
            </a:extLst>
          </p:cNvPr>
          <p:cNvSpPr>
            <a:spLocks noGrp="1"/>
          </p:cNvSpPr>
          <p:nvPr>
            <p:ph type="body" sz="quarter" idx="27" hasCustomPrompt="1"/>
          </p:nvPr>
        </p:nvSpPr>
        <p:spPr>
          <a:xfrm>
            <a:off x="9249093" y="2692693"/>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53" name="文本占位符 14">
            <a:extLst>
              <a:ext uri="{FF2B5EF4-FFF2-40B4-BE49-F238E27FC236}">
                <a16:creationId xmlns:a16="http://schemas.microsoft.com/office/drawing/2014/main" id="{89F994C1-D78E-6E45-A2BB-1592EF847DBE}"/>
              </a:ext>
            </a:extLst>
          </p:cNvPr>
          <p:cNvSpPr>
            <a:spLocks noGrp="1"/>
          </p:cNvSpPr>
          <p:nvPr>
            <p:ph type="body" sz="quarter" idx="28" hasCustomPrompt="1"/>
          </p:nvPr>
        </p:nvSpPr>
        <p:spPr>
          <a:xfrm>
            <a:off x="9249093" y="3407629"/>
            <a:ext cx="2473325" cy="463362"/>
          </a:xfrm>
          <a:prstGeom prst="rect">
            <a:avLst/>
          </a:prstGeo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54" name="标题 1">
            <a:extLst>
              <a:ext uri="{FF2B5EF4-FFF2-40B4-BE49-F238E27FC236}">
                <a16:creationId xmlns:a16="http://schemas.microsoft.com/office/drawing/2014/main" id="{FE7B707E-26F5-884E-BC4D-37500ADAC5D5}"/>
              </a:ext>
            </a:extLst>
          </p:cNvPr>
          <p:cNvSpPr>
            <a:spLocks noGrp="1"/>
          </p:cNvSpPr>
          <p:nvPr>
            <p:ph type="title"/>
          </p:nvPr>
        </p:nvSpPr>
        <p:spPr>
          <a:xfrm>
            <a:off x="323849" y="344730"/>
            <a:ext cx="11572874" cy="443198"/>
          </a:xfrm>
          <a:prstGeom prst="rect">
            <a:avLst/>
          </a:prstGeom>
        </p:spPr>
        <p:txBody>
          <a:bodyPr wrap="square" lIns="0" tIns="0" rIns="0" bIns="0">
            <a:spAutoFit/>
          </a:bodyPr>
          <a:lstStyle>
            <a:lvl1pPr>
              <a:defRPr sz="3200"/>
            </a:lvl1pPr>
          </a:lstStyle>
          <a:p>
            <a:r>
              <a:rPr lang="zh-CN" altLang="en-US" dirty="0"/>
              <a:t>单击此处编辑母版标题样式</a:t>
            </a:r>
          </a:p>
        </p:txBody>
      </p:sp>
      <p:pic>
        <p:nvPicPr>
          <p:cNvPr id="27" name="图形 26">
            <a:extLst>
              <a:ext uri="{FF2B5EF4-FFF2-40B4-BE49-F238E27FC236}">
                <a16:creationId xmlns:a16="http://schemas.microsoft.com/office/drawing/2014/main" id="{DADAF310-FBAE-4790-9E6A-B0CD663AF3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1895535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60">
          <p15:clr>
            <a:srgbClr val="FBAE40"/>
          </p15:clr>
        </p15:guide>
        <p15:guide id="4" orient="horz" pos="86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空白页（右logo）">
    <p:spTree>
      <p:nvGrpSpPr>
        <p:cNvPr id="1" name=""/>
        <p:cNvGrpSpPr/>
        <p:nvPr/>
      </p:nvGrpSpPr>
      <p:grpSpPr>
        <a:xfrm>
          <a:off x="0" y="0"/>
          <a:ext cx="0" cy="0"/>
          <a:chOff x="0" y="0"/>
          <a:chExt cx="0" cy="0"/>
        </a:xfrm>
      </p:grpSpPr>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rPr>
              <a:t>‹#›</a:t>
            </a:fld>
            <a:endParaRPr lang="zh-CN" altLang="en-US" sz="800" dirty="0">
              <a:solidFill>
                <a:schemeClr val="bg1">
                  <a:lumMod val="50000"/>
                </a:schemeClr>
              </a:solidFill>
            </a:endParaRPr>
          </a:p>
        </p:txBody>
      </p:sp>
    </p:spTree>
    <p:extLst>
      <p:ext uri="{BB962C8B-B14F-4D97-AF65-F5344CB8AC3E}">
        <p14:creationId xmlns:p14="http://schemas.microsoft.com/office/powerpoint/2010/main" val="3557160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内容（右logo）">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EA6C741B-475B-4CF7-8BEE-0B0E43538495}"/>
              </a:ext>
            </a:extLst>
          </p:cNvPr>
          <p:cNvSpPr>
            <a:spLocks noGrp="1"/>
          </p:cNvSpPr>
          <p:nvPr>
            <p:ph type="ftr" sz="quarter" idx="11"/>
          </p:nvPr>
        </p:nvSpPr>
        <p:spPr>
          <a:xfrm>
            <a:off x="4038600" y="6236655"/>
            <a:ext cx="4114800" cy="365125"/>
          </a:xfrm>
        </p:spPr>
        <p:txBody>
          <a:bodyPr/>
          <a:lstStyle/>
          <a:p>
            <a:endParaRPr lang="zh-CN" altLang="en-US" dirty="0"/>
          </a:p>
        </p:txBody>
      </p:sp>
      <p:sp>
        <p:nvSpPr>
          <p:cNvPr id="4" name="灯片编号占位符 3">
            <a:extLst>
              <a:ext uri="{FF2B5EF4-FFF2-40B4-BE49-F238E27FC236}">
                <a16:creationId xmlns:a16="http://schemas.microsoft.com/office/drawing/2014/main" id="{59CF57AB-B37C-484B-B0A0-C269838E51D6}"/>
              </a:ext>
            </a:extLst>
          </p:cNvPr>
          <p:cNvSpPr>
            <a:spLocks noGrp="1"/>
          </p:cNvSpPr>
          <p:nvPr>
            <p:ph type="sldNum" sz="quarter" idx="12"/>
          </p:nvPr>
        </p:nvSpPr>
        <p:spPr>
          <a:xfrm>
            <a:off x="9153524" y="6236655"/>
            <a:ext cx="2743200" cy="365125"/>
          </a:xfrm>
        </p:spPr>
        <p:txBody>
          <a:bodyPr/>
          <a:lstStyle/>
          <a:p>
            <a:fld id="{7D95F68E-79D5-4913-8F3B-5713DA9BBA72}" type="slidenum">
              <a:rPr lang="zh-CN" altLang="en-US" smtClean="0"/>
              <a:t>‹#›</a:t>
            </a:fld>
            <a:endParaRPr lang="zh-CN" altLang="en-US" dirty="0"/>
          </a:p>
        </p:txBody>
      </p:sp>
      <p:sp>
        <p:nvSpPr>
          <p:cNvPr id="8" name="标题 1">
            <a:extLst>
              <a:ext uri="{FF2B5EF4-FFF2-40B4-BE49-F238E27FC236}">
                <a16:creationId xmlns:a16="http://schemas.microsoft.com/office/drawing/2014/main" id="{62840787-7A67-4763-A221-71EE75CE254C}"/>
              </a:ext>
            </a:extLst>
          </p:cNvPr>
          <p:cNvSpPr>
            <a:spLocks noGrp="1"/>
          </p:cNvSpPr>
          <p:nvPr>
            <p:ph type="title"/>
          </p:nvPr>
        </p:nvSpPr>
        <p:spPr>
          <a:xfrm>
            <a:off x="323849" y="344730"/>
            <a:ext cx="11572874" cy="443198"/>
          </a:xfrm>
          <a:prstGeom prst="rect">
            <a:avLst/>
          </a:prstGeom>
        </p:spPr>
        <p:txBody>
          <a:bodyPr wrap="square" lIns="0" tIns="0" rIns="0" bIns="0">
            <a:spAutoFit/>
          </a:bodyPr>
          <a:lstStyle>
            <a:lvl1pPr>
              <a:defRPr sz="3200"/>
            </a:lvl1pPr>
          </a:lstStyle>
          <a:p>
            <a:r>
              <a:rPr lang="zh-CN" altLang="en-US" dirty="0"/>
              <a:t>单击此处编辑母版标题样式</a:t>
            </a:r>
          </a:p>
        </p:txBody>
      </p:sp>
      <p:sp>
        <p:nvSpPr>
          <p:cNvPr id="7" name="内容占位符 6">
            <a:extLst>
              <a:ext uri="{FF2B5EF4-FFF2-40B4-BE49-F238E27FC236}">
                <a16:creationId xmlns:a16="http://schemas.microsoft.com/office/drawing/2014/main" id="{0B6C0A38-1477-4A0F-ABC4-F55AD0270AE6}"/>
              </a:ext>
            </a:extLst>
          </p:cNvPr>
          <p:cNvSpPr>
            <a:spLocks noGrp="1"/>
          </p:cNvSpPr>
          <p:nvPr>
            <p:ph sz="quarter" idx="13"/>
          </p:nvPr>
        </p:nvSpPr>
        <p:spPr>
          <a:xfrm>
            <a:off x="323850" y="1056639"/>
            <a:ext cx="11572874" cy="5180015"/>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10" name="图形 9">
            <a:extLst>
              <a:ext uri="{FF2B5EF4-FFF2-40B4-BE49-F238E27FC236}">
                <a16:creationId xmlns:a16="http://schemas.microsoft.com/office/drawing/2014/main" id="{C64E39B5-8710-4190-A774-CC09134ED9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100034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46">
          <p15:clr>
            <a:srgbClr val="FBAE40"/>
          </p15:clr>
        </p15:guide>
        <p15:guide id="4" orient="horz" pos="86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结束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4EEF13-E2B8-4C51-8E45-DD23F30555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713"/>
            <a:ext cx="12191998" cy="6854572"/>
          </a:xfrm>
          <a:prstGeom prst="rect">
            <a:avLst/>
          </a:prstGeom>
        </p:spPr>
      </p:pic>
      <p:sp>
        <p:nvSpPr>
          <p:cNvPr id="3" name="文本占位符 2">
            <a:extLst>
              <a:ext uri="{FF2B5EF4-FFF2-40B4-BE49-F238E27FC236}">
                <a16:creationId xmlns:a16="http://schemas.microsoft.com/office/drawing/2014/main" id="{6F31F9B9-D42C-493A-AD8F-745A7A299C3F}"/>
              </a:ext>
            </a:extLst>
          </p:cNvPr>
          <p:cNvSpPr>
            <a:spLocks noGrp="1"/>
          </p:cNvSpPr>
          <p:nvPr>
            <p:ph type="body" sz="quarter" idx="10"/>
          </p:nvPr>
        </p:nvSpPr>
        <p:spPr>
          <a:xfrm>
            <a:off x="0" y="2393950"/>
            <a:ext cx="12192000" cy="838200"/>
          </a:xfrm>
          <a:prstGeom prst="rect">
            <a:avLst/>
          </a:prstGeom>
        </p:spPr>
        <p:txBody>
          <a:bodyPr>
            <a:normAutofit/>
          </a:bodyPr>
          <a:lstStyle>
            <a:lvl1pPr algn="ctr">
              <a:buNone/>
              <a:defRPr sz="7200">
                <a:solidFill>
                  <a:srgbClr val="043E6F"/>
                </a:solidFill>
              </a:defRPr>
            </a:lvl1pPr>
          </a:lstStyle>
          <a:p>
            <a:pPr lvl="0"/>
            <a:r>
              <a:rPr lang="zh-CN" altLang="en-US" dirty="0"/>
              <a:t>单击此处</a:t>
            </a:r>
          </a:p>
        </p:txBody>
      </p:sp>
    </p:spTree>
    <p:extLst>
      <p:ext uri="{BB962C8B-B14F-4D97-AF65-F5344CB8AC3E}">
        <p14:creationId xmlns:p14="http://schemas.microsoft.com/office/powerpoint/2010/main" val="504119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幻灯片">
    <p:spTree>
      <p:nvGrpSpPr>
        <p:cNvPr id="1" name=""/>
        <p:cNvGrpSpPr/>
        <p:nvPr/>
      </p:nvGrpSpPr>
      <p:grpSpPr>
        <a:xfrm>
          <a:off x="0" y="0"/>
          <a:ext cx="0" cy="0"/>
          <a:chOff x="0" y="0"/>
          <a:chExt cx="0" cy="0"/>
        </a:xfrm>
      </p:grpSpPr>
      <p:pic>
        <p:nvPicPr>
          <p:cNvPr id="48" name="图片 4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1713"/>
            <a:ext cx="12191998" cy="6854572"/>
          </a:xfrm>
          <a:prstGeom prst="rect">
            <a:avLst/>
          </a:prstGeom>
        </p:spPr>
      </p:pic>
      <p:sp>
        <p:nvSpPr>
          <p:cNvPr id="65" name="文本占位符 10"/>
          <p:cNvSpPr>
            <a:spLocks noGrp="1"/>
          </p:cNvSpPr>
          <p:nvPr>
            <p:ph type="body" sz="quarter" idx="10" hasCustomPrompt="1"/>
          </p:nvPr>
        </p:nvSpPr>
        <p:spPr>
          <a:xfrm>
            <a:off x="6322484"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01</a:t>
            </a:r>
            <a:endParaRPr lang="zh-CN" altLang="en-US" dirty="0"/>
          </a:p>
        </p:txBody>
      </p:sp>
      <p:sp>
        <p:nvSpPr>
          <p:cNvPr id="66" name="文本框 65"/>
          <p:cNvSpPr txBox="1"/>
          <p:nvPr userDrawn="1"/>
        </p:nvSpPr>
        <p:spPr>
          <a:xfrm>
            <a:off x="6322484" y="1717887"/>
            <a:ext cx="897682" cy="538609"/>
          </a:xfrm>
          <a:prstGeom prst="rect">
            <a:avLst/>
          </a:prstGeom>
          <a:noFill/>
        </p:spPr>
        <p:txBody>
          <a:bodyPr wrap="none" lIns="0" tIns="0" rIns="0" bIns="0" rtlCol="0">
            <a:spAutoFit/>
          </a:bodyPr>
          <a:lstStyle/>
          <a:p>
            <a:r>
              <a:rPr lang="zh-CN" altLang="en-US" sz="3500" b="1" kern="1900" dirty="0">
                <a:solidFill>
                  <a:srgbClr val="043E6F"/>
                </a:solidFill>
                <a:latin typeface="Arial" panose="020B0604020202020204" pitchFamily="34" charset="0"/>
                <a:ea typeface="黑体" panose="02010609060101010101" pitchFamily="49" charset="-122"/>
                <a:cs typeface="Arial" panose="020B0604020202020204" pitchFamily="34" charset="0"/>
              </a:rPr>
              <a:t>目录</a:t>
            </a:r>
          </a:p>
        </p:txBody>
      </p:sp>
      <p:sp>
        <p:nvSpPr>
          <p:cNvPr id="67" name="文本占位符 46"/>
          <p:cNvSpPr>
            <a:spLocks noGrp="1"/>
          </p:cNvSpPr>
          <p:nvPr>
            <p:ph type="body" sz="quarter" idx="11" hasCustomPrompt="1"/>
          </p:nvPr>
        </p:nvSpPr>
        <p:spPr>
          <a:xfrm>
            <a:off x="7194766"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68" name="文本占位符 46"/>
          <p:cNvSpPr>
            <a:spLocks noGrp="1"/>
          </p:cNvSpPr>
          <p:nvPr>
            <p:ph type="body" sz="quarter" idx="12" hasCustomPrompt="1"/>
          </p:nvPr>
        </p:nvSpPr>
        <p:spPr>
          <a:xfrm>
            <a:off x="7194766"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69" name="文本占位符 10"/>
          <p:cNvSpPr>
            <a:spLocks noGrp="1"/>
          </p:cNvSpPr>
          <p:nvPr>
            <p:ph type="body" sz="quarter" idx="13" hasCustomPrompt="1"/>
          </p:nvPr>
        </p:nvSpPr>
        <p:spPr>
          <a:xfrm>
            <a:off x="6322484"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02</a:t>
            </a:r>
            <a:endParaRPr lang="zh-CN" altLang="en-US" dirty="0"/>
          </a:p>
        </p:txBody>
      </p:sp>
      <p:sp>
        <p:nvSpPr>
          <p:cNvPr id="70" name="文本占位符 46"/>
          <p:cNvSpPr>
            <a:spLocks noGrp="1"/>
          </p:cNvSpPr>
          <p:nvPr>
            <p:ph type="body" sz="quarter" idx="14" hasCustomPrompt="1"/>
          </p:nvPr>
        </p:nvSpPr>
        <p:spPr>
          <a:xfrm>
            <a:off x="7194766"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1" name="文本占位符 46"/>
          <p:cNvSpPr>
            <a:spLocks noGrp="1"/>
          </p:cNvSpPr>
          <p:nvPr>
            <p:ph type="body" sz="quarter" idx="15" hasCustomPrompt="1"/>
          </p:nvPr>
        </p:nvSpPr>
        <p:spPr>
          <a:xfrm>
            <a:off x="7194766"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2" name="文本占位符 10"/>
          <p:cNvSpPr>
            <a:spLocks noGrp="1"/>
          </p:cNvSpPr>
          <p:nvPr>
            <p:ph type="body" sz="quarter" idx="16" hasCustomPrompt="1"/>
          </p:nvPr>
        </p:nvSpPr>
        <p:spPr>
          <a:xfrm>
            <a:off x="6322484"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03</a:t>
            </a:r>
            <a:endParaRPr lang="zh-CN" altLang="en-US" dirty="0"/>
          </a:p>
        </p:txBody>
      </p:sp>
      <p:sp>
        <p:nvSpPr>
          <p:cNvPr id="73" name="文本占位符 46"/>
          <p:cNvSpPr>
            <a:spLocks noGrp="1"/>
          </p:cNvSpPr>
          <p:nvPr>
            <p:ph type="body" sz="quarter" idx="17" hasCustomPrompt="1"/>
          </p:nvPr>
        </p:nvSpPr>
        <p:spPr>
          <a:xfrm>
            <a:off x="7194766"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4" name="文本占位符 46"/>
          <p:cNvSpPr>
            <a:spLocks noGrp="1"/>
          </p:cNvSpPr>
          <p:nvPr>
            <p:ph type="body" sz="quarter" idx="18" hasCustomPrompt="1"/>
          </p:nvPr>
        </p:nvSpPr>
        <p:spPr>
          <a:xfrm>
            <a:off x="7194766"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5" name="文本占位符 10"/>
          <p:cNvSpPr>
            <a:spLocks noGrp="1"/>
          </p:cNvSpPr>
          <p:nvPr>
            <p:ph type="body" sz="quarter" idx="19" hasCustomPrompt="1"/>
          </p:nvPr>
        </p:nvSpPr>
        <p:spPr>
          <a:xfrm>
            <a:off x="9237977"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04</a:t>
            </a:r>
            <a:endParaRPr lang="zh-CN" altLang="en-US" dirty="0"/>
          </a:p>
        </p:txBody>
      </p:sp>
      <p:sp>
        <p:nvSpPr>
          <p:cNvPr id="76" name="文本占位符 46"/>
          <p:cNvSpPr>
            <a:spLocks noGrp="1"/>
          </p:cNvSpPr>
          <p:nvPr>
            <p:ph type="body" sz="quarter" idx="20" hasCustomPrompt="1"/>
          </p:nvPr>
        </p:nvSpPr>
        <p:spPr>
          <a:xfrm>
            <a:off x="10110259"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7" name="文本占位符 46"/>
          <p:cNvSpPr>
            <a:spLocks noGrp="1"/>
          </p:cNvSpPr>
          <p:nvPr>
            <p:ph type="body" sz="quarter" idx="21" hasCustomPrompt="1"/>
          </p:nvPr>
        </p:nvSpPr>
        <p:spPr>
          <a:xfrm>
            <a:off x="10110259"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8" name="文本占位符 10"/>
          <p:cNvSpPr>
            <a:spLocks noGrp="1"/>
          </p:cNvSpPr>
          <p:nvPr>
            <p:ph type="body" sz="quarter" idx="22" hasCustomPrompt="1"/>
          </p:nvPr>
        </p:nvSpPr>
        <p:spPr>
          <a:xfrm>
            <a:off x="9237977"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05</a:t>
            </a:r>
            <a:endParaRPr lang="zh-CN" altLang="en-US" dirty="0"/>
          </a:p>
        </p:txBody>
      </p:sp>
      <p:sp>
        <p:nvSpPr>
          <p:cNvPr id="79" name="文本占位符 46"/>
          <p:cNvSpPr>
            <a:spLocks noGrp="1"/>
          </p:cNvSpPr>
          <p:nvPr>
            <p:ph type="body" sz="quarter" idx="23" hasCustomPrompt="1"/>
          </p:nvPr>
        </p:nvSpPr>
        <p:spPr>
          <a:xfrm>
            <a:off x="10110259"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0" name="文本占位符 46"/>
          <p:cNvSpPr>
            <a:spLocks noGrp="1"/>
          </p:cNvSpPr>
          <p:nvPr>
            <p:ph type="body" sz="quarter" idx="24" hasCustomPrompt="1"/>
          </p:nvPr>
        </p:nvSpPr>
        <p:spPr>
          <a:xfrm>
            <a:off x="10110259"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1" name="文本占位符 10"/>
          <p:cNvSpPr>
            <a:spLocks noGrp="1"/>
          </p:cNvSpPr>
          <p:nvPr>
            <p:ph type="body" sz="quarter" idx="25" hasCustomPrompt="1"/>
          </p:nvPr>
        </p:nvSpPr>
        <p:spPr>
          <a:xfrm>
            <a:off x="9237977"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06</a:t>
            </a:r>
            <a:endParaRPr lang="zh-CN" altLang="en-US" dirty="0"/>
          </a:p>
        </p:txBody>
      </p:sp>
      <p:sp>
        <p:nvSpPr>
          <p:cNvPr id="82" name="文本占位符 46"/>
          <p:cNvSpPr>
            <a:spLocks noGrp="1"/>
          </p:cNvSpPr>
          <p:nvPr>
            <p:ph type="body" sz="quarter" idx="26" hasCustomPrompt="1"/>
          </p:nvPr>
        </p:nvSpPr>
        <p:spPr>
          <a:xfrm>
            <a:off x="10110259"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3" name="文本占位符 46"/>
          <p:cNvSpPr>
            <a:spLocks noGrp="1"/>
          </p:cNvSpPr>
          <p:nvPr>
            <p:ph type="body" sz="quarter" idx="27" hasCustomPrompt="1"/>
          </p:nvPr>
        </p:nvSpPr>
        <p:spPr>
          <a:xfrm>
            <a:off x="10110259"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4" name="矩形 83"/>
          <p:cNvSpPr/>
          <p:nvPr userDrawn="1"/>
        </p:nvSpPr>
        <p:spPr>
          <a:xfrm>
            <a:off x="6322484" y="2876550"/>
            <a:ext cx="298450" cy="55906"/>
          </a:xfrm>
          <a:prstGeom prst="rect">
            <a:avLst/>
          </a:prstGeom>
          <a:solidFill>
            <a:srgbClr val="899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85" name="图形 8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2600" y="6185662"/>
            <a:ext cx="1807105" cy="190222"/>
          </a:xfrm>
          <a:prstGeom prst="rect">
            <a:avLst/>
          </a:prstGeom>
        </p:spPr>
      </p:pic>
    </p:spTree>
    <p:extLst>
      <p:ext uri="{BB962C8B-B14F-4D97-AF65-F5344CB8AC3E}">
        <p14:creationId xmlns:p14="http://schemas.microsoft.com/office/powerpoint/2010/main" val="37135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页（右logo）">
    <p:spTree>
      <p:nvGrpSpPr>
        <p:cNvPr id="1" name=""/>
        <p:cNvGrpSpPr/>
        <p:nvPr/>
      </p:nvGrpSpPr>
      <p:grpSpPr>
        <a:xfrm>
          <a:off x="0" y="0"/>
          <a:ext cx="0" cy="0"/>
          <a:chOff x="0" y="0"/>
          <a:chExt cx="0" cy="0"/>
        </a:xfrm>
      </p:grpSpPr>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rPr>
              <a:t>‹#›</a:t>
            </a:fld>
            <a:endParaRPr lang="zh-CN" altLang="en-US" sz="800" dirty="0">
              <a:solidFill>
                <a:schemeClr val="bg1">
                  <a:lumMod val="50000"/>
                </a:schemeClr>
              </a:solidFill>
            </a:endParaRPr>
          </a:p>
        </p:txBody>
      </p:sp>
      <p:sp>
        <p:nvSpPr>
          <p:cNvPr id="5" name="文本框 4"/>
          <p:cNvSpPr txBox="1"/>
          <p:nvPr userDrawn="1"/>
        </p:nvSpPr>
        <p:spPr>
          <a:xfrm>
            <a:off x="390524" y="6510004"/>
            <a:ext cx="3009900" cy="215444"/>
          </a:xfrm>
          <a:prstGeom prst="rect">
            <a:avLst/>
          </a:prstGeom>
          <a:noFill/>
        </p:spPr>
        <p:txBody>
          <a:bodyPr wrap="square" rtlCol="0">
            <a:spAutoFit/>
          </a:bodyPr>
          <a:lstStyle/>
          <a:p>
            <a:r>
              <a:rPr lang="en-US" altLang="zh-CN" sz="800" i="1" spc="0" dirty="0">
                <a:solidFill>
                  <a:srgbClr val="043E6F"/>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800" i="1" spc="0" dirty="0">
              <a:solidFill>
                <a:srgbClr val="043E6F"/>
              </a:solidFill>
              <a:latin typeface="Arial" panose="020B0604020202020204" pitchFamily="34"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B7164ACA-7E73-C745-B6AA-940A77AD51F2}"/>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Tree>
    <p:extLst>
      <p:ext uri="{BB962C8B-B14F-4D97-AF65-F5344CB8AC3E}">
        <p14:creationId xmlns:p14="http://schemas.microsoft.com/office/powerpoint/2010/main" val="3814975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5F68E-79D5-4913-8F3B-5713DA9BBA72}" type="slidenum">
              <a:rPr lang="zh-CN" altLang="en-US" smtClean="0"/>
              <a:t>‹#›</a:t>
            </a:fld>
            <a:endParaRPr lang="zh-CN" altLang="en-US"/>
          </a:p>
        </p:txBody>
      </p:sp>
      <p:sp>
        <p:nvSpPr>
          <p:cNvPr id="11" name="标题 1"/>
          <p:cNvSpPr>
            <a:spLocks noGrp="1"/>
          </p:cNvSpPr>
          <p:nvPr>
            <p:ph type="title"/>
          </p:nvPr>
        </p:nvSpPr>
        <p:spPr>
          <a:xfrm>
            <a:off x="323849" y="1080311"/>
            <a:ext cx="11572875" cy="443198"/>
          </a:xfrm>
        </p:spPr>
        <p:txBody>
          <a:bodyPr lIns="0" tIns="0" rIns="0" bIns="0"/>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2" name="内容占位符 2"/>
          <p:cNvSpPr>
            <a:spLocks noGrp="1"/>
          </p:cNvSpPr>
          <p:nvPr>
            <p:ph idx="1"/>
          </p:nvPr>
        </p:nvSpPr>
        <p:spPr>
          <a:xfrm>
            <a:off x="323849" y="1825343"/>
            <a:ext cx="11572875" cy="4616097"/>
          </a:xfrm>
        </p:spPr>
        <p:txBody>
          <a:bodyPr lIns="0" tIns="0" rIns="0" bIns="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727568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内容（右logo）">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AE5EC40-D02E-4CFC-BA3E-A3245DFFF2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713"/>
            <a:ext cx="12192000" cy="6854572"/>
          </a:xfrm>
          <a:prstGeom prst="rect">
            <a:avLst/>
          </a:prstGeom>
        </p:spPr>
      </p:pic>
      <p:sp>
        <p:nvSpPr>
          <p:cNvPr id="3" name="页脚占位符 2">
            <a:extLst>
              <a:ext uri="{FF2B5EF4-FFF2-40B4-BE49-F238E27FC236}">
                <a16:creationId xmlns:a16="http://schemas.microsoft.com/office/drawing/2014/main" id="{EA6C741B-475B-4CF7-8BEE-0B0E43538495}"/>
              </a:ext>
            </a:extLst>
          </p:cNvPr>
          <p:cNvSpPr>
            <a:spLocks noGrp="1"/>
          </p:cNvSpPr>
          <p:nvPr>
            <p:ph type="ftr" sz="quarter" idx="11"/>
          </p:nvPr>
        </p:nvSpPr>
        <p:spPr>
          <a:xfrm>
            <a:off x="4038600" y="6236655"/>
            <a:ext cx="4114800" cy="365125"/>
          </a:xfrm>
        </p:spPr>
        <p:txBody>
          <a:bodyPr/>
          <a:lstStyle/>
          <a:p>
            <a:endParaRPr lang="zh-CN" altLang="en-US" dirty="0"/>
          </a:p>
        </p:txBody>
      </p:sp>
      <p:sp>
        <p:nvSpPr>
          <p:cNvPr id="4" name="灯片编号占位符 3">
            <a:extLst>
              <a:ext uri="{FF2B5EF4-FFF2-40B4-BE49-F238E27FC236}">
                <a16:creationId xmlns:a16="http://schemas.microsoft.com/office/drawing/2014/main" id="{59CF57AB-B37C-484B-B0A0-C269838E51D6}"/>
              </a:ext>
            </a:extLst>
          </p:cNvPr>
          <p:cNvSpPr>
            <a:spLocks noGrp="1"/>
          </p:cNvSpPr>
          <p:nvPr>
            <p:ph type="sldNum" sz="quarter" idx="12"/>
          </p:nvPr>
        </p:nvSpPr>
        <p:spPr>
          <a:xfrm>
            <a:off x="9153524" y="6236655"/>
            <a:ext cx="2743200" cy="365125"/>
          </a:xfrm>
        </p:spPr>
        <p:txBody>
          <a:bodyPr/>
          <a:lstStyle/>
          <a:p>
            <a:fld id="{7D95F68E-79D5-4913-8F3B-5713DA9BBA72}" type="slidenum">
              <a:rPr lang="zh-CN" altLang="en-US" smtClean="0"/>
              <a:t>‹#›</a:t>
            </a:fld>
            <a:endParaRPr lang="zh-CN" altLang="en-US" dirty="0"/>
          </a:p>
        </p:txBody>
      </p:sp>
      <p:pic>
        <p:nvPicPr>
          <p:cNvPr id="6" name="图片 5">
            <a:extLst>
              <a:ext uri="{FF2B5EF4-FFF2-40B4-BE49-F238E27FC236}">
                <a16:creationId xmlns:a16="http://schemas.microsoft.com/office/drawing/2014/main" id="{3D439B19-6728-48F9-88D2-00691213F4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27949" y="203325"/>
            <a:ext cx="1840202" cy="188657"/>
          </a:xfrm>
          <a:prstGeom prst="rect">
            <a:avLst/>
          </a:prstGeom>
        </p:spPr>
      </p:pic>
      <p:sp>
        <p:nvSpPr>
          <p:cNvPr id="8" name="标题 1">
            <a:extLst>
              <a:ext uri="{FF2B5EF4-FFF2-40B4-BE49-F238E27FC236}">
                <a16:creationId xmlns:a16="http://schemas.microsoft.com/office/drawing/2014/main" id="{62840787-7A67-4763-A221-71EE75CE254C}"/>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
        <p:nvSpPr>
          <p:cNvPr id="7" name="内容占位符 6">
            <a:extLst>
              <a:ext uri="{FF2B5EF4-FFF2-40B4-BE49-F238E27FC236}">
                <a16:creationId xmlns:a16="http://schemas.microsoft.com/office/drawing/2014/main" id="{0B6C0A38-1477-4A0F-ABC4-F55AD0270AE6}"/>
              </a:ext>
            </a:extLst>
          </p:cNvPr>
          <p:cNvSpPr>
            <a:spLocks noGrp="1"/>
          </p:cNvSpPr>
          <p:nvPr>
            <p:ph sz="quarter" idx="13"/>
          </p:nvPr>
        </p:nvSpPr>
        <p:spPr>
          <a:xfrm>
            <a:off x="323850" y="1056639"/>
            <a:ext cx="11572874" cy="518001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1695724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46">
          <p15:clr>
            <a:srgbClr val="FBAE40"/>
          </p15:clr>
        </p15:guide>
        <p15:guide id="4" orient="horz" pos="86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空白页（右logo）">
    <p:spTree>
      <p:nvGrpSpPr>
        <p:cNvPr id="1" name=""/>
        <p:cNvGrpSpPr/>
        <p:nvPr/>
      </p:nvGrpSpPr>
      <p:grpSpPr>
        <a:xfrm>
          <a:off x="0" y="0"/>
          <a:ext cx="0" cy="0"/>
          <a:chOff x="0" y="0"/>
          <a:chExt cx="0" cy="0"/>
        </a:xfrm>
      </p:grpSpPr>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rPr>
              <a:t>‹#›</a:t>
            </a:fld>
            <a:endParaRPr lang="zh-CN" altLang="en-US" sz="800" dirty="0">
              <a:solidFill>
                <a:schemeClr val="bg1">
                  <a:lumMod val="50000"/>
                </a:schemeClr>
              </a:solidFill>
            </a:endParaRPr>
          </a:p>
        </p:txBody>
      </p:sp>
      <p:pic>
        <p:nvPicPr>
          <p:cNvPr id="4" name="图形 3">
            <a:extLst>
              <a:ext uri="{FF2B5EF4-FFF2-40B4-BE49-F238E27FC236}">
                <a16:creationId xmlns:a16="http://schemas.microsoft.com/office/drawing/2014/main" id="{D0056619-787B-44CD-BFCC-877A0C6C6F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255508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bg>
      <p:bgRef idx="1002">
        <a:schemeClr val="bg1"/>
      </p:bgRef>
    </p:bg>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A75C1F4-1160-C04E-AA6D-149D0B48575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矩形 31">
            <a:extLst>
              <a:ext uri="{FF2B5EF4-FFF2-40B4-BE49-F238E27FC236}">
                <a16:creationId xmlns:a16="http://schemas.microsoft.com/office/drawing/2014/main" id="{D781BB1E-FD3F-094A-8527-8AC84E146972}"/>
              </a:ext>
            </a:extLst>
          </p:cNvPr>
          <p:cNvSpPr/>
          <p:nvPr userDrawn="1"/>
        </p:nvSpPr>
        <p:spPr>
          <a:xfrm>
            <a:off x="323849" y="1151431"/>
            <a:ext cx="2764791" cy="4554222"/>
          </a:xfrm>
          <a:prstGeom prst="rect">
            <a:avLst/>
          </a:prstGeom>
          <a:gradFill>
            <a:gsLst>
              <a:gs pos="0">
                <a:srgbClr val="899097">
                  <a:alpha val="15000"/>
                </a:srgbClr>
              </a:gs>
              <a:gs pos="84000">
                <a:srgbClr val="899097">
                  <a:alpha val="0"/>
                </a:srgbClr>
              </a:gs>
            </a:gsLst>
            <a:lin ang="5400000" scaled="1"/>
          </a:gradFill>
          <a:ln w="3175">
            <a:gradFill>
              <a:gsLst>
                <a:gs pos="1000">
                  <a:srgbClr val="899097"/>
                </a:gs>
                <a:gs pos="100000">
                  <a:srgbClr val="89909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33" name="矩形 33">
            <a:extLst>
              <a:ext uri="{FF2B5EF4-FFF2-40B4-BE49-F238E27FC236}">
                <a16:creationId xmlns:a16="http://schemas.microsoft.com/office/drawing/2014/main" id="{092E4EA5-439A-BD46-969E-5D9282B9CAFD}"/>
              </a:ext>
            </a:extLst>
          </p:cNvPr>
          <p:cNvSpPr/>
          <p:nvPr userDrawn="1"/>
        </p:nvSpPr>
        <p:spPr>
          <a:xfrm>
            <a:off x="3232896" y="1151431"/>
            <a:ext cx="2764791" cy="4554222"/>
          </a:xfrm>
          <a:prstGeom prst="rect">
            <a:avLst/>
          </a:prstGeom>
          <a:gradFill>
            <a:gsLst>
              <a:gs pos="0">
                <a:srgbClr val="899097">
                  <a:alpha val="15000"/>
                </a:srgbClr>
              </a:gs>
              <a:gs pos="84000">
                <a:srgbClr val="899097">
                  <a:alpha val="0"/>
                </a:srgbClr>
              </a:gs>
            </a:gsLst>
            <a:lin ang="5400000" scaled="1"/>
          </a:gradFill>
          <a:ln w="3175">
            <a:gradFill>
              <a:gsLst>
                <a:gs pos="1000">
                  <a:srgbClr val="899097"/>
                </a:gs>
                <a:gs pos="100000">
                  <a:srgbClr val="89909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34" name="矩形 38">
            <a:extLst>
              <a:ext uri="{FF2B5EF4-FFF2-40B4-BE49-F238E27FC236}">
                <a16:creationId xmlns:a16="http://schemas.microsoft.com/office/drawing/2014/main" id="{02DC62A1-A520-FF41-81A7-8F1BE1909512}"/>
              </a:ext>
            </a:extLst>
          </p:cNvPr>
          <p:cNvSpPr/>
          <p:nvPr userDrawn="1"/>
        </p:nvSpPr>
        <p:spPr>
          <a:xfrm>
            <a:off x="6141943" y="1151431"/>
            <a:ext cx="2764791" cy="4554222"/>
          </a:xfrm>
          <a:prstGeom prst="rect">
            <a:avLst/>
          </a:prstGeom>
          <a:gradFill>
            <a:gsLst>
              <a:gs pos="0">
                <a:srgbClr val="899097">
                  <a:alpha val="15000"/>
                </a:srgbClr>
              </a:gs>
              <a:gs pos="84000">
                <a:srgbClr val="899097">
                  <a:alpha val="0"/>
                </a:srgbClr>
              </a:gs>
            </a:gsLst>
            <a:lin ang="5400000" scaled="1"/>
          </a:gradFill>
          <a:ln w="3175">
            <a:gradFill>
              <a:gsLst>
                <a:gs pos="1000">
                  <a:srgbClr val="899097"/>
                </a:gs>
                <a:gs pos="100000">
                  <a:srgbClr val="89909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35" name="矩形 40">
            <a:extLst>
              <a:ext uri="{FF2B5EF4-FFF2-40B4-BE49-F238E27FC236}">
                <a16:creationId xmlns:a16="http://schemas.microsoft.com/office/drawing/2014/main" id="{FFA01E0C-B142-374B-B50D-3508FEB1E287}"/>
              </a:ext>
            </a:extLst>
          </p:cNvPr>
          <p:cNvSpPr/>
          <p:nvPr userDrawn="1"/>
        </p:nvSpPr>
        <p:spPr>
          <a:xfrm>
            <a:off x="9070742" y="1151431"/>
            <a:ext cx="2764791" cy="4554222"/>
          </a:xfrm>
          <a:prstGeom prst="rect">
            <a:avLst/>
          </a:prstGeom>
          <a:gradFill>
            <a:gsLst>
              <a:gs pos="0">
                <a:srgbClr val="899097">
                  <a:alpha val="15000"/>
                </a:srgbClr>
              </a:gs>
              <a:gs pos="84000">
                <a:srgbClr val="899097">
                  <a:alpha val="0"/>
                </a:srgbClr>
              </a:gs>
            </a:gsLst>
            <a:lin ang="5400000" scaled="1"/>
          </a:gradFill>
          <a:ln w="3175">
            <a:gradFill>
              <a:gsLst>
                <a:gs pos="1000">
                  <a:srgbClr val="899097"/>
                </a:gs>
                <a:gs pos="100000">
                  <a:srgbClr val="89909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36" name="页脚占位符 2">
            <a:extLst>
              <a:ext uri="{FF2B5EF4-FFF2-40B4-BE49-F238E27FC236}">
                <a16:creationId xmlns:a16="http://schemas.microsoft.com/office/drawing/2014/main" id="{3BD24394-2086-1043-A188-CE4D7D43C74C}"/>
              </a:ext>
            </a:extLst>
          </p:cNvPr>
          <p:cNvSpPr>
            <a:spLocks noGrp="1"/>
          </p:cNvSpPr>
          <p:nvPr>
            <p:ph type="ftr" sz="quarter" idx="11"/>
          </p:nvPr>
        </p:nvSpPr>
        <p:spPr>
          <a:xfrm>
            <a:off x="4038600" y="6236655"/>
            <a:ext cx="4114800" cy="365125"/>
          </a:xfrm>
        </p:spPr>
        <p:txBody>
          <a:bodyPr/>
          <a:lstStyle/>
          <a:p>
            <a:endParaRPr lang="zh-CN" altLang="en-US" dirty="0"/>
          </a:p>
        </p:txBody>
      </p:sp>
      <p:sp>
        <p:nvSpPr>
          <p:cNvPr id="37" name="灯片编号占位符 3">
            <a:extLst>
              <a:ext uri="{FF2B5EF4-FFF2-40B4-BE49-F238E27FC236}">
                <a16:creationId xmlns:a16="http://schemas.microsoft.com/office/drawing/2014/main" id="{6BBC803D-71C3-5D4C-AF9A-524C24901605}"/>
              </a:ext>
            </a:extLst>
          </p:cNvPr>
          <p:cNvSpPr>
            <a:spLocks noGrp="1"/>
          </p:cNvSpPr>
          <p:nvPr>
            <p:ph type="sldNum" sz="quarter" idx="12"/>
          </p:nvPr>
        </p:nvSpPr>
        <p:spPr>
          <a:xfrm>
            <a:off x="9153524" y="6236655"/>
            <a:ext cx="2743200" cy="365125"/>
          </a:xfrm>
        </p:spPr>
        <p:txBody>
          <a:bodyPr/>
          <a:lstStyle/>
          <a:p>
            <a:fld id="{7D95F68E-79D5-4913-8F3B-5713DA9BBA72}" type="slidenum">
              <a:rPr lang="zh-CN" altLang="en-US" smtClean="0"/>
              <a:t>‹#›</a:t>
            </a:fld>
            <a:endParaRPr lang="zh-CN" altLang="en-US"/>
          </a:p>
        </p:txBody>
      </p:sp>
      <p:sp>
        <p:nvSpPr>
          <p:cNvPr id="38" name="内容占位符 12">
            <a:extLst>
              <a:ext uri="{FF2B5EF4-FFF2-40B4-BE49-F238E27FC236}">
                <a16:creationId xmlns:a16="http://schemas.microsoft.com/office/drawing/2014/main" id="{53BC79A1-9732-0644-90FC-C5F8E80FD606}"/>
              </a:ext>
            </a:extLst>
          </p:cNvPr>
          <p:cNvSpPr>
            <a:spLocks noGrp="1"/>
          </p:cNvSpPr>
          <p:nvPr>
            <p:ph sz="quarter" idx="13" hasCustomPrompt="1"/>
          </p:nvPr>
        </p:nvSpPr>
        <p:spPr>
          <a:xfrm>
            <a:off x="469582" y="1386700"/>
            <a:ext cx="2473325" cy="249299"/>
          </a:xfrm>
        </p:spPr>
        <p:txBody>
          <a:bodyPr lIns="0" tIns="0" rIns="0" bIns="0">
            <a:spAutoFit/>
          </a:bodyPr>
          <a:lstStyle>
            <a:lvl1pPr algn="ctr">
              <a:buFontTx/>
              <a:buNone/>
              <a:defRPr sz="1800" b="1">
                <a:solidFill>
                  <a:srgbClr val="043E6F"/>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ltLang="zh-CN" dirty="0"/>
              <a:t>Title</a:t>
            </a:r>
            <a:endParaRPr lang="zh-CN" altLang="en-US" dirty="0"/>
          </a:p>
        </p:txBody>
      </p:sp>
      <p:sp>
        <p:nvSpPr>
          <p:cNvPr id="39" name="文本占位符 14">
            <a:extLst>
              <a:ext uri="{FF2B5EF4-FFF2-40B4-BE49-F238E27FC236}">
                <a16:creationId xmlns:a16="http://schemas.microsoft.com/office/drawing/2014/main" id="{850BB741-BE4B-9946-8949-0EF70FEFFAE7}"/>
              </a:ext>
            </a:extLst>
          </p:cNvPr>
          <p:cNvSpPr>
            <a:spLocks noGrp="1"/>
          </p:cNvSpPr>
          <p:nvPr>
            <p:ph type="body" sz="quarter" idx="14" hasCustomPrompt="1"/>
          </p:nvPr>
        </p:nvSpPr>
        <p:spPr>
          <a:xfrm>
            <a:off x="469582" y="1977757"/>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0" name="文本占位符 14">
            <a:extLst>
              <a:ext uri="{FF2B5EF4-FFF2-40B4-BE49-F238E27FC236}">
                <a16:creationId xmlns:a16="http://schemas.microsoft.com/office/drawing/2014/main" id="{7425A7AF-0F70-084D-9786-842C155CB6C3}"/>
              </a:ext>
            </a:extLst>
          </p:cNvPr>
          <p:cNvSpPr>
            <a:spLocks noGrp="1"/>
          </p:cNvSpPr>
          <p:nvPr>
            <p:ph type="body" sz="quarter" idx="15" hasCustomPrompt="1"/>
          </p:nvPr>
        </p:nvSpPr>
        <p:spPr>
          <a:xfrm>
            <a:off x="469582" y="2692693"/>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1" name="文本占位符 14">
            <a:extLst>
              <a:ext uri="{FF2B5EF4-FFF2-40B4-BE49-F238E27FC236}">
                <a16:creationId xmlns:a16="http://schemas.microsoft.com/office/drawing/2014/main" id="{FCD07393-5081-374F-BA4E-27908DFC018A}"/>
              </a:ext>
            </a:extLst>
          </p:cNvPr>
          <p:cNvSpPr>
            <a:spLocks noGrp="1"/>
          </p:cNvSpPr>
          <p:nvPr>
            <p:ph type="body" sz="quarter" idx="16" hasCustomPrompt="1"/>
          </p:nvPr>
        </p:nvSpPr>
        <p:spPr>
          <a:xfrm>
            <a:off x="469582" y="3407629"/>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2" name="内容占位符 12">
            <a:extLst>
              <a:ext uri="{FF2B5EF4-FFF2-40B4-BE49-F238E27FC236}">
                <a16:creationId xmlns:a16="http://schemas.microsoft.com/office/drawing/2014/main" id="{8B9CA212-C73B-274E-A076-E7EDDED19A3D}"/>
              </a:ext>
            </a:extLst>
          </p:cNvPr>
          <p:cNvSpPr>
            <a:spLocks noGrp="1"/>
          </p:cNvSpPr>
          <p:nvPr>
            <p:ph sz="quarter" idx="17" hasCustomPrompt="1"/>
          </p:nvPr>
        </p:nvSpPr>
        <p:spPr>
          <a:xfrm>
            <a:off x="3396086" y="1386700"/>
            <a:ext cx="2473325" cy="249299"/>
          </a:xfrm>
        </p:spPr>
        <p:txBody>
          <a:bodyPr lIns="0" tIns="0" rIns="0" bIns="0">
            <a:spAutoFit/>
          </a:bodyPr>
          <a:lstStyle>
            <a:lvl1pPr algn="ctr">
              <a:buFontTx/>
              <a:buNone/>
              <a:defRPr sz="1800" b="1">
                <a:solidFill>
                  <a:srgbClr val="043E6F"/>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ltLang="zh-CN" dirty="0"/>
              <a:t>Title</a:t>
            </a:r>
            <a:endParaRPr lang="zh-CN" altLang="en-US" dirty="0"/>
          </a:p>
        </p:txBody>
      </p:sp>
      <p:sp>
        <p:nvSpPr>
          <p:cNvPr id="43" name="文本占位符 14">
            <a:extLst>
              <a:ext uri="{FF2B5EF4-FFF2-40B4-BE49-F238E27FC236}">
                <a16:creationId xmlns:a16="http://schemas.microsoft.com/office/drawing/2014/main" id="{55589F4D-5FEB-7A42-ABF2-DC10C6CC8F60}"/>
              </a:ext>
            </a:extLst>
          </p:cNvPr>
          <p:cNvSpPr>
            <a:spLocks noGrp="1"/>
          </p:cNvSpPr>
          <p:nvPr>
            <p:ph type="body" sz="quarter" idx="18" hasCustomPrompt="1"/>
          </p:nvPr>
        </p:nvSpPr>
        <p:spPr>
          <a:xfrm>
            <a:off x="3396086" y="1977757"/>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4" name="文本占位符 14">
            <a:extLst>
              <a:ext uri="{FF2B5EF4-FFF2-40B4-BE49-F238E27FC236}">
                <a16:creationId xmlns:a16="http://schemas.microsoft.com/office/drawing/2014/main" id="{D9980C00-B6D5-1440-A07A-EEA8623CD600}"/>
              </a:ext>
            </a:extLst>
          </p:cNvPr>
          <p:cNvSpPr>
            <a:spLocks noGrp="1"/>
          </p:cNvSpPr>
          <p:nvPr>
            <p:ph type="body" sz="quarter" idx="19" hasCustomPrompt="1"/>
          </p:nvPr>
        </p:nvSpPr>
        <p:spPr>
          <a:xfrm>
            <a:off x="3396086" y="2692693"/>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5" name="文本占位符 14">
            <a:extLst>
              <a:ext uri="{FF2B5EF4-FFF2-40B4-BE49-F238E27FC236}">
                <a16:creationId xmlns:a16="http://schemas.microsoft.com/office/drawing/2014/main" id="{5E674F75-8417-C640-ABE3-BA951B205C0C}"/>
              </a:ext>
            </a:extLst>
          </p:cNvPr>
          <p:cNvSpPr>
            <a:spLocks noGrp="1"/>
          </p:cNvSpPr>
          <p:nvPr>
            <p:ph type="body" sz="quarter" idx="20" hasCustomPrompt="1"/>
          </p:nvPr>
        </p:nvSpPr>
        <p:spPr>
          <a:xfrm>
            <a:off x="3396086" y="3407629"/>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6" name="内容占位符 12">
            <a:extLst>
              <a:ext uri="{FF2B5EF4-FFF2-40B4-BE49-F238E27FC236}">
                <a16:creationId xmlns:a16="http://schemas.microsoft.com/office/drawing/2014/main" id="{1E453DA9-9818-D444-948A-E4DFC3C42AAD}"/>
              </a:ext>
            </a:extLst>
          </p:cNvPr>
          <p:cNvSpPr>
            <a:spLocks noGrp="1"/>
          </p:cNvSpPr>
          <p:nvPr>
            <p:ph sz="quarter" idx="21" hasCustomPrompt="1"/>
          </p:nvPr>
        </p:nvSpPr>
        <p:spPr>
          <a:xfrm>
            <a:off x="6322590" y="1386700"/>
            <a:ext cx="2473325" cy="249299"/>
          </a:xfrm>
        </p:spPr>
        <p:txBody>
          <a:bodyPr lIns="0" tIns="0" rIns="0" bIns="0">
            <a:spAutoFit/>
          </a:bodyPr>
          <a:lstStyle>
            <a:lvl1pPr algn="ctr">
              <a:buFontTx/>
              <a:buNone/>
              <a:defRPr sz="1800" b="1">
                <a:solidFill>
                  <a:srgbClr val="043E6F"/>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ltLang="zh-CN" dirty="0"/>
              <a:t>Title</a:t>
            </a:r>
            <a:endParaRPr lang="zh-CN" altLang="en-US" dirty="0"/>
          </a:p>
        </p:txBody>
      </p:sp>
      <p:sp>
        <p:nvSpPr>
          <p:cNvPr id="47" name="文本占位符 14">
            <a:extLst>
              <a:ext uri="{FF2B5EF4-FFF2-40B4-BE49-F238E27FC236}">
                <a16:creationId xmlns:a16="http://schemas.microsoft.com/office/drawing/2014/main" id="{1DBEE750-CD42-CF47-9DFB-CB005D4F119B}"/>
              </a:ext>
            </a:extLst>
          </p:cNvPr>
          <p:cNvSpPr>
            <a:spLocks noGrp="1"/>
          </p:cNvSpPr>
          <p:nvPr>
            <p:ph type="body" sz="quarter" idx="22" hasCustomPrompt="1"/>
          </p:nvPr>
        </p:nvSpPr>
        <p:spPr>
          <a:xfrm>
            <a:off x="6322590" y="1977757"/>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8" name="文本占位符 14">
            <a:extLst>
              <a:ext uri="{FF2B5EF4-FFF2-40B4-BE49-F238E27FC236}">
                <a16:creationId xmlns:a16="http://schemas.microsoft.com/office/drawing/2014/main" id="{9FDD6E48-85DA-A946-90D2-7F3F14C44A72}"/>
              </a:ext>
            </a:extLst>
          </p:cNvPr>
          <p:cNvSpPr>
            <a:spLocks noGrp="1"/>
          </p:cNvSpPr>
          <p:nvPr>
            <p:ph type="body" sz="quarter" idx="23" hasCustomPrompt="1"/>
          </p:nvPr>
        </p:nvSpPr>
        <p:spPr>
          <a:xfrm>
            <a:off x="6322590" y="2692693"/>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49" name="文本占位符 14">
            <a:extLst>
              <a:ext uri="{FF2B5EF4-FFF2-40B4-BE49-F238E27FC236}">
                <a16:creationId xmlns:a16="http://schemas.microsoft.com/office/drawing/2014/main" id="{C54F4E2C-BD50-F44A-A7FF-FEDEC47E6C5F}"/>
              </a:ext>
            </a:extLst>
          </p:cNvPr>
          <p:cNvSpPr>
            <a:spLocks noGrp="1"/>
          </p:cNvSpPr>
          <p:nvPr>
            <p:ph type="body" sz="quarter" idx="24" hasCustomPrompt="1"/>
          </p:nvPr>
        </p:nvSpPr>
        <p:spPr>
          <a:xfrm>
            <a:off x="6322590" y="3407629"/>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50" name="内容占位符 12">
            <a:extLst>
              <a:ext uri="{FF2B5EF4-FFF2-40B4-BE49-F238E27FC236}">
                <a16:creationId xmlns:a16="http://schemas.microsoft.com/office/drawing/2014/main" id="{581175D5-310C-D845-8A55-B805907C6285}"/>
              </a:ext>
            </a:extLst>
          </p:cNvPr>
          <p:cNvSpPr>
            <a:spLocks noGrp="1"/>
          </p:cNvSpPr>
          <p:nvPr>
            <p:ph sz="quarter" idx="25" hasCustomPrompt="1"/>
          </p:nvPr>
        </p:nvSpPr>
        <p:spPr>
          <a:xfrm>
            <a:off x="9249093" y="1386700"/>
            <a:ext cx="2473325" cy="249299"/>
          </a:xfrm>
        </p:spPr>
        <p:txBody>
          <a:bodyPr lIns="0" tIns="0" rIns="0" bIns="0">
            <a:spAutoFit/>
          </a:bodyPr>
          <a:lstStyle>
            <a:lvl1pPr algn="ctr">
              <a:buFontTx/>
              <a:buNone/>
              <a:defRPr sz="1800" b="1">
                <a:solidFill>
                  <a:srgbClr val="043E6F"/>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ltLang="zh-CN" dirty="0"/>
              <a:t>Title</a:t>
            </a:r>
            <a:endParaRPr lang="zh-CN" altLang="en-US" dirty="0"/>
          </a:p>
        </p:txBody>
      </p:sp>
      <p:sp>
        <p:nvSpPr>
          <p:cNvPr id="51" name="文本占位符 14">
            <a:extLst>
              <a:ext uri="{FF2B5EF4-FFF2-40B4-BE49-F238E27FC236}">
                <a16:creationId xmlns:a16="http://schemas.microsoft.com/office/drawing/2014/main" id="{5679D08C-8947-0749-8491-BAC69E1F14CF}"/>
              </a:ext>
            </a:extLst>
          </p:cNvPr>
          <p:cNvSpPr>
            <a:spLocks noGrp="1"/>
          </p:cNvSpPr>
          <p:nvPr>
            <p:ph type="body" sz="quarter" idx="26" hasCustomPrompt="1"/>
          </p:nvPr>
        </p:nvSpPr>
        <p:spPr>
          <a:xfrm>
            <a:off x="9249093" y="1977757"/>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52" name="文本占位符 14">
            <a:extLst>
              <a:ext uri="{FF2B5EF4-FFF2-40B4-BE49-F238E27FC236}">
                <a16:creationId xmlns:a16="http://schemas.microsoft.com/office/drawing/2014/main" id="{C8E51441-7C1B-8544-87F5-47974AA5C832}"/>
              </a:ext>
            </a:extLst>
          </p:cNvPr>
          <p:cNvSpPr>
            <a:spLocks noGrp="1"/>
          </p:cNvSpPr>
          <p:nvPr>
            <p:ph type="body" sz="quarter" idx="27" hasCustomPrompt="1"/>
          </p:nvPr>
        </p:nvSpPr>
        <p:spPr>
          <a:xfrm>
            <a:off x="9249093" y="2692693"/>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sp>
        <p:nvSpPr>
          <p:cNvPr id="53" name="文本占位符 14">
            <a:extLst>
              <a:ext uri="{FF2B5EF4-FFF2-40B4-BE49-F238E27FC236}">
                <a16:creationId xmlns:a16="http://schemas.microsoft.com/office/drawing/2014/main" id="{89F994C1-D78E-6E45-A2BB-1592EF847DBE}"/>
              </a:ext>
            </a:extLst>
          </p:cNvPr>
          <p:cNvSpPr>
            <a:spLocks noGrp="1"/>
          </p:cNvSpPr>
          <p:nvPr>
            <p:ph type="body" sz="quarter" idx="28" hasCustomPrompt="1"/>
          </p:nvPr>
        </p:nvSpPr>
        <p:spPr>
          <a:xfrm>
            <a:off x="9249093" y="3407629"/>
            <a:ext cx="2473325" cy="463362"/>
          </a:xfrm>
        </p:spPr>
        <p:txBody>
          <a:bodyPr>
            <a:normAutofit/>
          </a:bodyPr>
          <a:lstStyle>
            <a:lvl1pPr>
              <a:buFontTx/>
              <a:buNone/>
              <a:defRPr sz="1400">
                <a:solidFill>
                  <a:schemeClr val="tx1">
                    <a:lumMod val="95000"/>
                    <a:lumOff val="5000"/>
                  </a:schemeClr>
                </a:solidFill>
              </a:defRPr>
            </a:lvl1pPr>
            <a:lvl2pPr>
              <a:buFontTx/>
              <a:buNone/>
              <a:defRPr sz="1200">
                <a:solidFill>
                  <a:schemeClr val="tx1">
                    <a:lumMod val="95000"/>
                    <a:lumOff val="5000"/>
                  </a:schemeClr>
                </a:solidFill>
              </a:defRPr>
            </a:lvl2pPr>
            <a:lvl3pPr>
              <a:buFontTx/>
              <a:buNone/>
              <a:defRPr sz="1200"/>
            </a:lvl3pPr>
            <a:lvl4pPr>
              <a:buFontTx/>
              <a:buNone/>
              <a:defRPr sz="1200"/>
            </a:lvl4pPr>
            <a:lvl5pPr>
              <a:buFontTx/>
              <a:buNone/>
              <a:defRPr sz="1200"/>
            </a:lvl5pPr>
          </a:lstStyle>
          <a:p>
            <a:pPr lvl="0"/>
            <a:r>
              <a:rPr lang="en-US" altLang="zh-CN" dirty="0"/>
              <a:t>Content</a:t>
            </a:r>
            <a:endParaRPr lang="zh-CN" altLang="en-US" dirty="0"/>
          </a:p>
        </p:txBody>
      </p:sp>
      <p:pic>
        <p:nvPicPr>
          <p:cNvPr id="29" name="图片 28">
            <a:extLst>
              <a:ext uri="{FF2B5EF4-FFF2-40B4-BE49-F238E27FC236}">
                <a16:creationId xmlns:a16="http://schemas.microsoft.com/office/drawing/2014/main" id="{3E3B52CE-3C68-6443-8518-44C11BD51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27949" y="203325"/>
            <a:ext cx="1840202" cy="188657"/>
          </a:xfrm>
          <a:prstGeom prst="rect">
            <a:avLst/>
          </a:prstGeom>
        </p:spPr>
      </p:pic>
      <p:sp>
        <p:nvSpPr>
          <p:cNvPr id="54" name="标题 1">
            <a:extLst>
              <a:ext uri="{FF2B5EF4-FFF2-40B4-BE49-F238E27FC236}">
                <a16:creationId xmlns:a16="http://schemas.microsoft.com/office/drawing/2014/main" id="{FE7B707E-26F5-884E-BC4D-37500ADAC5D5}"/>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Tree>
    <p:extLst>
      <p:ext uri="{BB962C8B-B14F-4D97-AF65-F5344CB8AC3E}">
        <p14:creationId xmlns:p14="http://schemas.microsoft.com/office/powerpoint/2010/main" val="2382685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60">
          <p15:clr>
            <a:srgbClr val="FBAE40"/>
          </p15:clr>
        </p15:guide>
        <p15:guide id="4" orient="horz" pos="86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1"/>
            <a:ext cx="12192000" cy="68580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2600" y="339724"/>
            <a:ext cx="1799191" cy="186123"/>
          </a:xfrm>
          <a:prstGeom prst="rect">
            <a:avLst/>
          </a:prstGeom>
        </p:spPr>
      </p:pic>
    </p:spTree>
    <p:extLst>
      <p:ext uri="{BB962C8B-B14F-4D97-AF65-F5344CB8AC3E}">
        <p14:creationId xmlns:p14="http://schemas.microsoft.com/office/powerpoint/2010/main" val="2711202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descr="电脑萤幕亮着灯&#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4"/>
            <a:ext cx="12192000" cy="6854692"/>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 y="1713"/>
            <a:ext cx="12191998" cy="6854572"/>
          </a:xfrm>
          <a:prstGeom prst="rect">
            <a:avLst/>
          </a:prstGeom>
        </p:spPr>
      </p:pic>
      <p:sp>
        <p:nvSpPr>
          <p:cNvPr id="2" name="矩形 1"/>
          <p:cNvSpPr/>
          <p:nvPr userDrawn="1"/>
        </p:nvSpPr>
        <p:spPr>
          <a:xfrm>
            <a:off x="9639301" y="0"/>
            <a:ext cx="2552699"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365965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5.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4.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868480"/>
            <a:ext cx="11214100" cy="443198"/>
          </a:xfrm>
          <a:prstGeom prst="rect">
            <a:avLst/>
          </a:prstGeom>
        </p:spPr>
        <p:txBody>
          <a:bodyPr wrap="square" lIns="0" tIns="0" rIns="0" bIns="0" anchor="ctr">
            <a:spAutoFit/>
          </a:bodyPr>
          <a:lstStyle/>
          <a:p>
            <a:pPr marL="0" lvl="0"/>
            <a:r>
              <a:rPr lang="zh-CN" altLang="en-US" dirty="0"/>
              <a:t>单击此处编辑母版标题样式</a:t>
            </a:r>
          </a:p>
        </p:txBody>
      </p:sp>
      <p:sp>
        <p:nvSpPr>
          <p:cNvPr id="3" name="文本占位符 2"/>
          <p:cNvSpPr>
            <a:spLocks noGrp="1"/>
          </p:cNvSpPr>
          <p:nvPr>
            <p:ph type="body" idx="1"/>
          </p:nvPr>
        </p:nvSpPr>
        <p:spPr>
          <a:xfrm>
            <a:off x="482600" y="1432875"/>
            <a:ext cx="11214100" cy="478866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9153524" y="6356350"/>
            <a:ext cx="2543176"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fld id="{7D95F68E-79D5-4913-8F3B-5713DA9BBA72}" type="slidenum">
              <a:rPr lang="zh-CN" altLang="en-US" smtClean="0"/>
              <a:pPr/>
              <a:t>‹#›</a:t>
            </a:fld>
            <a:endParaRPr lang="zh-CN" altLang="en-US" dirty="0"/>
          </a:p>
        </p:txBody>
      </p:sp>
      <p:sp>
        <p:nvSpPr>
          <p:cNvPr id="16" name="文本框 15"/>
          <p:cNvSpPr txBox="1"/>
          <p:nvPr userDrawn="1"/>
        </p:nvSpPr>
        <p:spPr>
          <a:xfrm>
            <a:off x="390524" y="6449691"/>
            <a:ext cx="3009900" cy="200055"/>
          </a:xfrm>
          <a:prstGeom prst="rect">
            <a:avLst/>
          </a:prstGeom>
          <a:noFill/>
        </p:spPr>
        <p:txBody>
          <a:bodyPr wrap="square" rtlCol="0">
            <a:spAutoFit/>
          </a:bodyPr>
          <a:lstStyle/>
          <a:p>
            <a:r>
              <a:rPr lang="en-US" altLang="zh-CN" sz="700" i="0" spc="0" dirty="0" err="1">
                <a:solidFill>
                  <a:schemeClr val="bg1"/>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700" i="0" spc="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85037277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5" r:id="rId4"/>
    <p:sldLayoutId id="2147483741" r:id="rId5"/>
    <p:sldLayoutId id="2147483739" r:id="rId6"/>
    <p:sldLayoutId id="2147483740" r:id="rId7"/>
    <p:sldLayoutId id="2147483733" r:id="rId8"/>
    <p:sldLayoutId id="2147483734" r:id="rId9"/>
    <p:sldLayoutId id="2147483742" r:id="rId1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lang="zh-CN" altLang="en-US" sz="3200" b="1" kern="1200" dirty="0">
          <a:solidFill>
            <a:srgbClr val="043E6F"/>
          </a:solidFill>
          <a:latin typeface="Arial" panose="020B0604020202020204" pitchFamily="34" charset="0"/>
          <a:ea typeface="黑体"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B0BC7C26-F0BB-40E3-B701-3DEA9148E8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SimHei" panose="02010609060101010101" pitchFamily="49" charset="-122"/>
                <a:cs typeface="Arial" panose="020B0604020202020204" pitchFamily="34" charset="0"/>
              </a:defRPr>
            </a:lvl1pPr>
          </a:lstStyle>
          <a:p>
            <a:endParaRPr lang="zh-CN" altLang="en-US" dirty="0"/>
          </a:p>
        </p:txBody>
      </p:sp>
      <p:sp>
        <p:nvSpPr>
          <p:cNvPr id="6" name="灯片编号占位符 5">
            <a:extLst>
              <a:ext uri="{FF2B5EF4-FFF2-40B4-BE49-F238E27FC236}">
                <a16:creationId xmlns:a16="http://schemas.microsoft.com/office/drawing/2014/main" id="{24074F46-546F-472E-9C7E-7D3B6AC5EBC8}"/>
              </a:ext>
            </a:extLst>
          </p:cNvPr>
          <p:cNvSpPr>
            <a:spLocks noGrp="1"/>
          </p:cNvSpPr>
          <p:nvPr>
            <p:ph type="sldNum" sz="quarter" idx="4"/>
          </p:nvPr>
        </p:nvSpPr>
        <p:spPr>
          <a:xfrm>
            <a:off x="9153524"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SimHei" panose="02010609060101010101" pitchFamily="49" charset="-122"/>
                <a:cs typeface="Arial" panose="020B0604020202020204" pitchFamily="34" charset="0"/>
              </a:defRPr>
            </a:lvl1pPr>
          </a:lstStyle>
          <a:p>
            <a:fld id="{7D95F68E-79D5-4913-8F3B-5713DA9BBA72}" type="slidenum">
              <a:rPr lang="zh-CN" altLang="en-US" smtClean="0"/>
              <a:pPr/>
              <a:t>‹#›</a:t>
            </a:fld>
            <a:endParaRPr lang="zh-CN" altLang="en-US" dirty="0"/>
          </a:p>
        </p:txBody>
      </p:sp>
      <p:pic>
        <p:nvPicPr>
          <p:cNvPr id="8" name="图形 7">
            <a:extLst>
              <a:ext uri="{FF2B5EF4-FFF2-40B4-BE49-F238E27FC236}">
                <a16:creationId xmlns:a16="http://schemas.microsoft.com/office/drawing/2014/main" id="{B2C2E25F-0C54-4521-BC38-44B37FDCC07C}"/>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25488" y="372333"/>
            <a:ext cx="430212" cy="4189891"/>
          </a:xfrm>
          <a:prstGeom prst="rect">
            <a:avLst/>
          </a:prstGeom>
        </p:spPr>
      </p:pic>
    </p:spTree>
    <p:extLst>
      <p:ext uri="{BB962C8B-B14F-4D97-AF65-F5344CB8AC3E}">
        <p14:creationId xmlns:p14="http://schemas.microsoft.com/office/powerpoint/2010/main" val="169529380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4" r:id="rId8"/>
    <p:sldLayoutId id="214748375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lang="zh-CN" altLang="en-US" sz="2800" b="1" kern="1200" dirty="0">
          <a:solidFill>
            <a:srgbClr val="043E6F"/>
          </a:solidFill>
          <a:latin typeface="Arial" panose="020B0604020202020204" pitchFamily="34" charset="0"/>
          <a:ea typeface="SimHei"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SimHei"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SimHei"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tif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35.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png"/><Relationship Id="rId7" Type="http://schemas.openxmlformats.org/officeDocument/2006/relationships/image" Target="../media/image81.jpeg"/><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55.png"/><Relationship Id="rId7" Type="http://schemas.openxmlformats.org/officeDocument/2006/relationships/image" Target="../media/image94.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57.png"/><Relationship Id="rId4" Type="http://schemas.openxmlformats.org/officeDocument/2006/relationships/image" Target="../media/image56.png"/><Relationship Id="rId9" Type="http://schemas.microsoft.com/office/2007/relationships/hdphoto" Target="../media/hdphoto5.wdp"/></Relationships>
</file>

<file path=ppt/slides/_rels/slide38.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chart" Target="../charts/chart2.xml"/><Relationship Id="rId7" Type="http://schemas.openxmlformats.org/officeDocument/2006/relationships/image" Target="../media/image101.png"/><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image" Target="../media/image100.png"/><Relationship Id="rId11" Type="http://schemas.openxmlformats.org/officeDocument/2006/relationships/image" Target="../media/image105.jpe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jpeg"/><Relationship Id="rId9" Type="http://schemas.openxmlformats.org/officeDocument/2006/relationships/image" Target="../media/image103.png"/></Relationships>
</file>

<file path=ppt/slides/_rels/slide3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png"/><Relationship Id="rId2" Type="http://schemas.openxmlformats.org/officeDocument/2006/relationships/chart" Target="../charts/chart3.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jpeg"/><Relationship Id="rId10" Type="http://schemas.openxmlformats.org/officeDocument/2006/relationships/chart" Target="../charts/chart4.xml"/><Relationship Id="rId4" Type="http://schemas.openxmlformats.org/officeDocument/2006/relationships/image" Target="../media/image107.jpeg"/><Relationship Id="rId9" Type="http://schemas.openxmlformats.org/officeDocument/2006/relationships/image" Target="../media/image1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chart" Target="../charts/chart6.xml"/><Relationship Id="rId7" Type="http://schemas.openxmlformats.org/officeDocument/2006/relationships/image" Target="../media/image116.png"/><Relationship Id="rId12" Type="http://schemas.openxmlformats.org/officeDocument/2006/relationships/image" Target="../media/image121.jpeg"/><Relationship Id="rId17" Type="http://schemas.openxmlformats.org/officeDocument/2006/relationships/image" Target="../media/image126.jpeg"/><Relationship Id="rId2" Type="http://schemas.openxmlformats.org/officeDocument/2006/relationships/chart" Target="../charts/chart5.xml"/><Relationship Id="rId16" Type="http://schemas.openxmlformats.org/officeDocument/2006/relationships/image" Target="../media/image125.jpeg"/><Relationship Id="rId1" Type="http://schemas.openxmlformats.org/officeDocument/2006/relationships/slideLayout" Target="../slideLayouts/slideLayout3.xml"/><Relationship Id="rId6" Type="http://schemas.openxmlformats.org/officeDocument/2006/relationships/image" Target="../media/image115.jpeg"/><Relationship Id="rId11" Type="http://schemas.openxmlformats.org/officeDocument/2006/relationships/image" Target="../media/image120.png"/><Relationship Id="rId5" Type="http://schemas.openxmlformats.org/officeDocument/2006/relationships/image" Target="../media/image114.jpeg"/><Relationship Id="rId15" Type="http://schemas.openxmlformats.org/officeDocument/2006/relationships/image" Target="../media/image124.png"/><Relationship Id="rId10" Type="http://schemas.openxmlformats.org/officeDocument/2006/relationships/image" Target="../media/image119.jpeg"/><Relationship Id="rId4" Type="http://schemas.openxmlformats.org/officeDocument/2006/relationships/image" Target="../media/image113.jpg"/><Relationship Id="rId9" Type="http://schemas.openxmlformats.org/officeDocument/2006/relationships/image" Target="../media/image118.jpeg"/><Relationship Id="rId14"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chart" Target="../charts/chart8.xml"/><Relationship Id="rId7" Type="http://schemas.openxmlformats.org/officeDocument/2006/relationships/image" Target="../media/image130.jpeg"/><Relationship Id="rId12" Type="http://schemas.openxmlformats.org/officeDocument/2006/relationships/image" Target="../media/image135.jpeg"/><Relationship Id="rId2" Type="http://schemas.openxmlformats.org/officeDocument/2006/relationships/chart" Target="../charts/chart7.xml"/><Relationship Id="rId1" Type="http://schemas.openxmlformats.org/officeDocument/2006/relationships/slideLayout" Target="../slideLayouts/slideLayout3.xml"/><Relationship Id="rId6" Type="http://schemas.openxmlformats.org/officeDocument/2006/relationships/image" Target="../media/image129.png"/><Relationship Id="rId11" Type="http://schemas.openxmlformats.org/officeDocument/2006/relationships/image" Target="../media/image134.jpeg"/><Relationship Id="rId5" Type="http://schemas.openxmlformats.org/officeDocument/2006/relationships/image" Target="../media/image128.jpeg"/><Relationship Id="rId10" Type="http://schemas.openxmlformats.org/officeDocument/2006/relationships/image" Target="../media/image133.png"/><Relationship Id="rId4" Type="http://schemas.openxmlformats.org/officeDocument/2006/relationships/image" Target="../media/image127.jpeg"/><Relationship Id="rId9" Type="http://schemas.openxmlformats.org/officeDocument/2006/relationships/image" Target="../media/image132.png"/></Relationships>
</file>

<file path=ppt/slides/_rels/slide42.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06.png"/><Relationship Id="rId3" Type="http://schemas.openxmlformats.org/officeDocument/2006/relationships/image" Target="../media/image138.svg"/><Relationship Id="rId7" Type="http://schemas.openxmlformats.org/officeDocument/2006/relationships/image" Target="../media/image1030.png"/><Relationship Id="rId12" Type="http://schemas.openxmlformats.org/officeDocument/2006/relationships/customXml" Target="../ink/ink5.xml"/><Relationship Id="rId17" Type="http://schemas.openxmlformats.org/officeDocument/2006/relationships/image" Target="../media/image108.png"/><Relationship Id="rId2" Type="http://schemas.openxmlformats.org/officeDocument/2006/relationships/image" Target="../media/image137.png"/><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1050.png"/><Relationship Id="rId5" Type="http://schemas.openxmlformats.org/officeDocument/2006/relationships/image" Target="../media/image1020.png"/><Relationship Id="rId15" Type="http://schemas.openxmlformats.org/officeDocument/2006/relationships/image" Target="../media/image107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040.png"/><Relationship Id="rId14" Type="http://schemas.openxmlformats.org/officeDocument/2006/relationships/customXml" Target="../ink/ink6.xml"/></Relationships>
</file>

<file path=ppt/slides/_rels/slide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9.png"/><Relationship Id="rId1" Type="http://schemas.openxmlformats.org/officeDocument/2006/relationships/slideLayout" Target="../slideLayouts/slideLayout3.xml"/><Relationship Id="rId4" Type="http://schemas.openxmlformats.org/officeDocument/2006/relationships/image" Target="../media/image138.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jpeg"/><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44.jpeg"/><Relationship Id="rId11" Type="http://schemas.openxmlformats.org/officeDocument/2006/relationships/image" Target="../media/image148.png"/><Relationship Id="rId5" Type="http://schemas.openxmlformats.org/officeDocument/2006/relationships/image" Target="../media/image143.png"/><Relationship Id="rId10" Type="http://schemas.openxmlformats.org/officeDocument/2006/relationships/slide" Target="slide68.xml"/><Relationship Id="rId4" Type="http://schemas.openxmlformats.org/officeDocument/2006/relationships/image" Target="../media/image142.png"/><Relationship Id="rId9" Type="http://schemas.openxmlformats.org/officeDocument/2006/relationships/image" Target="../media/image147.svg"/></Relationships>
</file>

<file path=ppt/slides/_rels/slide54.xml.rels><?xml version="1.0" encoding="UTF-8" standalone="yes"?>
<Relationships xmlns="http://schemas.openxmlformats.org/package/2006/relationships"><Relationship Id="rId3" Type="http://schemas.openxmlformats.org/officeDocument/2006/relationships/hyperlink" Target="http://www.szcsot.com/view.php?id=1058" TargetMode="External"/><Relationship Id="rId2" Type="http://schemas.openxmlformats.org/officeDocument/2006/relationships/hyperlink" Target="http://www.baidu.com/link?url=_dFj7axUm0ACB4UgyFB20vJOead8_Ta5hZ6op_WhQ5C" TargetMode="External"/><Relationship Id="rId1" Type="http://schemas.openxmlformats.org/officeDocument/2006/relationships/slideLayout" Target="../slideLayouts/slideLayout3.xml"/><Relationship Id="rId4" Type="http://schemas.openxmlformats.org/officeDocument/2006/relationships/hyperlink" Target="http://www.szcsot.com/news_view.aspx?nid=2&amp;typeid=5&amp;id=807"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image" Target="../media/image149.png"/><Relationship Id="rId16" Type="http://schemas.openxmlformats.org/officeDocument/2006/relationships/image" Target="../media/image163.png"/><Relationship Id="rId1" Type="http://schemas.openxmlformats.org/officeDocument/2006/relationships/slideLayout" Target="../slideLayouts/slideLayout3.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s>
</file>

<file path=ppt/slides/_rels/slide5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79.jp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8.jpg"/><Relationship Id="rId2" Type="http://schemas.openxmlformats.org/officeDocument/2006/relationships/image" Target="../media/image164.png"/><Relationship Id="rId16" Type="http://schemas.openxmlformats.org/officeDocument/2006/relationships/image" Target="../media/image177.png"/><Relationship Id="rId1" Type="http://schemas.openxmlformats.org/officeDocument/2006/relationships/slideLayout" Target="../slideLayouts/slideLayout3.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6.png"/><Relationship Id="rId10" Type="http://schemas.openxmlformats.org/officeDocument/2006/relationships/image" Target="../media/image172.png"/><Relationship Id="rId19" Type="http://schemas.openxmlformats.org/officeDocument/2006/relationships/image" Target="../media/image180.jpg"/><Relationship Id="rId4" Type="http://schemas.openxmlformats.org/officeDocument/2006/relationships/image" Target="../media/image166.png"/><Relationship Id="rId9" Type="http://schemas.openxmlformats.org/officeDocument/2006/relationships/image" Target="../media/image171.png"/><Relationship Id="rId1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58.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3.png"/><Relationship Id="rId2" Type="http://schemas.openxmlformats.org/officeDocument/2006/relationships/image" Target="../media/image187.png"/><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6.png"/><Relationship Id="rId4" Type="http://schemas.openxmlformats.org/officeDocument/2006/relationships/image" Target="../media/image184.png"/></Relationships>
</file>

<file path=ppt/slides/_rels/slide59.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5.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image" Target="../media/image19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8" Type="http://schemas.openxmlformats.org/officeDocument/2006/relationships/image" Target="../media/image201.jpeg"/><Relationship Id="rId13" Type="http://schemas.openxmlformats.org/officeDocument/2006/relationships/image" Target="../media/image206.png"/><Relationship Id="rId3" Type="http://schemas.microsoft.com/office/2007/relationships/hdphoto" Target="../media/hdphoto7.wdp"/><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6.png"/><Relationship Id="rId1" Type="http://schemas.openxmlformats.org/officeDocument/2006/relationships/slideLayout" Target="../slideLayouts/slideLayout5.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png"/><Relationship Id="rId14" Type="http://schemas.openxmlformats.org/officeDocument/2006/relationships/image" Target="../media/image20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63.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jpeg"/><Relationship Id="rId1" Type="http://schemas.openxmlformats.org/officeDocument/2006/relationships/slideLayout" Target="../slideLayouts/slideLayout3.xml"/><Relationship Id="rId5" Type="http://schemas.openxmlformats.org/officeDocument/2006/relationships/image" Target="../media/image221.jpeg"/><Relationship Id="rId4" Type="http://schemas.openxmlformats.org/officeDocument/2006/relationships/image" Target="../media/image220.jpeg"/></Relationships>
</file>

<file path=ppt/slides/_rels/slide6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6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3.xml"/><Relationship Id="rId5" Type="http://schemas.openxmlformats.org/officeDocument/2006/relationships/image" Target="../media/image230.png"/><Relationship Id="rId4" Type="http://schemas.openxmlformats.org/officeDocument/2006/relationships/image" Target="../media/image229.png"/></Relationships>
</file>

<file path=ppt/slides/_rels/slide6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81355" y="3769874"/>
            <a:ext cx="7445375" cy="639620"/>
          </a:xfrm>
        </p:spPr>
        <p:txBody>
          <a:bodyPr>
            <a:normAutofit/>
          </a:bodyPr>
          <a:lstStyle/>
          <a:p>
            <a:pPr marL="0" indent="0">
              <a:buNone/>
            </a:pPr>
            <a:r>
              <a:rPr lang="zh-CN" altLang="en-US" sz="2000" dirty="0">
                <a:solidFill>
                  <a:schemeClr val="accent2"/>
                </a:solidFill>
              </a:rPr>
              <a:t>工业</a:t>
            </a:r>
            <a:r>
              <a:rPr lang="en-US" altLang="zh-CN" sz="2000" dirty="0">
                <a:solidFill>
                  <a:schemeClr val="accent2"/>
                </a:solidFill>
              </a:rPr>
              <a:t>AI</a:t>
            </a:r>
            <a:r>
              <a:rPr lang="zh-CN" altLang="en-US" sz="2000" dirty="0">
                <a:solidFill>
                  <a:schemeClr val="tx1"/>
                </a:solidFill>
              </a:rPr>
              <a:t>助力制造，加速企业智能化转型</a:t>
            </a:r>
          </a:p>
        </p:txBody>
      </p:sp>
      <p:sp>
        <p:nvSpPr>
          <p:cNvPr id="7" name="文本框 6"/>
          <p:cNvSpPr txBox="1"/>
          <p:nvPr/>
        </p:nvSpPr>
        <p:spPr>
          <a:xfrm>
            <a:off x="675005" y="2835076"/>
            <a:ext cx="7651115" cy="830997"/>
          </a:xfrm>
          <a:prstGeom prst="rect">
            <a:avLst/>
          </a:prstGeom>
          <a:noFill/>
        </p:spPr>
        <p:txBody>
          <a:bodyPr wrap="square"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思谋工业</a:t>
            </a:r>
            <a:r>
              <a:rPr kumimoji="0" lang="en-US" altLang="zh-CN" sz="480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480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解决方案</a:t>
            </a:r>
            <a:endParaRPr kumimoji="0" lang="en-US" altLang="zh-CN" sz="480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3" name="直接连接符 12"/>
          <p:cNvCxnSpPr>
            <a:cxnSpLocks/>
          </p:cNvCxnSpPr>
          <p:nvPr/>
        </p:nvCxnSpPr>
        <p:spPr>
          <a:xfrm>
            <a:off x="779228" y="3660606"/>
            <a:ext cx="7067195" cy="0"/>
          </a:xfrm>
          <a:prstGeom prst="line">
            <a:avLst/>
          </a:prstGeom>
          <a:ln>
            <a:gradFill flip="none" rotWithShape="1">
              <a:gsLst>
                <a:gs pos="0">
                  <a:schemeClr val="accent1">
                    <a:lumMod val="5000"/>
                    <a:lumOff val="95000"/>
                    <a:alpha val="0"/>
                  </a:schemeClr>
                </a:gs>
                <a:gs pos="100000">
                  <a:srgbClr val="043E6F"/>
                </a:gs>
              </a:gsLst>
              <a:lin ang="10800000" scaled="1"/>
              <a:tileRect/>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89033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D13E3-E9C7-E747-B5F6-3FCD9840785E}"/>
              </a:ext>
            </a:extLst>
          </p:cNvPr>
          <p:cNvSpPr>
            <a:spLocks noGrp="1"/>
          </p:cNvSpPr>
          <p:nvPr>
            <p:ph type="title"/>
          </p:nvPr>
        </p:nvSpPr>
        <p:spPr/>
        <p:txBody>
          <a:bodyPr/>
          <a:lstStyle/>
          <a:p>
            <a:r>
              <a:rPr lang="zh-CN" altLang="en-US" dirty="0"/>
              <a:t>怎么进入到</a:t>
            </a:r>
            <a:r>
              <a:rPr lang="zh-CN" altLang="en-US" dirty="0">
                <a:solidFill>
                  <a:srgbClr val="922B2A"/>
                </a:solidFill>
              </a:rPr>
              <a:t>工业</a:t>
            </a:r>
            <a:r>
              <a:rPr lang="en-US" altLang="zh-CN" dirty="0">
                <a:solidFill>
                  <a:srgbClr val="922B2A"/>
                </a:solidFill>
              </a:rPr>
              <a:t>AI</a:t>
            </a:r>
            <a:r>
              <a:rPr lang="zh-CN" altLang="en-US" dirty="0"/>
              <a:t>领域的？</a:t>
            </a:r>
          </a:p>
        </p:txBody>
      </p:sp>
      <p:sp>
        <p:nvSpPr>
          <p:cNvPr id="4" name="矩形 157">
            <a:extLst>
              <a:ext uri="{FF2B5EF4-FFF2-40B4-BE49-F238E27FC236}">
                <a16:creationId xmlns:a16="http://schemas.microsoft.com/office/drawing/2014/main" id="{77745D8E-0F36-DB49-94F7-5C1D043326D3}"/>
              </a:ext>
            </a:extLst>
          </p:cNvPr>
          <p:cNvSpPr/>
          <p:nvPr/>
        </p:nvSpPr>
        <p:spPr>
          <a:xfrm>
            <a:off x="323849" y="1977030"/>
            <a:ext cx="1828803" cy="1029060"/>
          </a:xfrm>
          <a:prstGeom prst="rect">
            <a:avLst/>
          </a:prstGeom>
          <a:solidFill>
            <a:schemeClr val="bg1">
              <a:lumMod val="85000"/>
            </a:schemeClr>
          </a:solidFill>
          <a:ln>
            <a:solidFill>
              <a:schemeClr val="bg1"/>
            </a:solidFill>
          </a:ln>
          <a:effectLst/>
        </p:spPr>
        <p:txBody>
          <a:bodyPr wrap="none" lIns="90000" tIns="0" rIns="90000" bIns="0" anchor="ctr" anchorCtr="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214224" indent="-214224" algn="ctr" defTabSz="697421" eaLnBrk="0" fontAlgn="auto" hangingPunct="0">
              <a:spcBef>
                <a:spcPts val="0"/>
              </a:spcBef>
              <a:spcAft>
                <a:spcPts val="0"/>
              </a:spcAft>
              <a:buClr>
                <a:srgbClr val="990000"/>
              </a:buClr>
              <a:buSzPct val="60000"/>
              <a:defRPr/>
            </a:pPr>
            <a:r>
              <a:rPr lang="zh-CN" altLang="en-US" sz="2400" b="1" kern="0" spc="100" dirty="0">
                <a:solidFill>
                  <a:srgbClr val="9F1F25"/>
                </a:solidFill>
                <a:latin typeface="Arial" panose="020B0604020202020204" pitchFamily="34" charset="0"/>
                <a:ea typeface="黑体" panose="02010609060101010101" pitchFamily="49" charset="-122"/>
                <a:cs typeface="Arial" panose="020B0604020202020204" pitchFamily="34" charset="0"/>
                <a:sym typeface="Arial"/>
              </a:rPr>
              <a:t>背景</a:t>
            </a:r>
            <a:endParaRPr lang="en-US" altLang="zh-CN"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214224" indent="-214224" algn="ctr" defTabSz="697421" eaLnBrk="0" fontAlgn="auto" hangingPunct="0">
              <a:spcBef>
                <a:spcPts val="0"/>
              </a:spcBef>
              <a:spcAft>
                <a:spcPts val="0"/>
              </a:spcAft>
              <a:buClr>
                <a:srgbClr val="990000"/>
              </a:buClr>
              <a:buSzPct val="60000"/>
              <a:defRPr/>
            </a:pPr>
            <a:r>
              <a:rPr lang="zh-CN" altLang="en-US"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人工智能</a:t>
            </a:r>
            <a:r>
              <a:rPr lang="en-US" altLang="zh-CN"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+20</a:t>
            </a:r>
            <a:r>
              <a:rPr lang="zh-CN" altLang="en-US"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年积累</a:t>
            </a:r>
          </a:p>
        </p:txBody>
      </p:sp>
      <p:sp>
        <p:nvSpPr>
          <p:cNvPr id="7" name="矩形 157">
            <a:extLst>
              <a:ext uri="{FF2B5EF4-FFF2-40B4-BE49-F238E27FC236}">
                <a16:creationId xmlns:a16="http://schemas.microsoft.com/office/drawing/2014/main" id="{6112292D-532D-8F47-8A0D-F4710A65C6EC}"/>
              </a:ext>
            </a:extLst>
          </p:cNvPr>
          <p:cNvSpPr/>
          <p:nvPr/>
        </p:nvSpPr>
        <p:spPr>
          <a:xfrm>
            <a:off x="2583181" y="1977030"/>
            <a:ext cx="1920239" cy="1029060"/>
          </a:xfrm>
          <a:prstGeom prst="rect">
            <a:avLst/>
          </a:prstGeom>
          <a:solidFill>
            <a:schemeClr val="bg1">
              <a:lumMod val="85000"/>
            </a:schemeClr>
          </a:solidFill>
          <a:ln>
            <a:solidFill>
              <a:schemeClr val="bg1"/>
            </a:solidFill>
          </a:ln>
          <a:effectLst/>
        </p:spPr>
        <p:txBody>
          <a:bodyPr wrap="none" lIns="90000" tIns="0" rIns="90000" bIns="0" anchor="ctr" anchorCtr="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214224" indent="-214224" algn="ctr" defTabSz="697421" eaLnBrk="0" fontAlgn="auto" hangingPunct="0">
              <a:spcBef>
                <a:spcPts val="0"/>
              </a:spcBef>
              <a:spcAft>
                <a:spcPts val="0"/>
              </a:spcAft>
              <a:buClr>
                <a:srgbClr val="990000"/>
              </a:buClr>
              <a:buSzPct val="60000"/>
              <a:defRPr/>
            </a:pPr>
            <a:r>
              <a:rPr lang="zh-CN" altLang="en-US" sz="2400" b="1" kern="0" spc="100" dirty="0">
                <a:solidFill>
                  <a:srgbClr val="9F1F25"/>
                </a:solidFill>
                <a:latin typeface="Arial" panose="020B0604020202020204" pitchFamily="34" charset="0"/>
                <a:ea typeface="黑体" panose="02010609060101010101" pitchFamily="49" charset="-122"/>
                <a:cs typeface="Arial" panose="020B0604020202020204" pitchFamily="34" charset="0"/>
                <a:sym typeface="Arial"/>
              </a:rPr>
              <a:t>工业</a:t>
            </a:r>
            <a:r>
              <a:rPr lang="en-US" altLang="zh-CN" sz="2400" b="1" kern="0" spc="100" dirty="0">
                <a:solidFill>
                  <a:srgbClr val="9F1F25"/>
                </a:solidFill>
                <a:latin typeface="Arial" panose="020B0604020202020204" pitchFamily="34" charset="0"/>
                <a:ea typeface="黑体" panose="02010609060101010101" pitchFamily="49" charset="-122"/>
                <a:cs typeface="Arial" panose="020B0604020202020204" pitchFamily="34" charset="0"/>
                <a:sym typeface="Arial"/>
              </a:rPr>
              <a:t>AI</a:t>
            </a:r>
            <a:r>
              <a:rPr lang="zh-CN" altLang="en-US" sz="2400" b="1" kern="0" spc="100" dirty="0">
                <a:solidFill>
                  <a:srgbClr val="9F1F25"/>
                </a:solidFill>
                <a:latin typeface="Arial" panose="020B0604020202020204" pitchFamily="34" charset="0"/>
                <a:ea typeface="黑体" panose="02010609060101010101" pitchFamily="49" charset="-122"/>
                <a:cs typeface="Arial" panose="020B0604020202020204" pitchFamily="34" charset="0"/>
                <a:sym typeface="Arial"/>
              </a:rPr>
              <a:t>检测</a:t>
            </a:r>
            <a:endParaRPr lang="en-US" altLang="zh-CN" sz="2400" b="1" kern="0" spc="100" dirty="0">
              <a:solidFill>
                <a:srgbClr val="9F1F25"/>
              </a:solidFill>
              <a:latin typeface="Arial" panose="020B0604020202020204" pitchFamily="34" charset="0"/>
              <a:ea typeface="黑体" panose="02010609060101010101" pitchFamily="49" charset="-122"/>
              <a:cs typeface="Arial" panose="020B0604020202020204" pitchFamily="34" charset="0"/>
              <a:sym typeface="Arial"/>
            </a:endParaRPr>
          </a:p>
          <a:p>
            <a:pPr marL="214224" indent="-214224" algn="ctr" defTabSz="697421" eaLnBrk="0" fontAlgn="auto" hangingPunct="0">
              <a:spcBef>
                <a:spcPts val="0"/>
              </a:spcBef>
              <a:spcAft>
                <a:spcPts val="0"/>
              </a:spcAft>
              <a:buClr>
                <a:srgbClr val="990000"/>
              </a:buClr>
              <a:buSzPct val="60000"/>
              <a:defRPr/>
            </a:pPr>
            <a:r>
              <a:rPr lang="zh-CN" altLang="en-US"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腾讯期间专攻</a:t>
            </a:r>
            <a:endParaRPr lang="en-US" altLang="zh-CN"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214224" indent="-214224" algn="ctr" defTabSz="697421" eaLnBrk="0" fontAlgn="auto" hangingPunct="0">
              <a:spcBef>
                <a:spcPts val="0"/>
              </a:spcBef>
              <a:spcAft>
                <a:spcPts val="0"/>
              </a:spcAft>
              <a:buClr>
                <a:srgbClr val="990000"/>
              </a:buClr>
              <a:buSzPct val="60000"/>
              <a:defRPr/>
            </a:pPr>
            <a:r>
              <a:rPr lang="zh-CN" altLang="en-US"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图像、视频处理</a:t>
            </a:r>
            <a:endParaRPr lang="en-US" altLang="zh-CN"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p:txBody>
      </p:sp>
      <p:sp>
        <p:nvSpPr>
          <p:cNvPr id="8" name="矩形 157">
            <a:extLst>
              <a:ext uri="{FF2B5EF4-FFF2-40B4-BE49-F238E27FC236}">
                <a16:creationId xmlns:a16="http://schemas.microsoft.com/office/drawing/2014/main" id="{50A7ABBB-1771-8E42-9659-2EE7E7026A7D}"/>
              </a:ext>
            </a:extLst>
          </p:cNvPr>
          <p:cNvSpPr/>
          <p:nvPr/>
        </p:nvSpPr>
        <p:spPr>
          <a:xfrm>
            <a:off x="5021583" y="1977030"/>
            <a:ext cx="2514598" cy="1029060"/>
          </a:xfrm>
          <a:prstGeom prst="rect">
            <a:avLst/>
          </a:prstGeom>
          <a:solidFill>
            <a:schemeClr val="bg1">
              <a:lumMod val="85000"/>
            </a:schemeClr>
          </a:solidFill>
          <a:ln>
            <a:solidFill>
              <a:schemeClr val="bg1"/>
            </a:solidFill>
          </a:ln>
          <a:effectLst/>
        </p:spPr>
        <p:txBody>
          <a:bodyPr wrap="none" lIns="90000" tIns="0" rIns="90000" bIns="0" anchor="ctr" anchorCtr="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214224" indent="-214224" algn="ctr" defTabSz="697421" eaLnBrk="0" fontAlgn="auto" hangingPunct="0">
              <a:spcBef>
                <a:spcPts val="0"/>
              </a:spcBef>
              <a:spcAft>
                <a:spcPts val="0"/>
              </a:spcAft>
              <a:buClr>
                <a:srgbClr val="990000"/>
              </a:buClr>
              <a:buSzPct val="60000"/>
              <a:defRPr/>
            </a:pPr>
            <a:r>
              <a:rPr lang="zh-CN" altLang="en-US" sz="2400" b="1" kern="0" spc="100" dirty="0">
                <a:solidFill>
                  <a:srgbClr val="9F1F25"/>
                </a:solidFill>
                <a:latin typeface="Arial" panose="020B0604020202020204" pitchFamily="34" charset="0"/>
                <a:ea typeface="黑体" panose="02010609060101010101" pitchFamily="49" charset="-122"/>
                <a:cs typeface="Arial" panose="020B0604020202020204" pitchFamily="34" charset="0"/>
                <a:sym typeface="Arial"/>
              </a:rPr>
              <a:t>液晶面板</a:t>
            </a:r>
            <a:endParaRPr lang="en-US" altLang="zh-CN" sz="2400" b="1" kern="0" spc="100" dirty="0">
              <a:solidFill>
                <a:srgbClr val="9F1F25"/>
              </a:solidFill>
              <a:latin typeface="Arial" panose="020B0604020202020204" pitchFamily="34" charset="0"/>
              <a:ea typeface="黑体" panose="02010609060101010101" pitchFamily="49" charset="-122"/>
              <a:cs typeface="Arial" panose="020B0604020202020204" pitchFamily="34" charset="0"/>
              <a:sym typeface="Arial"/>
            </a:endParaRPr>
          </a:p>
          <a:p>
            <a:pPr marL="214224" indent="-214224" algn="ctr" defTabSz="697421" eaLnBrk="0" fontAlgn="auto" hangingPunct="0">
              <a:spcBef>
                <a:spcPts val="0"/>
              </a:spcBef>
              <a:spcAft>
                <a:spcPts val="0"/>
              </a:spcAft>
              <a:buClr>
                <a:srgbClr val="990000"/>
              </a:buClr>
              <a:buSzPct val="60000"/>
              <a:defRPr/>
            </a:pPr>
            <a:r>
              <a:rPr lang="zh-CN" altLang="en-US"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超大型缺陷检测</a:t>
            </a:r>
            <a:r>
              <a:rPr lang="en-US" altLang="zh-CN"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&amp;</a:t>
            </a:r>
            <a:r>
              <a:rPr lang="zh-CN" altLang="en-US"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分类</a:t>
            </a:r>
            <a:endParaRPr lang="en-US" altLang="zh-CN"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214224" indent="-214224" algn="ctr" defTabSz="697421" eaLnBrk="0" fontAlgn="auto" hangingPunct="0">
              <a:spcBef>
                <a:spcPts val="0"/>
              </a:spcBef>
              <a:spcAft>
                <a:spcPts val="0"/>
              </a:spcAft>
              <a:buClr>
                <a:srgbClr val="990000"/>
              </a:buClr>
              <a:buSzPct val="60000"/>
              <a:defRPr/>
            </a:pPr>
            <a:r>
              <a:rPr lang="zh-CN" altLang="en-US"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标杆经验</a:t>
            </a:r>
            <a:endParaRPr lang="en-US" altLang="zh-CN"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p:txBody>
      </p:sp>
      <p:cxnSp>
        <p:nvCxnSpPr>
          <p:cNvPr id="11" name="直线箭头连接符 10">
            <a:extLst>
              <a:ext uri="{FF2B5EF4-FFF2-40B4-BE49-F238E27FC236}">
                <a16:creationId xmlns:a16="http://schemas.microsoft.com/office/drawing/2014/main" id="{1737F302-CD66-BE44-8410-66B47FDBFCE2}"/>
              </a:ext>
            </a:extLst>
          </p:cNvPr>
          <p:cNvCxnSpPr>
            <a:cxnSpLocks/>
            <a:stCxn id="4" idx="3"/>
            <a:endCxn id="7" idx="1"/>
          </p:cNvCxnSpPr>
          <p:nvPr/>
        </p:nvCxnSpPr>
        <p:spPr>
          <a:xfrm>
            <a:off x="2152652" y="2491560"/>
            <a:ext cx="4305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C61F2E4-6056-7F46-9877-82A810DE87FE}"/>
              </a:ext>
            </a:extLst>
          </p:cNvPr>
          <p:cNvCxnSpPr>
            <a:cxnSpLocks/>
            <a:stCxn id="7" idx="3"/>
            <a:endCxn id="8" idx="1"/>
          </p:cNvCxnSpPr>
          <p:nvPr/>
        </p:nvCxnSpPr>
        <p:spPr>
          <a:xfrm>
            <a:off x="4503420" y="2491560"/>
            <a:ext cx="518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57">
            <a:extLst>
              <a:ext uri="{FF2B5EF4-FFF2-40B4-BE49-F238E27FC236}">
                <a16:creationId xmlns:a16="http://schemas.microsoft.com/office/drawing/2014/main" id="{98359E5F-C383-7F44-A987-0DD1D426693A}"/>
              </a:ext>
            </a:extLst>
          </p:cNvPr>
          <p:cNvSpPr/>
          <p:nvPr/>
        </p:nvSpPr>
        <p:spPr>
          <a:xfrm>
            <a:off x="8054344" y="1977030"/>
            <a:ext cx="3695696" cy="1029060"/>
          </a:xfrm>
          <a:prstGeom prst="rect">
            <a:avLst/>
          </a:prstGeom>
          <a:solidFill>
            <a:srgbClr val="043E6F"/>
          </a:solidFill>
          <a:ln>
            <a:solidFill>
              <a:schemeClr val="bg1"/>
            </a:solidFill>
          </a:ln>
          <a:effectLst/>
        </p:spPr>
        <p:txBody>
          <a:bodyPr wrap="none" lIns="90000" tIns="0" rIns="90000" bIns="0" anchor="ctr" anchorCtr="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214224" indent="-214224" algn="ctr" defTabSz="697421" eaLnBrk="0" fontAlgn="auto" hangingPunct="0">
              <a:spcBef>
                <a:spcPts val="0"/>
              </a:spcBef>
              <a:spcAft>
                <a:spcPts val="0"/>
              </a:spcAft>
              <a:buClr>
                <a:srgbClr val="990000"/>
              </a:buClr>
              <a:buSzPct val="60000"/>
              <a:defRPr/>
            </a:pPr>
            <a:r>
              <a:rPr lang="zh-CN" altLang="en-US" sz="4000" b="1" kern="0"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a:rPr>
              <a:t>思谋</a:t>
            </a:r>
            <a:endParaRPr lang="en-US" altLang="zh-CN" sz="4000" b="1" kern="0"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a:endParaRPr>
          </a:p>
          <a:p>
            <a:pPr marL="214224" indent="-214224" algn="ctr" defTabSz="697421" eaLnBrk="0" fontAlgn="auto" hangingPunct="0">
              <a:spcBef>
                <a:spcPts val="0"/>
              </a:spcBef>
              <a:spcAft>
                <a:spcPts val="0"/>
              </a:spcAft>
              <a:buClr>
                <a:srgbClr val="990000"/>
              </a:buClr>
              <a:buSzPct val="60000"/>
              <a:defRPr/>
            </a:pPr>
            <a:r>
              <a:rPr lang="zh-CN" altLang="en-US" kern="0"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a:rPr>
              <a:t>一家智能制造科技公司</a:t>
            </a:r>
            <a:endParaRPr lang="en-US" altLang="zh-CN" kern="0"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a:endParaRPr>
          </a:p>
        </p:txBody>
      </p:sp>
      <p:cxnSp>
        <p:nvCxnSpPr>
          <p:cNvPr id="16" name="直线箭头连接符 15">
            <a:extLst>
              <a:ext uri="{FF2B5EF4-FFF2-40B4-BE49-F238E27FC236}">
                <a16:creationId xmlns:a16="http://schemas.microsoft.com/office/drawing/2014/main" id="{3EDFE15E-F0E0-B64F-8511-3388DA8D88B1}"/>
              </a:ext>
            </a:extLst>
          </p:cNvPr>
          <p:cNvCxnSpPr>
            <a:cxnSpLocks/>
            <a:stCxn id="8" idx="3"/>
            <a:endCxn id="15" idx="1"/>
          </p:cNvCxnSpPr>
          <p:nvPr/>
        </p:nvCxnSpPr>
        <p:spPr>
          <a:xfrm>
            <a:off x="7536181" y="2491560"/>
            <a:ext cx="518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左中括号 19">
            <a:extLst>
              <a:ext uri="{FF2B5EF4-FFF2-40B4-BE49-F238E27FC236}">
                <a16:creationId xmlns:a16="http://schemas.microsoft.com/office/drawing/2014/main" id="{56B88103-364B-C443-A1EB-2D9BDE314EA2}"/>
              </a:ext>
            </a:extLst>
          </p:cNvPr>
          <p:cNvSpPr/>
          <p:nvPr/>
        </p:nvSpPr>
        <p:spPr>
          <a:xfrm rot="5400000">
            <a:off x="3852798" y="-1708051"/>
            <a:ext cx="154434" cy="7212333"/>
          </a:xfrm>
          <a:prstGeom prst="leftBracket">
            <a:avLst>
              <a:gd name="adj" fmla="val 87507"/>
            </a:avLst>
          </a:prstGeom>
          <a:ln w="6350">
            <a:solidFill>
              <a:srgbClr val="043E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C1B1BDE5-9DF8-9147-9EB6-234753B22986}"/>
              </a:ext>
            </a:extLst>
          </p:cNvPr>
          <p:cNvSpPr/>
          <p:nvPr/>
        </p:nvSpPr>
        <p:spPr>
          <a:xfrm>
            <a:off x="3325889" y="1381178"/>
            <a:ext cx="1436612" cy="369332"/>
          </a:xfrm>
          <a:prstGeom prst="rect">
            <a:avLst/>
          </a:prstGeom>
        </p:spPr>
        <p:txBody>
          <a:bodyPr wrap="none">
            <a:spAutoFit/>
          </a:bodyPr>
          <a:lstStyle/>
          <a:p>
            <a:pPr defTabSz="697421" eaLnBrk="0" hangingPunct="0">
              <a:buClr>
                <a:srgbClr val="990000"/>
              </a:buClr>
              <a:buSzPct val="60000"/>
              <a:defRPr/>
            </a:pPr>
            <a:r>
              <a:rPr lang="zh-CN" altLang="en-US"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过去的积累</a:t>
            </a:r>
            <a:endParaRPr lang="en-US" altLang="zh-CN"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p:txBody>
      </p:sp>
      <p:sp>
        <p:nvSpPr>
          <p:cNvPr id="14" name="矩形 13">
            <a:extLst>
              <a:ext uri="{FF2B5EF4-FFF2-40B4-BE49-F238E27FC236}">
                <a16:creationId xmlns:a16="http://schemas.microsoft.com/office/drawing/2014/main" id="{C12A243F-7D11-7B4E-B1B2-D20E7D17624C}"/>
              </a:ext>
            </a:extLst>
          </p:cNvPr>
          <p:cNvSpPr/>
          <p:nvPr/>
        </p:nvSpPr>
        <p:spPr>
          <a:xfrm>
            <a:off x="5021582" y="3065828"/>
            <a:ext cx="2514598" cy="2200602"/>
          </a:xfrm>
          <a:prstGeom prst="rect">
            <a:avLst/>
          </a:prstGeom>
        </p:spPr>
        <p:txBody>
          <a:bodyPr wrap="square">
            <a:spAutoFit/>
          </a:bodyPr>
          <a:lstStyle/>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处理</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150</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万张</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每工厂</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每天</a:t>
            </a:r>
            <a:endPar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对</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NG</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做</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45</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分类</a:t>
            </a:r>
            <a:endPar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替代</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80%</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150+</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人）</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 工厂</a:t>
            </a:r>
            <a:endPar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生产时间缩短</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40%</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（核心价值）</a:t>
            </a:r>
            <a:endPar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当年收回投资，节约</a:t>
            </a:r>
            <a:r>
              <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1500W/</a:t>
            </a:r>
            <a:r>
              <a:rPr lang="zh-CN" altLang="en-US"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每年</a:t>
            </a:r>
            <a:endParaRPr lang="en-US" altLang="zh-CN" sz="1050" i="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defTabSz="697421" eaLnBrk="0" fontAlgn="auto" hangingPunct="0">
              <a:spcBef>
                <a:spcPts val="0"/>
              </a:spcBef>
              <a:spcAft>
                <a:spcPts val="0"/>
              </a:spcAft>
              <a:buClr>
                <a:srgbClr val="990000"/>
              </a:buClr>
              <a:buSzPct val="60000"/>
              <a:defRPr/>
            </a:pPr>
            <a:endPar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defTabSz="697421" eaLnBrk="0" fontAlgn="auto" hangingPunct="0">
              <a:spcBef>
                <a:spcPts val="0"/>
              </a:spcBef>
              <a:spcAft>
                <a:spcPts val="0"/>
              </a:spcAft>
              <a:buClr>
                <a:srgbClr val="990000"/>
              </a:buClr>
              <a:buSzPct val="60000"/>
              <a:defRPr/>
            </a:pPr>
            <a:endPar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defTabSz="697421" eaLnBrk="0" fontAlgn="auto" hangingPunct="0">
              <a:spcBef>
                <a:spcPts val="0"/>
              </a:spcBef>
              <a:spcAft>
                <a:spcPts val="0"/>
              </a:spcAft>
              <a:buClr>
                <a:srgbClr val="990000"/>
              </a:buClr>
              <a:buSzPct val="60000"/>
              <a:defRPr/>
            </a:pPr>
            <a:r>
              <a:rPr lang="zh-CN" altLang="en-US" sz="11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亚洲最大的工业</a:t>
            </a:r>
            <a:r>
              <a:rPr lang="en-US" altLang="zh-CN" sz="11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AI</a:t>
            </a:r>
            <a:r>
              <a:rPr lang="zh-CN" altLang="en-US" sz="11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系统</a:t>
            </a:r>
            <a:endParaRPr lang="en-US" altLang="zh-CN" sz="11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hangingPunct="0">
              <a:buClr>
                <a:srgbClr val="990000"/>
              </a:buClr>
              <a:buSzPct val="60000"/>
              <a:buFont typeface="Arial" panose="020B0604020202020204" pitchFamily="34" charset="0"/>
              <a:buChar char="•"/>
              <a:defRPr/>
            </a:pPr>
            <a:r>
              <a:rPr lang="zh-CN" altLang="en-US"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良率、缺陷、设备看板</a:t>
            </a:r>
            <a:endPar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hangingPunct="0">
              <a:buClr>
                <a:srgbClr val="990000"/>
              </a:buClr>
              <a:buSzPct val="60000"/>
              <a:buFont typeface="Arial" panose="020B0604020202020204" pitchFamily="34" charset="0"/>
              <a:buChar char="•"/>
              <a:defRPr/>
            </a:pPr>
            <a:r>
              <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AI</a:t>
            </a:r>
            <a:r>
              <a:rPr lang="zh-CN" altLang="en-US"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模型训练系统</a:t>
            </a:r>
            <a:endPar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hangingPunct="0">
              <a:buClr>
                <a:srgbClr val="990000"/>
              </a:buClr>
              <a:buSzPct val="60000"/>
              <a:buFont typeface="Arial" panose="020B0604020202020204" pitchFamily="34" charset="0"/>
              <a:buChar char="•"/>
              <a:defRPr/>
            </a:pPr>
            <a:r>
              <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AI</a:t>
            </a:r>
            <a:r>
              <a:rPr lang="zh-CN" altLang="en-US"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软件运行系统</a:t>
            </a:r>
            <a:endPar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hangingPunct="0">
              <a:buClr>
                <a:srgbClr val="990000"/>
              </a:buClr>
              <a:buSzPct val="60000"/>
              <a:buFont typeface="Arial" panose="020B0604020202020204" pitchFamily="34" charset="0"/>
              <a:buChar char="•"/>
              <a:defRPr/>
            </a:pPr>
            <a:r>
              <a:rPr lang="zh-CN" altLang="en-US"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中间件对接和处理</a:t>
            </a:r>
            <a:r>
              <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–TIBCO</a:t>
            </a:r>
            <a:r>
              <a:rPr lang="zh-CN" altLang="en-US"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 </a:t>
            </a:r>
            <a:r>
              <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RV</a:t>
            </a:r>
          </a:p>
          <a:p>
            <a:pPr marL="138113" indent="-138113" defTabSz="697421" eaLnBrk="0" hangingPunct="0">
              <a:buClr>
                <a:srgbClr val="990000"/>
              </a:buClr>
              <a:buSzPct val="60000"/>
              <a:buFont typeface="Arial" panose="020B0604020202020204" pitchFamily="34" charset="0"/>
              <a:buChar char="•"/>
              <a:defRPr/>
            </a:pPr>
            <a:r>
              <a:rPr lang="zh-CN" altLang="en-US"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工业大数据平台、</a:t>
            </a:r>
            <a:r>
              <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IoT</a:t>
            </a:r>
            <a:r>
              <a:rPr lang="zh-CN" altLang="en-US"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系统对接</a:t>
            </a:r>
            <a:endParaRPr lang="en-US" altLang="zh-CN" sz="105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p:txBody>
      </p:sp>
      <p:sp>
        <p:nvSpPr>
          <p:cNvPr id="17" name="矩形 16">
            <a:extLst>
              <a:ext uri="{FF2B5EF4-FFF2-40B4-BE49-F238E27FC236}">
                <a16:creationId xmlns:a16="http://schemas.microsoft.com/office/drawing/2014/main" id="{0B6059AB-BF7F-054C-A7B0-6449C30721D9}"/>
              </a:ext>
            </a:extLst>
          </p:cNvPr>
          <p:cNvSpPr/>
          <p:nvPr/>
        </p:nvSpPr>
        <p:spPr>
          <a:xfrm>
            <a:off x="8054344" y="3065828"/>
            <a:ext cx="4050026" cy="3108543"/>
          </a:xfrm>
          <a:prstGeom prst="rect">
            <a:avLst/>
          </a:prstGeom>
        </p:spPr>
        <p:txBody>
          <a:bodyPr wrap="square">
            <a:spAutoFit/>
          </a:bodyPr>
          <a:lstStyle/>
          <a:p>
            <a:pPr marL="138113" indent="-138113" defTabSz="697421" eaLnBrk="0" fontAlgn="auto" hangingPunct="0">
              <a:spcBef>
                <a:spcPts val="0"/>
              </a:spcBef>
              <a:spcAft>
                <a:spcPts val="0"/>
              </a:spcAft>
              <a:buClr>
                <a:srgbClr val="990000"/>
              </a:buClr>
              <a:buSzPct val="60000"/>
              <a:defRPr/>
            </a:pP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面向</a:t>
            </a:r>
            <a:endParaRPr lang="en-US" altLang="zh-CN"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半导体</a:t>
            </a:r>
            <a:endParaRPr lang="en-US" altLang="zh-CN"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新能源</a:t>
            </a:r>
            <a:endParaRPr lang="en-US" altLang="zh-CN"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汽车</a:t>
            </a:r>
            <a:endParaRPr lang="en-US" altLang="zh-CN"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en-US" altLang="zh-CN"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3C</a:t>
            </a:r>
            <a:r>
              <a:rPr lang="zh-CN" altLang="en-US"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 </a:t>
            </a:r>
            <a:r>
              <a:rPr lang="en-US" altLang="zh-CN"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&amp;</a:t>
            </a:r>
            <a:r>
              <a:rPr lang="zh-CN" altLang="en-US"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 电子制造服务</a:t>
            </a:r>
            <a:endParaRPr lang="en-US" altLang="zh-CN"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精密工业</a:t>
            </a:r>
            <a:endParaRPr lang="en-US" altLang="zh-CN"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buFont typeface="Arial" panose="020B0604020202020204" pitchFamily="34" charset="0"/>
              <a:buChar char="•"/>
              <a:defRPr/>
            </a:pPr>
            <a:r>
              <a:rPr lang="zh-CN" altLang="en-US"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快消</a:t>
            </a:r>
            <a:endParaRPr lang="en-US" altLang="zh-CN" sz="14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fontAlgn="auto" hangingPunct="0">
              <a:spcBef>
                <a:spcPts val="0"/>
              </a:spcBef>
              <a:spcAft>
                <a:spcPts val="0"/>
              </a:spcAft>
              <a:buClr>
                <a:srgbClr val="990000"/>
              </a:buClr>
              <a:buSzPct val="60000"/>
              <a:defRPr/>
            </a:pPr>
            <a:endParaRPr lang="en-US" altLang="zh-CN"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hangingPunct="0">
              <a:buClr>
                <a:srgbClr val="990000"/>
              </a:buClr>
              <a:buSzPct val="60000"/>
              <a:defRPr/>
            </a:pPr>
            <a:r>
              <a:rPr lang="zh-CN" altLang="en-US" sz="16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提供：</a:t>
            </a:r>
            <a:endParaRPr lang="en-US" altLang="zh-CN" sz="16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hangingPunct="0">
              <a:buClr>
                <a:srgbClr val="990000"/>
              </a:buClr>
              <a:buSzPct val="60000"/>
              <a:buFont typeface="Arial" panose="020B0604020202020204" pitchFamily="34" charset="0"/>
              <a:buChar char="•"/>
              <a:defRPr/>
            </a:pPr>
            <a:r>
              <a:rPr lang="zh-CN" altLang="en-US" sz="1600" kern="0" spc="100" dirty="0">
                <a:solidFill>
                  <a:srgbClr val="922B2A"/>
                </a:solidFill>
                <a:latin typeface="Arial" panose="020B0604020202020204" pitchFamily="34" charset="0"/>
                <a:ea typeface="黑体" panose="02010609060101010101" pitchFamily="49" charset="-122"/>
                <a:cs typeface="Arial" panose="020B0604020202020204" pitchFamily="34" charset="0"/>
                <a:sym typeface="Arial"/>
              </a:rPr>
              <a:t>软件：</a:t>
            </a:r>
            <a:r>
              <a:rPr lang="en-US" altLang="zh-CN"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AI</a:t>
            </a:r>
            <a:r>
              <a:rPr lang="zh-CN" altLang="en-US"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训练、运行平台</a:t>
            </a:r>
            <a:endParaRPr lang="en-US" altLang="zh-CN"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hangingPunct="0">
              <a:buClr>
                <a:srgbClr val="990000"/>
              </a:buClr>
              <a:buSzPct val="60000"/>
              <a:buFont typeface="Arial" panose="020B0604020202020204" pitchFamily="34" charset="0"/>
              <a:buChar char="•"/>
              <a:defRPr/>
            </a:pPr>
            <a:r>
              <a:rPr lang="zh-CN" altLang="en-US" sz="1600" kern="0" spc="100" dirty="0">
                <a:solidFill>
                  <a:srgbClr val="922B2A"/>
                </a:solidFill>
                <a:latin typeface="Arial" panose="020B0604020202020204" pitchFamily="34" charset="0"/>
                <a:ea typeface="黑体" panose="02010609060101010101" pitchFamily="49" charset="-122"/>
                <a:cs typeface="Arial" panose="020B0604020202020204" pitchFamily="34" charset="0"/>
                <a:sym typeface="Arial"/>
              </a:rPr>
              <a:t>服务：</a:t>
            </a:r>
            <a:r>
              <a:rPr lang="zh-CN" altLang="en-US"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客制化的高精度算法、模型开发</a:t>
            </a:r>
            <a:endParaRPr lang="en-US" altLang="zh-CN"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hangingPunct="0">
              <a:buClr>
                <a:srgbClr val="990000"/>
              </a:buClr>
              <a:buSzPct val="60000"/>
              <a:buFont typeface="Arial" panose="020B0604020202020204" pitchFamily="34" charset="0"/>
              <a:buChar char="•"/>
              <a:defRPr/>
            </a:pPr>
            <a:r>
              <a:rPr lang="zh-CN" altLang="en-US" sz="1600" kern="0" spc="100" dirty="0">
                <a:solidFill>
                  <a:srgbClr val="922B2A"/>
                </a:solidFill>
                <a:latin typeface="Arial" panose="020B0604020202020204" pitchFamily="34" charset="0"/>
                <a:ea typeface="黑体" panose="02010609060101010101" pitchFamily="49" charset="-122"/>
                <a:cs typeface="Arial" panose="020B0604020202020204" pitchFamily="34" charset="0"/>
                <a:sym typeface="Arial"/>
              </a:rPr>
              <a:t>集成：</a:t>
            </a:r>
            <a:r>
              <a:rPr lang="en-US" altLang="zh-CN"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AVI/IAOI+</a:t>
            </a:r>
            <a:r>
              <a:rPr lang="zh-CN" altLang="en-US"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思谋</a:t>
            </a:r>
            <a:r>
              <a:rPr lang="en-US" altLang="zh-CN"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AI</a:t>
            </a:r>
            <a:r>
              <a:rPr lang="zh-CN" altLang="en-US"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的集成</a:t>
            </a:r>
            <a:endParaRPr lang="en-US" altLang="zh-CN"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a:p>
            <a:pPr marL="138113" indent="-138113" defTabSz="697421" eaLnBrk="0" hangingPunct="0">
              <a:buClr>
                <a:srgbClr val="990000"/>
              </a:buClr>
              <a:buSzPct val="60000"/>
              <a:buFont typeface="Arial" panose="020B0604020202020204" pitchFamily="34" charset="0"/>
              <a:buChar char="•"/>
              <a:defRPr/>
            </a:pPr>
            <a:r>
              <a:rPr lang="zh-CN" altLang="en-US" sz="1600" kern="0" spc="100" dirty="0">
                <a:solidFill>
                  <a:srgbClr val="922B2A"/>
                </a:solidFill>
                <a:latin typeface="Arial" panose="020B0604020202020204" pitchFamily="34" charset="0"/>
                <a:ea typeface="黑体" panose="02010609060101010101" pitchFamily="49" charset="-122"/>
                <a:cs typeface="Arial" panose="020B0604020202020204" pitchFamily="34" charset="0"/>
                <a:sym typeface="Arial"/>
              </a:rPr>
              <a:t>创新：</a:t>
            </a:r>
            <a:r>
              <a:rPr lang="zh-CN" altLang="en-US"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数字化创新应用</a:t>
            </a:r>
            <a:endParaRPr lang="en-US" altLang="zh-CN"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p:txBody>
      </p:sp>
    </p:spTree>
    <p:extLst>
      <p:ext uri="{BB962C8B-B14F-4D97-AF65-F5344CB8AC3E}">
        <p14:creationId xmlns:p14="http://schemas.microsoft.com/office/powerpoint/2010/main" val="52853471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5B52E8E-355D-AD45-8B40-10E8A0A79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67" y="997650"/>
            <a:ext cx="11068877" cy="1184260"/>
          </a:xfrm>
          <a:prstGeom prst="rect">
            <a:avLst/>
          </a:prstGeom>
        </p:spPr>
      </p:pic>
      <p:sp>
        <p:nvSpPr>
          <p:cNvPr id="21" name="Title 1">
            <a:extLst>
              <a:ext uri="{FF2B5EF4-FFF2-40B4-BE49-F238E27FC236}">
                <a16:creationId xmlns:a16="http://schemas.microsoft.com/office/drawing/2014/main" id="{60A1BEC9-B736-154E-B412-12CED46036F1}"/>
              </a:ext>
            </a:extLst>
          </p:cNvPr>
          <p:cNvSpPr>
            <a:spLocks noGrp="1"/>
          </p:cNvSpPr>
          <p:nvPr>
            <p:ph type="title"/>
          </p:nvPr>
        </p:nvSpPr>
        <p:spPr/>
        <p:txBody>
          <a:bodyPr/>
          <a:lstStyle/>
          <a:p>
            <a:r>
              <a:rPr lang="zh-CN" altLang="en-US" kern="1100" spc="100" dirty="0"/>
              <a:t>专注于工业</a:t>
            </a:r>
            <a:r>
              <a:rPr lang="en-US" altLang="zh-CN" kern="1100" spc="100" dirty="0"/>
              <a:t>AI</a:t>
            </a:r>
            <a:r>
              <a:rPr lang="zh-CN" altLang="en-US" kern="1100" spc="100" dirty="0"/>
              <a:t>的科技公司</a:t>
            </a:r>
          </a:p>
        </p:txBody>
      </p:sp>
      <p:sp>
        <p:nvSpPr>
          <p:cNvPr id="35" name="Content Placeholder 2">
            <a:extLst>
              <a:ext uri="{FF2B5EF4-FFF2-40B4-BE49-F238E27FC236}">
                <a16:creationId xmlns:a16="http://schemas.microsoft.com/office/drawing/2014/main" id="{B0FB7955-D2B4-9945-9E70-EE978EFD395B}"/>
              </a:ext>
            </a:extLst>
          </p:cNvPr>
          <p:cNvSpPr>
            <a:spLocks noGrp="1"/>
          </p:cNvSpPr>
          <p:nvPr>
            <p:ph sz="quarter" idx="4294967295"/>
          </p:nvPr>
        </p:nvSpPr>
        <p:spPr>
          <a:xfrm>
            <a:off x="995362" y="1428750"/>
            <a:ext cx="10160317" cy="649288"/>
          </a:xfrm>
        </p:spPr>
        <p:txBody>
          <a:bodyPr anchor="ctr">
            <a:noAutofit/>
          </a:bodyPr>
          <a:lstStyle/>
          <a:p>
            <a:pPr marL="0" indent="0">
              <a:lnSpc>
                <a:spcPct val="100000"/>
              </a:lnSpc>
              <a:buNone/>
            </a:pPr>
            <a:r>
              <a:rPr lang="zh-CN" altLang="en-US" sz="1200" kern="1100" spc="100" dirty="0">
                <a:solidFill>
                  <a:schemeClr val="tx1"/>
                </a:solidFill>
              </a:rPr>
              <a:t>思谋直面制造型企业的生产部门及信息化部门，要帮助企业最快实现“智能制造”升级和转型，从</a:t>
            </a:r>
            <a:r>
              <a:rPr lang="zh-CN" altLang="en-US" sz="1800" b="1" kern="1100" spc="100" dirty="0">
                <a:solidFill>
                  <a:schemeClr val="tx1"/>
                </a:solidFill>
              </a:rPr>
              <a:t>“</a:t>
            </a:r>
            <a:r>
              <a:rPr lang="zh-CN" altLang="en-US" sz="1800" b="1" kern="1100" spc="100" dirty="0">
                <a:solidFill>
                  <a:schemeClr val="accent2"/>
                </a:solidFill>
              </a:rPr>
              <a:t>解决客户的问题、快速创造价值</a:t>
            </a:r>
            <a:r>
              <a:rPr lang="zh-CN" altLang="en-US" sz="1800" b="1" kern="1100" spc="100" dirty="0">
                <a:solidFill>
                  <a:schemeClr val="tx1"/>
                </a:solidFill>
              </a:rPr>
              <a:t>”</a:t>
            </a:r>
            <a:r>
              <a:rPr lang="zh-CN" altLang="en-US" sz="1200" kern="1100" spc="100" dirty="0">
                <a:solidFill>
                  <a:schemeClr val="tx1"/>
                </a:solidFill>
              </a:rPr>
              <a:t>切入。</a:t>
            </a:r>
          </a:p>
        </p:txBody>
      </p:sp>
      <p:sp>
        <p:nvSpPr>
          <p:cNvPr id="5" name="内容占位符 3">
            <a:extLst>
              <a:ext uri="{FF2B5EF4-FFF2-40B4-BE49-F238E27FC236}">
                <a16:creationId xmlns:a16="http://schemas.microsoft.com/office/drawing/2014/main" id="{CE1A2752-A24F-0840-B24A-DAFDC09AAA31}"/>
              </a:ext>
            </a:extLst>
          </p:cNvPr>
          <p:cNvSpPr txBox="1">
            <a:spLocks/>
          </p:cNvSpPr>
          <p:nvPr/>
        </p:nvSpPr>
        <p:spPr>
          <a:xfrm>
            <a:off x="995363" y="2452873"/>
            <a:ext cx="6180137" cy="2264485"/>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900"/>
              </a:lnSpc>
            </a:pPr>
            <a:endParaRPr lang="zh-CN" altLang="en-US" sz="1200" spc="100" dirty="0">
              <a:ea typeface="黑体" panose="02010609060101010101" pitchFamily="49" charset="-122"/>
            </a:endParaRPr>
          </a:p>
        </p:txBody>
      </p:sp>
      <p:sp>
        <p:nvSpPr>
          <p:cNvPr id="24" name="矩形 2">
            <a:extLst>
              <a:ext uri="{FF2B5EF4-FFF2-40B4-BE49-F238E27FC236}">
                <a16:creationId xmlns:a16="http://schemas.microsoft.com/office/drawing/2014/main" id="{2B55456D-38B9-924F-9FC0-232E0252D0B2}"/>
              </a:ext>
            </a:extLst>
          </p:cNvPr>
          <p:cNvSpPr/>
          <p:nvPr/>
        </p:nvSpPr>
        <p:spPr>
          <a:xfrm>
            <a:off x="857249" y="1101825"/>
            <a:ext cx="1723549" cy="369332"/>
          </a:xfrm>
          <a:prstGeom prst="rect">
            <a:avLst/>
          </a:prstGeom>
        </p:spPr>
        <p:txBody>
          <a:bodyPr wrap="none">
            <a:spAutoFit/>
          </a:bodyPr>
          <a:lstStyle/>
          <a:p>
            <a:r>
              <a:rPr lang="zh-CN" altLang="en-US" b="1" kern="1100" spc="200" dirty="0">
                <a:solidFill>
                  <a:srgbClr val="2EB7EB"/>
                </a:solidFill>
                <a:latin typeface="Arial" panose="020B0604020202020204" pitchFamily="34" charset="0"/>
                <a:ea typeface="黑体" panose="02010609060101010101" pitchFamily="49" charset="-122"/>
                <a:cs typeface="Arial" panose="020B0604020202020204" pitchFamily="34" charset="0"/>
              </a:rPr>
              <a:t>清醒的认知：</a:t>
            </a:r>
          </a:p>
        </p:txBody>
      </p:sp>
      <p:sp>
        <p:nvSpPr>
          <p:cNvPr id="26" name="Rounded Rectangle 25">
            <a:extLst>
              <a:ext uri="{FF2B5EF4-FFF2-40B4-BE49-F238E27FC236}">
                <a16:creationId xmlns:a16="http://schemas.microsoft.com/office/drawing/2014/main" id="{BD943B80-4E02-884E-9FAF-24089D1DF944}"/>
              </a:ext>
            </a:extLst>
          </p:cNvPr>
          <p:cNvSpPr/>
          <p:nvPr/>
        </p:nvSpPr>
        <p:spPr>
          <a:xfrm>
            <a:off x="529132" y="3288379"/>
            <a:ext cx="3456875" cy="741952"/>
          </a:xfrm>
          <a:prstGeom prst="round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高精密自动化</a:t>
            </a:r>
          </a:p>
        </p:txBody>
      </p:sp>
      <p:sp>
        <p:nvSpPr>
          <p:cNvPr id="27" name="Rounded Rectangle 26">
            <a:extLst>
              <a:ext uri="{FF2B5EF4-FFF2-40B4-BE49-F238E27FC236}">
                <a16:creationId xmlns:a16="http://schemas.microsoft.com/office/drawing/2014/main" id="{DED78E20-C849-E64E-83D5-F87261773D60}"/>
              </a:ext>
            </a:extLst>
          </p:cNvPr>
          <p:cNvSpPr/>
          <p:nvPr/>
        </p:nvSpPr>
        <p:spPr>
          <a:xfrm>
            <a:off x="4118009" y="3288379"/>
            <a:ext cx="3690587" cy="741952"/>
          </a:xfrm>
          <a:prstGeom prst="round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数据采集</a:t>
            </a:r>
          </a:p>
        </p:txBody>
      </p:sp>
      <p:sp>
        <p:nvSpPr>
          <p:cNvPr id="29" name="Rounded Rectangle 28">
            <a:extLst>
              <a:ext uri="{FF2B5EF4-FFF2-40B4-BE49-F238E27FC236}">
                <a16:creationId xmlns:a16="http://schemas.microsoft.com/office/drawing/2014/main" id="{9EA4AC94-B411-A847-B5E1-18EAF9BBA4DF}"/>
              </a:ext>
            </a:extLst>
          </p:cNvPr>
          <p:cNvSpPr/>
          <p:nvPr/>
        </p:nvSpPr>
        <p:spPr>
          <a:xfrm>
            <a:off x="529133" y="2378199"/>
            <a:ext cx="10885120" cy="84588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ltLang="zh-CN" sz="4000" b="1"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AI</a:t>
            </a:r>
            <a:r>
              <a:rPr lang="zh-CN" altLang="en-US" sz="4000" b="1"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技术</a:t>
            </a:r>
            <a:br>
              <a:rPr lang="en-US" altLang="zh-CN" sz="2400" b="1"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br>
            <a:r>
              <a:rPr lang="zh-CN" altLang="en-US" sz="1200" b="1"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（图像处理、数据挖掘、深度学习、机器学习等）</a:t>
            </a:r>
            <a:endParaRPr lang="zh-CN" altLang="en-US" sz="2400" b="1"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sp>
        <p:nvSpPr>
          <p:cNvPr id="31" name="Rounded Rectangle 30">
            <a:extLst>
              <a:ext uri="{FF2B5EF4-FFF2-40B4-BE49-F238E27FC236}">
                <a16:creationId xmlns:a16="http://schemas.microsoft.com/office/drawing/2014/main" id="{36EA95AF-A169-E443-AC04-C6A178A6EDE9}"/>
              </a:ext>
            </a:extLst>
          </p:cNvPr>
          <p:cNvSpPr/>
          <p:nvPr/>
        </p:nvSpPr>
        <p:spPr>
          <a:xfrm>
            <a:off x="7974269" y="3288379"/>
            <a:ext cx="3456875" cy="741952"/>
          </a:xfrm>
          <a:prstGeom prst="round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工业软件</a:t>
            </a:r>
          </a:p>
        </p:txBody>
      </p:sp>
      <p:sp>
        <p:nvSpPr>
          <p:cNvPr id="7" name="Content Placeholder 2">
            <a:extLst>
              <a:ext uri="{FF2B5EF4-FFF2-40B4-BE49-F238E27FC236}">
                <a16:creationId xmlns:a16="http://schemas.microsoft.com/office/drawing/2014/main" id="{5E84B0B5-CBC8-2448-A125-CDFF1B1F1E59}"/>
              </a:ext>
            </a:extLst>
          </p:cNvPr>
          <p:cNvSpPr txBox="1">
            <a:spLocks/>
          </p:cNvSpPr>
          <p:nvPr/>
        </p:nvSpPr>
        <p:spPr>
          <a:xfrm>
            <a:off x="529133" y="4122039"/>
            <a:ext cx="2548560" cy="51591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500"/>
              </a:spcBef>
            </a:pPr>
            <a:r>
              <a:rPr lang="zh-CN" altLang="en-US" sz="1200" kern="1100" spc="100" dirty="0">
                <a:ea typeface="黑体" panose="02010609060101010101" pitchFamily="49" charset="-122"/>
              </a:rPr>
              <a:t>非标</a:t>
            </a:r>
            <a:r>
              <a:rPr lang="en-US" altLang="zh-CN" sz="1200" kern="1100" spc="100" dirty="0">
                <a:ea typeface="黑体" panose="02010609060101010101" pitchFamily="49" charset="-122"/>
              </a:rPr>
              <a:t>/</a:t>
            </a:r>
            <a:r>
              <a:rPr lang="zh-CN" altLang="en-US" sz="1200" kern="1100" spc="100" dirty="0">
                <a:ea typeface="黑体" panose="02010609060101010101" pitchFamily="49" charset="-122"/>
              </a:rPr>
              <a:t>标准机械</a:t>
            </a:r>
            <a:endParaRPr lang="en-US" altLang="zh-CN" sz="1200" kern="1100" spc="100" dirty="0">
              <a:ea typeface="黑体" panose="02010609060101010101" pitchFamily="49" charset="-122"/>
            </a:endParaRPr>
          </a:p>
          <a:p>
            <a:pPr marL="285750" indent="-285750">
              <a:lnSpc>
                <a:spcPct val="100000"/>
              </a:lnSpc>
              <a:spcBef>
                <a:spcPts val="500"/>
              </a:spcBef>
            </a:pPr>
            <a:r>
              <a:rPr lang="zh-CN" altLang="en-US" sz="1200" kern="1100" spc="100" dirty="0">
                <a:ea typeface="黑体" panose="02010609060101010101" pitchFamily="49" charset="-122"/>
              </a:rPr>
              <a:t>产线软硬件集成</a:t>
            </a:r>
            <a:endParaRPr lang="en-US" altLang="zh-CN" sz="1200" kern="1100" spc="100" dirty="0">
              <a:ea typeface="黑体" panose="02010609060101010101" pitchFamily="49" charset="-122"/>
            </a:endParaRPr>
          </a:p>
        </p:txBody>
      </p:sp>
      <p:sp>
        <p:nvSpPr>
          <p:cNvPr id="11" name="Content Placeholder 2">
            <a:extLst>
              <a:ext uri="{FF2B5EF4-FFF2-40B4-BE49-F238E27FC236}">
                <a16:creationId xmlns:a16="http://schemas.microsoft.com/office/drawing/2014/main" id="{FFC1FE44-5465-7F4E-B096-4F41706771DB}"/>
              </a:ext>
            </a:extLst>
          </p:cNvPr>
          <p:cNvSpPr txBox="1">
            <a:spLocks/>
          </p:cNvSpPr>
          <p:nvPr/>
        </p:nvSpPr>
        <p:spPr>
          <a:xfrm>
            <a:off x="4193642" y="4122039"/>
            <a:ext cx="3614954" cy="93591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500"/>
              </a:spcBef>
            </a:pPr>
            <a:r>
              <a:rPr lang="zh-CN" altLang="en-US" sz="1200" kern="1100" spc="100" dirty="0">
                <a:ea typeface="黑体" panose="02010609060101010101" pitchFamily="49" charset="-122"/>
              </a:rPr>
              <a:t>光学成像设计（图像数据）</a:t>
            </a:r>
          </a:p>
          <a:p>
            <a:pPr marL="285750" indent="-285750">
              <a:lnSpc>
                <a:spcPct val="100000"/>
              </a:lnSpc>
              <a:spcBef>
                <a:spcPts val="500"/>
              </a:spcBef>
            </a:pPr>
            <a:r>
              <a:rPr lang="zh-CN" altLang="en-US" sz="1200" kern="1100" spc="100" dirty="0">
                <a:ea typeface="黑体" panose="02010609060101010101" pitchFamily="49" charset="-122"/>
              </a:rPr>
              <a:t>传感器、读码</a:t>
            </a:r>
          </a:p>
          <a:p>
            <a:pPr marL="285750" indent="-285750">
              <a:lnSpc>
                <a:spcPct val="100000"/>
              </a:lnSpc>
              <a:spcBef>
                <a:spcPts val="500"/>
              </a:spcBef>
            </a:pPr>
            <a:r>
              <a:rPr lang="zh-CN" altLang="en-US" sz="1200" kern="1100" spc="100" dirty="0">
                <a:ea typeface="黑体" panose="02010609060101010101" pitchFamily="49" charset="-122"/>
              </a:rPr>
              <a:t>工业</a:t>
            </a:r>
            <a:r>
              <a:rPr lang="en-HK" altLang="zh-CN" sz="1200" kern="1100" spc="100" dirty="0">
                <a:ea typeface="黑体" panose="02010609060101010101" pitchFamily="49" charset="-122"/>
              </a:rPr>
              <a:t>IoT</a:t>
            </a:r>
            <a:r>
              <a:rPr lang="zh-CN" altLang="en-HK" sz="1200" kern="1100" spc="100" dirty="0">
                <a:ea typeface="黑体" panose="02010609060101010101" pitchFamily="49" charset="-122"/>
              </a:rPr>
              <a:t>（</a:t>
            </a:r>
            <a:r>
              <a:rPr lang="zh-CN" altLang="en-US" sz="1200" kern="1100" spc="100" dirty="0">
                <a:ea typeface="黑体" panose="02010609060101010101" pitchFamily="49" charset="-122"/>
              </a:rPr>
              <a:t>结构化）</a:t>
            </a:r>
            <a:endParaRPr lang="en-US" altLang="zh-CN" sz="1200" kern="1100" spc="100" dirty="0">
              <a:ea typeface="黑体" panose="02010609060101010101" pitchFamily="49" charset="-122"/>
            </a:endParaRPr>
          </a:p>
        </p:txBody>
      </p:sp>
      <p:sp>
        <p:nvSpPr>
          <p:cNvPr id="13" name="Content Placeholder 2">
            <a:extLst>
              <a:ext uri="{FF2B5EF4-FFF2-40B4-BE49-F238E27FC236}">
                <a16:creationId xmlns:a16="http://schemas.microsoft.com/office/drawing/2014/main" id="{2F84FBD2-1823-EB49-A095-93920FD2B655}"/>
              </a:ext>
            </a:extLst>
          </p:cNvPr>
          <p:cNvSpPr txBox="1">
            <a:spLocks/>
          </p:cNvSpPr>
          <p:nvPr/>
        </p:nvSpPr>
        <p:spPr>
          <a:xfrm>
            <a:off x="7974270" y="4122039"/>
            <a:ext cx="3439984" cy="190087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500"/>
              </a:spcBef>
            </a:pPr>
            <a:r>
              <a:rPr lang="en-HK" altLang="zh-CN" sz="1200" kern="1100" spc="100" dirty="0">
                <a:ea typeface="黑体" panose="02010609060101010101" pitchFamily="49" charset="-122"/>
              </a:rPr>
              <a:t>ARM</a:t>
            </a:r>
            <a:r>
              <a:rPr lang="zh-CN" altLang="en-HK" sz="1200" kern="1100" spc="100" dirty="0">
                <a:ea typeface="黑体" panose="02010609060101010101" pitchFamily="49" charset="-122"/>
              </a:rPr>
              <a:t>、</a:t>
            </a:r>
            <a:r>
              <a:rPr lang="en-HK" altLang="zh-CN" sz="1200" kern="1100" spc="100" dirty="0">
                <a:ea typeface="黑体" panose="02010609060101010101" pitchFamily="49" charset="-122"/>
              </a:rPr>
              <a:t>X86</a:t>
            </a:r>
            <a:r>
              <a:rPr lang="zh-CN" altLang="en-US" sz="1200" kern="1100" spc="100" dirty="0">
                <a:ea typeface="黑体" panose="02010609060101010101" pitchFamily="49" charset="-122"/>
              </a:rPr>
              <a:t>平台</a:t>
            </a:r>
          </a:p>
          <a:p>
            <a:pPr marL="285750" indent="-285750">
              <a:lnSpc>
                <a:spcPct val="100000"/>
              </a:lnSpc>
              <a:spcBef>
                <a:spcPts val="500"/>
              </a:spcBef>
            </a:pPr>
            <a:r>
              <a:rPr lang="en-HK" altLang="zh-CN" sz="1200" kern="1100" spc="100" dirty="0">
                <a:ea typeface="黑体" panose="02010609060101010101" pitchFamily="49" charset="-122"/>
              </a:rPr>
              <a:t>GPU\TPU</a:t>
            </a:r>
            <a:r>
              <a:rPr lang="zh-CN" altLang="en-HK" sz="1200" kern="1100" spc="100" dirty="0">
                <a:ea typeface="黑体" panose="02010609060101010101" pitchFamily="49" charset="-122"/>
              </a:rPr>
              <a:t>、</a:t>
            </a:r>
            <a:r>
              <a:rPr lang="en-HK" altLang="zh-CN" sz="1200" kern="1100" spc="100" dirty="0">
                <a:ea typeface="黑体" panose="02010609060101010101" pitchFamily="49" charset="-122"/>
              </a:rPr>
              <a:t>FPGA</a:t>
            </a:r>
            <a:r>
              <a:rPr lang="zh-CN" altLang="en-HK" sz="1200" kern="1100" spc="100" dirty="0">
                <a:ea typeface="黑体" panose="02010609060101010101" pitchFamily="49" charset="-122"/>
              </a:rPr>
              <a:t>、</a:t>
            </a:r>
            <a:r>
              <a:rPr lang="zh-CN" altLang="en-US" sz="1200" kern="1100" spc="100" dirty="0">
                <a:ea typeface="黑体" panose="02010609060101010101" pitchFamily="49" charset="-122"/>
              </a:rPr>
              <a:t>国产化芯片</a:t>
            </a:r>
          </a:p>
          <a:p>
            <a:pPr marL="285750" indent="-285750">
              <a:lnSpc>
                <a:spcPct val="100000"/>
              </a:lnSpc>
              <a:spcBef>
                <a:spcPts val="500"/>
              </a:spcBef>
            </a:pPr>
            <a:r>
              <a:rPr lang="en-HK" altLang="zh-CN" sz="1200" kern="1100" spc="100" dirty="0">
                <a:ea typeface="黑体" panose="02010609060101010101" pitchFamily="49" charset="-122"/>
              </a:rPr>
              <a:t>Linux/Windows</a:t>
            </a:r>
            <a:r>
              <a:rPr lang="zh-CN" altLang="en-US" sz="1200" kern="1100" spc="100" dirty="0">
                <a:ea typeface="黑体" panose="02010609060101010101" pitchFamily="49" charset="-122"/>
              </a:rPr>
              <a:t>平台、移动、嵌入式、边缘平台</a:t>
            </a:r>
          </a:p>
          <a:p>
            <a:pPr marL="285750" indent="-285750">
              <a:lnSpc>
                <a:spcPct val="100000"/>
              </a:lnSpc>
              <a:spcBef>
                <a:spcPts val="500"/>
              </a:spcBef>
            </a:pPr>
            <a:r>
              <a:rPr lang="en-US" altLang="zh-CN" sz="1200" kern="1100" spc="100" dirty="0">
                <a:ea typeface="黑体" panose="02010609060101010101" pitchFamily="49" charset="-122"/>
              </a:rPr>
              <a:t>2</a:t>
            </a:r>
            <a:r>
              <a:rPr lang="en-HK" altLang="zh-CN" sz="1200" kern="1100" spc="100" dirty="0">
                <a:ea typeface="黑体" panose="02010609060101010101" pitchFamily="49" charset="-122"/>
              </a:rPr>
              <a:t>D/3D/</a:t>
            </a:r>
            <a:r>
              <a:rPr lang="zh-CN" altLang="en-US" sz="1200" kern="1100" spc="100" dirty="0">
                <a:ea typeface="黑体" panose="02010609060101010101" pitchFamily="49" charset="-122"/>
              </a:rPr>
              <a:t>运动控制</a:t>
            </a:r>
            <a:r>
              <a:rPr lang="en-US" altLang="zh-CN" sz="1200" kern="1100" spc="100" dirty="0">
                <a:ea typeface="黑体" panose="02010609060101010101" pitchFamily="49" charset="-122"/>
              </a:rPr>
              <a:t>/</a:t>
            </a:r>
            <a:r>
              <a:rPr lang="en-HK" altLang="zh-CN" sz="1200" kern="1100" spc="100" dirty="0">
                <a:ea typeface="黑体" panose="02010609060101010101" pitchFamily="49" charset="-122"/>
              </a:rPr>
              <a:t>PLC/</a:t>
            </a:r>
            <a:r>
              <a:rPr lang="zh-CN" altLang="en-US" sz="1200" kern="1100" spc="100" dirty="0">
                <a:ea typeface="黑体" panose="02010609060101010101" pitchFamily="49" charset="-122"/>
              </a:rPr>
              <a:t>机器人对接</a:t>
            </a:r>
          </a:p>
          <a:p>
            <a:pPr marL="285750" indent="-285750">
              <a:lnSpc>
                <a:spcPct val="100000"/>
              </a:lnSpc>
              <a:spcBef>
                <a:spcPts val="500"/>
              </a:spcBef>
            </a:pPr>
            <a:endParaRPr lang="zh-CN" altLang="en-US" sz="1200" kern="1100" spc="100" dirty="0">
              <a:ea typeface="黑体" panose="02010609060101010101" pitchFamily="49" charset="-122"/>
            </a:endParaRPr>
          </a:p>
        </p:txBody>
      </p:sp>
      <p:sp>
        <p:nvSpPr>
          <p:cNvPr id="33" name="Triangle 4">
            <a:extLst>
              <a:ext uri="{FF2B5EF4-FFF2-40B4-BE49-F238E27FC236}">
                <a16:creationId xmlns:a16="http://schemas.microsoft.com/office/drawing/2014/main" id="{563701D5-4F97-D948-9EA0-28621B18361B}"/>
              </a:ext>
            </a:extLst>
          </p:cNvPr>
          <p:cNvSpPr/>
          <p:nvPr/>
        </p:nvSpPr>
        <p:spPr>
          <a:xfrm rot="10800000">
            <a:off x="2367612" y="5363487"/>
            <a:ext cx="7191375" cy="845890"/>
          </a:xfrm>
          <a:prstGeom prst="triangle">
            <a:avLst/>
          </a:prstGeom>
          <a:gradFill flip="none" rotWithShape="1">
            <a:gsLst>
              <a:gs pos="0">
                <a:schemeClr val="bg1">
                  <a:alpha val="0"/>
                </a:schemeClr>
              </a:gs>
              <a:gs pos="100000">
                <a:srgbClr val="019FBC">
                  <a:alpha val="79000"/>
                </a:srgbClr>
              </a:gs>
            </a:gsLst>
            <a:lin ang="5400000" scaled="1"/>
            <a:tileRec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2">
            <a:extLst>
              <a:ext uri="{FF2B5EF4-FFF2-40B4-BE49-F238E27FC236}">
                <a16:creationId xmlns:a16="http://schemas.microsoft.com/office/drawing/2014/main" id="{ECC6C0F7-3835-A749-ABE2-B1FB619F67E2}"/>
              </a:ext>
            </a:extLst>
          </p:cNvPr>
          <p:cNvSpPr/>
          <p:nvPr/>
        </p:nvSpPr>
        <p:spPr>
          <a:xfrm>
            <a:off x="3986008" y="5510166"/>
            <a:ext cx="4152339" cy="369332"/>
          </a:xfrm>
          <a:prstGeom prst="rect">
            <a:avLst/>
          </a:prstGeom>
        </p:spPr>
        <p:txBody>
          <a:bodyPr wrap="square">
            <a:spAutoFit/>
          </a:bodyPr>
          <a:lstStyle/>
          <a:p>
            <a:pPr algn="ctr"/>
            <a:r>
              <a:rPr lang="zh-CN" altLang="en-US" b="1" kern="1100" spc="100" dirty="0">
                <a:solidFill>
                  <a:srgbClr val="043E6F"/>
                </a:solidFill>
                <a:latin typeface="Arial" panose="020B0604020202020204" pitchFamily="34" charset="0"/>
                <a:ea typeface="黑体" panose="02010609060101010101" pitchFamily="49" charset="-122"/>
                <a:cs typeface="Arial" panose="020B0604020202020204" pitchFamily="34" charset="0"/>
              </a:rPr>
              <a:t>一站式“智能制造”方案供应商</a:t>
            </a:r>
          </a:p>
        </p:txBody>
      </p:sp>
      <p:sp>
        <p:nvSpPr>
          <p:cNvPr id="25" name="矩形 2">
            <a:extLst>
              <a:ext uri="{FF2B5EF4-FFF2-40B4-BE49-F238E27FC236}">
                <a16:creationId xmlns:a16="http://schemas.microsoft.com/office/drawing/2014/main" id="{1C110FFE-3776-FF45-B329-78321A69E3DE}"/>
              </a:ext>
            </a:extLst>
          </p:cNvPr>
          <p:cNvSpPr/>
          <p:nvPr/>
        </p:nvSpPr>
        <p:spPr>
          <a:xfrm>
            <a:off x="4423835" y="6185740"/>
            <a:ext cx="3095719" cy="461665"/>
          </a:xfrm>
          <a:prstGeom prst="rect">
            <a:avLst/>
          </a:prstGeom>
        </p:spPr>
        <p:txBody>
          <a:bodyPr wrap="none">
            <a:spAutoFit/>
          </a:bodyPr>
          <a:lstStyle/>
          <a:p>
            <a:pPr algn="ctr"/>
            <a:r>
              <a:rPr lang="zh-CN" altLang="en-US" sz="2400" b="1" kern="1100" spc="100" dirty="0">
                <a:solidFill>
                  <a:srgbClr val="043E6F"/>
                </a:solidFill>
                <a:latin typeface="Arial" panose="020B0604020202020204" pitchFamily="34" charset="0"/>
                <a:ea typeface="黑体" panose="02010609060101010101" pitchFamily="49" charset="-122"/>
                <a:cs typeface="Arial" panose="020B0604020202020204" pitchFamily="34" charset="0"/>
              </a:rPr>
              <a:t>让</a:t>
            </a:r>
            <a:r>
              <a:rPr lang="en-HK" altLang="zh-CN" sz="2400" b="1" kern="1100" spc="100" dirty="0">
                <a:solidFill>
                  <a:srgbClr val="043E6F"/>
                </a:solidFill>
                <a:latin typeface="Arial" panose="020B0604020202020204" pitchFamily="34" charset="0"/>
                <a:ea typeface="黑体" panose="02010609060101010101" pitchFamily="49" charset="-122"/>
                <a:cs typeface="Arial" panose="020B0604020202020204" pitchFamily="34" charset="0"/>
              </a:rPr>
              <a:t>AI</a:t>
            </a:r>
            <a:r>
              <a:rPr lang="zh-CN" altLang="en-US" sz="2400" b="1" kern="1100" spc="100" dirty="0">
                <a:solidFill>
                  <a:srgbClr val="043E6F"/>
                </a:solidFill>
                <a:latin typeface="Arial" panose="020B0604020202020204" pitchFamily="34" charset="0"/>
                <a:ea typeface="黑体" panose="02010609060101010101" pitchFamily="49" charset="-122"/>
                <a:cs typeface="Arial" panose="020B0604020202020204" pitchFamily="34" charset="0"/>
              </a:rPr>
              <a:t>快速在工厂落地</a:t>
            </a:r>
          </a:p>
        </p:txBody>
      </p:sp>
    </p:spTree>
    <p:extLst>
      <p:ext uri="{BB962C8B-B14F-4D97-AF65-F5344CB8AC3E}">
        <p14:creationId xmlns:p14="http://schemas.microsoft.com/office/powerpoint/2010/main" val="2576187226"/>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0CDC5-8BB9-45C8-A7EE-17472DEBE80C}"/>
              </a:ext>
            </a:extLst>
          </p:cNvPr>
          <p:cNvSpPr>
            <a:spLocks noGrp="1"/>
          </p:cNvSpPr>
          <p:nvPr>
            <p:ph type="title"/>
          </p:nvPr>
        </p:nvSpPr>
        <p:spPr/>
        <p:txBody>
          <a:bodyPr/>
          <a:lstStyle/>
          <a:p>
            <a:r>
              <a:rPr lang="zh-CN" altLang="en-US" dirty="0"/>
              <a:t>思谋工业</a:t>
            </a:r>
            <a:r>
              <a:rPr lang="en-US" altLang="zh-CN" dirty="0"/>
              <a:t>AI</a:t>
            </a:r>
            <a:r>
              <a:rPr lang="zh-CN" altLang="en-US" dirty="0"/>
              <a:t>的发展历程</a:t>
            </a:r>
          </a:p>
        </p:txBody>
      </p:sp>
      <p:sp>
        <p:nvSpPr>
          <p:cNvPr id="3" name="Rounded Rectangle 25">
            <a:extLst>
              <a:ext uri="{FF2B5EF4-FFF2-40B4-BE49-F238E27FC236}">
                <a16:creationId xmlns:a16="http://schemas.microsoft.com/office/drawing/2014/main" id="{3DB3BE27-E562-4359-B08C-95351AF64E34}"/>
              </a:ext>
            </a:extLst>
          </p:cNvPr>
          <p:cNvSpPr/>
          <p:nvPr/>
        </p:nvSpPr>
        <p:spPr>
          <a:xfrm>
            <a:off x="617717" y="2218510"/>
            <a:ext cx="687194" cy="317602"/>
          </a:xfrm>
          <a:prstGeom prst="roundRect">
            <a:avLst/>
          </a:prstGeom>
          <a:solidFill>
            <a:schemeClr val="bg1">
              <a:lumMod val="65000"/>
              <a:alpha val="75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AI/ML</a:t>
            </a:r>
            <a:endParaRPr lang="zh-CN" altLang="en-US" sz="105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sp>
        <p:nvSpPr>
          <p:cNvPr id="4" name="Rounded Rectangle 25">
            <a:extLst>
              <a:ext uri="{FF2B5EF4-FFF2-40B4-BE49-F238E27FC236}">
                <a16:creationId xmlns:a16="http://schemas.microsoft.com/office/drawing/2014/main" id="{D02AF79E-E346-4B6D-9606-F4D91FB09DBC}"/>
              </a:ext>
            </a:extLst>
          </p:cNvPr>
          <p:cNvSpPr/>
          <p:nvPr/>
        </p:nvSpPr>
        <p:spPr>
          <a:xfrm>
            <a:off x="1726309" y="2218510"/>
            <a:ext cx="961807" cy="317602"/>
          </a:xfrm>
          <a:prstGeom prst="roundRect">
            <a:avLst/>
          </a:prstGeom>
          <a:solidFill>
            <a:schemeClr val="bg1">
              <a:lumMod val="65000"/>
              <a:alpha val="75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视觉软件</a:t>
            </a:r>
          </a:p>
        </p:txBody>
      </p:sp>
      <p:sp>
        <p:nvSpPr>
          <p:cNvPr id="5" name="Rounded Rectangle 25">
            <a:extLst>
              <a:ext uri="{FF2B5EF4-FFF2-40B4-BE49-F238E27FC236}">
                <a16:creationId xmlns:a16="http://schemas.microsoft.com/office/drawing/2014/main" id="{1B397385-9D5D-4DFD-8EFB-447F869BA5D6}"/>
              </a:ext>
            </a:extLst>
          </p:cNvPr>
          <p:cNvSpPr/>
          <p:nvPr/>
        </p:nvSpPr>
        <p:spPr>
          <a:xfrm>
            <a:off x="3109514" y="2218510"/>
            <a:ext cx="1059000" cy="317602"/>
          </a:xfrm>
          <a:prstGeom prst="roundRect">
            <a:avLst/>
          </a:prstGeom>
          <a:solidFill>
            <a:schemeClr val="bg1">
              <a:lumMod val="65000"/>
              <a:alpha val="75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光学实验室</a:t>
            </a:r>
          </a:p>
        </p:txBody>
      </p:sp>
      <p:sp>
        <p:nvSpPr>
          <p:cNvPr id="6" name="Rounded Rectangle 25">
            <a:extLst>
              <a:ext uri="{FF2B5EF4-FFF2-40B4-BE49-F238E27FC236}">
                <a16:creationId xmlns:a16="http://schemas.microsoft.com/office/drawing/2014/main" id="{BE33F3B5-92C6-46E7-9154-972FCAB23EA9}"/>
              </a:ext>
            </a:extLst>
          </p:cNvPr>
          <p:cNvSpPr/>
          <p:nvPr/>
        </p:nvSpPr>
        <p:spPr>
          <a:xfrm>
            <a:off x="4589912" y="2218510"/>
            <a:ext cx="944316" cy="317602"/>
          </a:xfrm>
          <a:prstGeom prst="roundRect">
            <a:avLst/>
          </a:prstGeom>
          <a:solidFill>
            <a:schemeClr val="bg1">
              <a:lumMod val="65000"/>
              <a:alpha val="75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视觉系统</a:t>
            </a:r>
          </a:p>
        </p:txBody>
      </p:sp>
      <p:sp>
        <p:nvSpPr>
          <p:cNvPr id="7" name="Rounded Rectangle 25">
            <a:extLst>
              <a:ext uri="{FF2B5EF4-FFF2-40B4-BE49-F238E27FC236}">
                <a16:creationId xmlns:a16="http://schemas.microsoft.com/office/drawing/2014/main" id="{32A582F7-D541-4526-8D0A-B9ACFE532A17}"/>
              </a:ext>
            </a:extLst>
          </p:cNvPr>
          <p:cNvSpPr/>
          <p:nvPr/>
        </p:nvSpPr>
        <p:spPr>
          <a:xfrm>
            <a:off x="5955626" y="2218510"/>
            <a:ext cx="1090958" cy="317602"/>
          </a:xfrm>
          <a:prstGeom prst="roundRect">
            <a:avLst/>
          </a:prstGeom>
          <a:solidFill>
            <a:schemeClr val="tx1">
              <a:lumMod val="65000"/>
              <a:lumOff val="35000"/>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自动化团队</a:t>
            </a:r>
          </a:p>
        </p:txBody>
      </p:sp>
      <p:sp>
        <p:nvSpPr>
          <p:cNvPr id="8" name="Rounded Rectangle 25">
            <a:extLst>
              <a:ext uri="{FF2B5EF4-FFF2-40B4-BE49-F238E27FC236}">
                <a16:creationId xmlns:a16="http://schemas.microsoft.com/office/drawing/2014/main" id="{22D48B3B-F176-4983-BE7B-7ECAECDE9478}"/>
              </a:ext>
            </a:extLst>
          </p:cNvPr>
          <p:cNvSpPr/>
          <p:nvPr/>
        </p:nvSpPr>
        <p:spPr>
          <a:xfrm>
            <a:off x="7467982" y="2218510"/>
            <a:ext cx="925456" cy="317602"/>
          </a:xfrm>
          <a:prstGeom prst="roundRect">
            <a:avLst/>
          </a:prstGeom>
          <a:solidFill>
            <a:schemeClr val="tx1">
              <a:lumMod val="65000"/>
              <a:lumOff val="35000"/>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检测设备</a:t>
            </a:r>
          </a:p>
        </p:txBody>
      </p:sp>
      <p:sp>
        <p:nvSpPr>
          <p:cNvPr id="10" name="Rounded Rectangle 25">
            <a:extLst>
              <a:ext uri="{FF2B5EF4-FFF2-40B4-BE49-F238E27FC236}">
                <a16:creationId xmlns:a16="http://schemas.microsoft.com/office/drawing/2014/main" id="{7648E1E3-4078-40A6-8090-9F9FDC540122}"/>
              </a:ext>
            </a:extLst>
          </p:cNvPr>
          <p:cNvSpPr/>
          <p:nvPr/>
        </p:nvSpPr>
        <p:spPr>
          <a:xfrm>
            <a:off x="7467982" y="5266060"/>
            <a:ext cx="925456" cy="317602"/>
          </a:xfrm>
          <a:prstGeom prst="roundRect">
            <a:avLst/>
          </a:prstGeom>
          <a:solidFill>
            <a:schemeClr val="tx1">
              <a:lumMod val="65000"/>
              <a:lumOff val="35000"/>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读码器</a:t>
            </a:r>
          </a:p>
        </p:txBody>
      </p:sp>
      <p:sp>
        <p:nvSpPr>
          <p:cNvPr id="11" name="Rounded Rectangle 25">
            <a:extLst>
              <a:ext uri="{FF2B5EF4-FFF2-40B4-BE49-F238E27FC236}">
                <a16:creationId xmlns:a16="http://schemas.microsoft.com/office/drawing/2014/main" id="{8462BA53-9907-4538-B85F-E3B224590521}"/>
              </a:ext>
            </a:extLst>
          </p:cNvPr>
          <p:cNvSpPr/>
          <p:nvPr/>
        </p:nvSpPr>
        <p:spPr>
          <a:xfrm>
            <a:off x="7467982" y="4648237"/>
            <a:ext cx="925456" cy="317602"/>
          </a:xfrm>
          <a:prstGeom prst="roundRect">
            <a:avLst/>
          </a:prstGeom>
          <a:solidFill>
            <a:schemeClr val="tx1">
              <a:lumMod val="65000"/>
              <a:lumOff val="35000"/>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传感器</a:t>
            </a:r>
          </a:p>
        </p:txBody>
      </p:sp>
      <p:sp>
        <p:nvSpPr>
          <p:cNvPr id="13" name="Rounded Rectangle 25">
            <a:extLst>
              <a:ext uri="{FF2B5EF4-FFF2-40B4-BE49-F238E27FC236}">
                <a16:creationId xmlns:a16="http://schemas.microsoft.com/office/drawing/2014/main" id="{17F01A0B-6BAC-4397-A85A-5504AABC547F}"/>
              </a:ext>
            </a:extLst>
          </p:cNvPr>
          <p:cNvSpPr/>
          <p:nvPr/>
        </p:nvSpPr>
        <p:spPr>
          <a:xfrm>
            <a:off x="8814836" y="2218510"/>
            <a:ext cx="986567" cy="317602"/>
          </a:xfrm>
          <a:prstGeom prst="roundRect">
            <a:avLst/>
          </a:prstGeom>
          <a:solidFill>
            <a:srgbClr val="043E6F">
              <a:alpha val="75000"/>
            </a:srgb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产线改造</a:t>
            </a:r>
          </a:p>
        </p:txBody>
      </p:sp>
      <p:sp>
        <p:nvSpPr>
          <p:cNvPr id="14" name="Rounded Rectangle 25">
            <a:extLst>
              <a:ext uri="{FF2B5EF4-FFF2-40B4-BE49-F238E27FC236}">
                <a16:creationId xmlns:a16="http://schemas.microsoft.com/office/drawing/2014/main" id="{C97A3719-CB84-491A-B6D2-16CB625B9B3C}"/>
              </a:ext>
            </a:extLst>
          </p:cNvPr>
          <p:cNvSpPr/>
          <p:nvPr/>
        </p:nvSpPr>
        <p:spPr>
          <a:xfrm>
            <a:off x="8814836" y="2813331"/>
            <a:ext cx="986567" cy="317602"/>
          </a:xfrm>
          <a:prstGeom prst="roundRect">
            <a:avLst/>
          </a:prstGeom>
          <a:solidFill>
            <a:srgbClr val="043E6F">
              <a:alpha val="75000"/>
            </a:srgb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特殊解码</a:t>
            </a:r>
          </a:p>
        </p:txBody>
      </p:sp>
      <p:sp>
        <p:nvSpPr>
          <p:cNvPr id="15" name="Rounded Rectangle 25">
            <a:extLst>
              <a:ext uri="{FF2B5EF4-FFF2-40B4-BE49-F238E27FC236}">
                <a16:creationId xmlns:a16="http://schemas.microsoft.com/office/drawing/2014/main" id="{6438A863-5F8C-4B70-AF63-CCCAF15F62CC}"/>
              </a:ext>
            </a:extLst>
          </p:cNvPr>
          <p:cNvSpPr/>
          <p:nvPr/>
        </p:nvSpPr>
        <p:spPr>
          <a:xfrm>
            <a:off x="8814836" y="3402271"/>
            <a:ext cx="986567" cy="317602"/>
          </a:xfrm>
          <a:prstGeom prst="roundRect">
            <a:avLst/>
          </a:prstGeom>
          <a:solidFill>
            <a:srgbClr val="043E6F">
              <a:alpha val="75000"/>
            </a:srgb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成像方案</a:t>
            </a:r>
          </a:p>
        </p:txBody>
      </p:sp>
      <p:sp>
        <p:nvSpPr>
          <p:cNvPr id="16" name="Rounded Rectangle 25">
            <a:extLst>
              <a:ext uri="{FF2B5EF4-FFF2-40B4-BE49-F238E27FC236}">
                <a16:creationId xmlns:a16="http://schemas.microsoft.com/office/drawing/2014/main" id="{AB246B55-CC62-437C-8A78-96B89661B153}"/>
              </a:ext>
            </a:extLst>
          </p:cNvPr>
          <p:cNvSpPr/>
          <p:nvPr/>
        </p:nvSpPr>
        <p:spPr>
          <a:xfrm>
            <a:off x="10222799" y="2218510"/>
            <a:ext cx="1194138" cy="317602"/>
          </a:xfrm>
          <a:prstGeom prst="roundRect">
            <a:avLst/>
          </a:prstGeom>
          <a:solidFill>
            <a:srgbClr val="043E6F">
              <a:alpha val="75000"/>
            </a:srgb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预测分析</a:t>
            </a:r>
          </a:p>
        </p:txBody>
      </p:sp>
      <p:sp>
        <p:nvSpPr>
          <p:cNvPr id="17" name="Rounded Rectangle 25">
            <a:extLst>
              <a:ext uri="{FF2B5EF4-FFF2-40B4-BE49-F238E27FC236}">
                <a16:creationId xmlns:a16="http://schemas.microsoft.com/office/drawing/2014/main" id="{ABE8A8EA-EB50-412D-ABD6-3F7CA857EFC7}"/>
              </a:ext>
            </a:extLst>
          </p:cNvPr>
          <p:cNvSpPr/>
          <p:nvPr/>
        </p:nvSpPr>
        <p:spPr>
          <a:xfrm>
            <a:off x="10222798" y="2810232"/>
            <a:ext cx="1194138" cy="317602"/>
          </a:xfrm>
          <a:prstGeom prst="roundRect">
            <a:avLst/>
          </a:prstGeom>
          <a:solidFill>
            <a:srgbClr val="043E6F">
              <a:alpha val="75000"/>
            </a:srgb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数字化系统</a:t>
            </a:r>
          </a:p>
        </p:txBody>
      </p:sp>
      <p:sp>
        <p:nvSpPr>
          <p:cNvPr id="18" name="Rounded Rectangle 25">
            <a:extLst>
              <a:ext uri="{FF2B5EF4-FFF2-40B4-BE49-F238E27FC236}">
                <a16:creationId xmlns:a16="http://schemas.microsoft.com/office/drawing/2014/main" id="{70B6CF94-A2D7-4740-B806-508D69749B4F}"/>
              </a:ext>
            </a:extLst>
          </p:cNvPr>
          <p:cNvSpPr/>
          <p:nvPr/>
        </p:nvSpPr>
        <p:spPr>
          <a:xfrm>
            <a:off x="10222797" y="3405847"/>
            <a:ext cx="1194138" cy="317602"/>
          </a:xfrm>
          <a:prstGeom prst="roundRect">
            <a:avLst/>
          </a:prstGeom>
          <a:solidFill>
            <a:srgbClr val="043E6F">
              <a:alpha val="75000"/>
            </a:srgb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AI</a:t>
            </a: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咨询</a:t>
            </a:r>
          </a:p>
        </p:txBody>
      </p:sp>
      <p:sp>
        <p:nvSpPr>
          <p:cNvPr id="19" name="Rounded Rectangle 25">
            <a:extLst>
              <a:ext uri="{FF2B5EF4-FFF2-40B4-BE49-F238E27FC236}">
                <a16:creationId xmlns:a16="http://schemas.microsoft.com/office/drawing/2014/main" id="{A3D29711-939C-4F86-A7A2-27148CE5E781}"/>
              </a:ext>
            </a:extLst>
          </p:cNvPr>
          <p:cNvSpPr/>
          <p:nvPr/>
        </p:nvSpPr>
        <p:spPr>
          <a:xfrm>
            <a:off x="10222796" y="4001462"/>
            <a:ext cx="1194138" cy="317602"/>
          </a:xfrm>
          <a:prstGeom prst="roundRect">
            <a:avLst/>
          </a:prstGeom>
          <a:solidFill>
            <a:srgbClr val="043E6F">
              <a:alpha val="75000"/>
            </a:srgb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良率分析</a:t>
            </a:r>
          </a:p>
        </p:txBody>
      </p:sp>
      <p:sp>
        <p:nvSpPr>
          <p:cNvPr id="20" name="Rounded Rectangle 25">
            <a:extLst>
              <a:ext uri="{FF2B5EF4-FFF2-40B4-BE49-F238E27FC236}">
                <a16:creationId xmlns:a16="http://schemas.microsoft.com/office/drawing/2014/main" id="{A531D7AA-4648-44BF-A8EF-9DB9273663EE}"/>
              </a:ext>
            </a:extLst>
          </p:cNvPr>
          <p:cNvSpPr/>
          <p:nvPr/>
        </p:nvSpPr>
        <p:spPr>
          <a:xfrm>
            <a:off x="10222795" y="4597077"/>
            <a:ext cx="1194138" cy="317602"/>
          </a:xfrm>
          <a:prstGeom prst="roundRect">
            <a:avLst/>
          </a:prstGeom>
          <a:solidFill>
            <a:srgbClr val="043E6F">
              <a:alpha val="75000"/>
            </a:srgb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质量追溯</a:t>
            </a:r>
          </a:p>
        </p:txBody>
      </p:sp>
      <p:sp>
        <p:nvSpPr>
          <p:cNvPr id="21" name="Rounded Rectangle 25">
            <a:extLst>
              <a:ext uri="{FF2B5EF4-FFF2-40B4-BE49-F238E27FC236}">
                <a16:creationId xmlns:a16="http://schemas.microsoft.com/office/drawing/2014/main" id="{01DB7358-0104-4A73-8691-E4D1AFFB48DA}"/>
              </a:ext>
            </a:extLst>
          </p:cNvPr>
          <p:cNvSpPr/>
          <p:nvPr/>
        </p:nvSpPr>
        <p:spPr>
          <a:xfrm>
            <a:off x="4589912" y="2810232"/>
            <a:ext cx="944316" cy="317602"/>
          </a:xfrm>
          <a:prstGeom prst="roundRect">
            <a:avLst/>
          </a:prstGeom>
          <a:solidFill>
            <a:schemeClr val="bg1">
              <a:lumMod val="65000"/>
              <a:alpha val="75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AI</a:t>
            </a: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软件</a:t>
            </a:r>
          </a:p>
        </p:txBody>
      </p:sp>
      <p:sp>
        <p:nvSpPr>
          <p:cNvPr id="22" name="Rounded Rectangle 25">
            <a:extLst>
              <a:ext uri="{FF2B5EF4-FFF2-40B4-BE49-F238E27FC236}">
                <a16:creationId xmlns:a16="http://schemas.microsoft.com/office/drawing/2014/main" id="{D1236CA2-09C9-4FAE-A2C7-4B8ACBB40D6B}"/>
              </a:ext>
            </a:extLst>
          </p:cNvPr>
          <p:cNvSpPr/>
          <p:nvPr/>
        </p:nvSpPr>
        <p:spPr>
          <a:xfrm>
            <a:off x="7467981" y="4030414"/>
            <a:ext cx="925456" cy="317602"/>
          </a:xfrm>
          <a:prstGeom prst="roundRect">
            <a:avLst/>
          </a:prstGeom>
          <a:solidFill>
            <a:schemeClr val="tx1">
              <a:lumMod val="65000"/>
              <a:lumOff val="35000"/>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智能相机</a:t>
            </a:r>
          </a:p>
        </p:txBody>
      </p:sp>
      <p:sp>
        <p:nvSpPr>
          <p:cNvPr id="24" name="Rounded Rectangle 25">
            <a:extLst>
              <a:ext uri="{FF2B5EF4-FFF2-40B4-BE49-F238E27FC236}">
                <a16:creationId xmlns:a16="http://schemas.microsoft.com/office/drawing/2014/main" id="{3C9C4E41-6EDC-42E5-94A3-C5ACBEFCFCD4}"/>
              </a:ext>
            </a:extLst>
          </p:cNvPr>
          <p:cNvSpPr/>
          <p:nvPr/>
        </p:nvSpPr>
        <p:spPr>
          <a:xfrm>
            <a:off x="617717" y="1166949"/>
            <a:ext cx="687194" cy="728635"/>
          </a:xfrm>
          <a:prstGeom prst="roundRect">
            <a:avLst>
              <a:gd name="adj" fmla="val 7796"/>
            </a:avLst>
          </a:prstGeom>
          <a:solidFill>
            <a:srgbClr val="92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思谋</a:t>
            </a:r>
            <a:endParaRPr lang="en-US" altLang="zh-CN" sz="14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14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创始团队</a:t>
            </a:r>
            <a:endParaRPr lang="en-US" altLang="zh-CN" sz="14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cxnSp>
        <p:nvCxnSpPr>
          <p:cNvPr id="25" name="直接箭头连接符 24">
            <a:extLst>
              <a:ext uri="{FF2B5EF4-FFF2-40B4-BE49-F238E27FC236}">
                <a16:creationId xmlns:a16="http://schemas.microsoft.com/office/drawing/2014/main" id="{0E43AC71-4061-4276-BFFA-FBB43BBFCFD7}"/>
              </a:ext>
            </a:extLst>
          </p:cNvPr>
          <p:cNvCxnSpPr>
            <a:cxnSpLocks/>
            <a:stCxn id="24" idx="2"/>
            <a:endCxn id="3" idx="0"/>
          </p:cNvCxnSpPr>
          <p:nvPr/>
        </p:nvCxnSpPr>
        <p:spPr>
          <a:xfrm>
            <a:off x="961314" y="1895584"/>
            <a:ext cx="0" cy="32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50254BF-D9E2-4223-B954-3893FB287930}"/>
              </a:ext>
            </a:extLst>
          </p:cNvPr>
          <p:cNvCxnSpPr>
            <a:cxnSpLocks/>
            <a:stCxn id="3" idx="3"/>
            <a:endCxn id="4" idx="1"/>
          </p:cNvCxnSpPr>
          <p:nvPr/>
        </p:nvCxnSpPr>
        <p:spPr>
          <a:xfrm>
            <a:off x="1304911" y="2377311"/>
            <a:ext cx="421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95F875D-D84F-4ABA-8F1C-5A6F4607A80D}"/>
              </a:ext>
            </a:extLst>
          </p:cNvPr>
          <p:cNvCxnSpPr>
            <a:cxnSpLocks/>
            <a:stCxn id="4" idx="3"/>
            <a:endCxn id="5" idx="1"/>
          </p:cNvCxnSpPr>
          <p:nvPr/>
        </p:nvCxnSpPr>
        <p:spPr>
          <a:xfrm>
            <a:off x="2688116" y="2377311"/>
            <a:ext cx="421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BB90F9D-A91E-440E-88A7-905B567C6D09}"/>
              </a:ext>
            </a:extLst>
          </p:cNvPr>
          <p:cNvCxnSpPr>
            <a:cxnSpLocks/>
            <a:stCxn id="5" idx="3"/>
            <a:endCxn id="6" idx="1"/>
          </p:cNvCxnSpPr>
          <p:nvPr/>
        </p:nvCxnSpPr>
        <p:spPr>
          <a:xfrm>
            <a:off x="4168514" y="2377311"/>
            <a:ext cx="421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040172B-DA18-4CE8-8762-9B2A24AB2BBD}"/>
              </a:ext>
            </a:extLst>
          </p:cNvPr>
          <p:cNvCxnSpPr>
            <a:cxnSpLocks/>
            <a:stCxn id="6" idx="3"/>
            <a:endCxn id="7" idx="1"/>
          </p:cNvCxnSpPr>
          <p:nvPr/>
        </p:nvCxnSpPr>
        <p:spPr>
          <a:xfrm>
            <a:off x="5534228" y="2377311"/>
            <a:ext cx="421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BFFAB85-F5BE-4194-854B-16A14A7B1307}"/>
              </a:ext>
            </a:extLst>
          </p:cNvPr>
          <p:cNvCxnSpPr>
            <a:cxnSpLocks/>
            <a:stCxn id="7" idx="3"/>
            <a:endCxn id="8" idx="1"/>
          </p:cNvCxnSpPr>
          <p:nvPr/>
        </p:nvCxnSpPr>
        <p:spPr>
          <a:xfrm>
            <a:off x="7046584" y="2377311"/>
            <a:ext cx="421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FF456E69-91FE-420B-A327-18C16F781E56}"/>
              </a:ext>
            </a:extLst>
          </p:cNvPr>
          <p:cNvCxnSpPr>
            <a:cxnSpLocks/>
            <a:stCxn id="5" idx="3"/>
            <a:endCxn id="21" idx="1"/>
          </p:cNvCxnSpPr>
          <p:nvPr/>
        </p:nvCxnSpPr>
        <p:spPr>
          <a:xfrm>
            <a:off x="4168514" y="2377311"/>
            <a:ext cx="421398" cy="591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86E473F-37EC-43E1-AFD6-06C001627E65}"/>
              </a:ext>
            </a:extLst>
          </p:cNvPr>
          <p:cNvCxnSpPr>
            <a:cxnSpLocks/>
            <a:stCxn id="7" idx="3"/>
            <a:endCxn id="10" idx="1"/>
          </p:cNvCxnSpPr>
          <p:nvPr/>
        </p:nvCxnSpPr>
        <p:spPr>
          <a:xfrm>
            <a:off x="7046584" y="2377311"/>
            <a:ext cx="421398" cy="30475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ABD6F279-1CB0-4A46-BEDA-A0C40C1E063C}"/>
              </a:ext>
            </a:extLst>
          </p:cNvPr>
          <p:cNvCxnSpPr>
            <a:cxnSpLocks/>
            <a:stCxn id="7" idx="3"/>
            <a:endCxn id="11" idx="1"/>
          </p:cNvCxnSpPr>
          <p:nvPr/>
        </p:nvCxnSpPr>
        <p:spPr>
          <a:xfrm>
            <a:off x="7046584" y="2377311"/>
            <a:ext cx="421398" cy="24297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14F8D2D6-8B21-40CD-95F3-4CEBC0CE5DA1}"/>
              </a:ext>
            </a:extLst>
          </p:cNvPr>
          <p:cNvCxnSpPr>
            <a:cxnSpLocks/>
            <a:stCxn id="7" idx="3"/>
            <a:endCxn id="22" idx="1"/>
          </p:cNvCxnSpPr>
          <p:nvPr/>
        </p:nvCxnSpPr>
        <p:spPr>
          <a:xfrm>
            <a:off x="7046584" y="2377311"/>
            <a:ext cx="421397" cy="1811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80CAAECE-E8B8-40E1-9A5C-418EA303F296}"/>
              </a:ext>
            </a:extLst>
          </p:cNvPr>
          <p:cNvCxnSpPr>
            <a:cxnSpLocks/>
            <a:stCxn id="8" idx="3"/>
            <a:endCxn id="13" idx="1"/>
          </p:cNvCxnSpPr>
          <p:nvPr/>
        </p:nvCxnSpPr>
        <p:spPr>
          <a:xfrm>
            <a:off x="8393438" y="2377311"/>
            <a:ext cx="421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231A07C6-9387-497A-8A9D-12A7AD678B39}"/>
              </a:ext>
            </a:extLst>
          </p:cNvPr>
          <p:cNvCxnSpPr>
            <a:cxnSpLocks/>
            <a:stCxn id="13" idx="3"/>
            <a:endCxn id="16" idx="1"/>
          </p:cNvCxnSpPr>
          <p:nvPr/>
        </p:nvCxnSpPr>
        <p:spPr>
          <a:xfrm>
            <a:off x="9801403" y="2377311"/>
            <a:ext cx="421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9E6D68DA-C365-41E3-93C6-32688167F198}"/>
              </a:ext>
            </a:extLst>
          </p:cNvPr>
          <p:cNvCxnSpPr>
            <a:cxnSpLocks/>
            <a:stCxn id="8" idx="3"/>
            <a:endCxn id="15" idx="1"/>
          </p:cNvCxnSpPr>
          <p:nvPr/>
        </p:nvCxnSpPr>
        <p:spPr>
          <a:xfrm>
            <a:off x="8393438" y="2377311"/>
            <a:ext cx="421398" cy="11837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连接符: 肘形 85">
            <a:extLst>
              <a:ext uri="{FF2B5EF4-FFF2-40B4-BE49-F238E27FC236}">
                <a16:creationId xmlns:a16="http://schemas.microsoft.com/office/drawing/2014/main" id="{007F42B2-11FC-428F-9296-AB8A1C0374A4}"/>
              </a:ext>
            </a:extLst>
          </p:cNvPr>
          <p:cNvCxnSpPr>
            <a:cxnSpLocks/>
            <a:stCxn id="8" idx="3"/>
            <a:endCxn id="14" idx="1"/>
          </p:cNvCxnSpPr>
          <p:nvPr/>
        </p:nvCxnSpPr>
        <p:spPr>
          <a:xfrm>
            <a:off x="8393438" y="2377311"/>
            <a:ext cx="421398" cy="5948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连接符: 肘形 88">
            <a:extLst>
              <a:ext uri="{FF2B5EF4-FFF2-40B4-BE49-F238E27FC236}">
                <a16:creationId xmlns:a16="http://schemas.microsoft.com/office/drawing/2014/main" id="{E4064C3F-2EBC-47D5-9FCA-994772BEA9D1}"/>
              </a:ext>
            </a:extLst>
          </p:cNvPr>
          <p:cNvCxnSpPr>
            <a:cxnSpLocks/>
            <a:stCxn id="13" idx="3"/>
            <a:endCxn id="17" idx="1"/>
          </p:cNvCxnSpPr>
          <p:nvPr/>
        </p:nvCxnSpPr>
        <p:spPr>
          <a:xfrm>
            <a:off x="9801403" y="2377311"/>
            <a:ext cx="421395" cy="5917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AB768E19-74C2-4903-B3E5-0D22462CE87B}"/>
              </a:ext>
            </a:extLst>
          </p:cNvPr>
          <p:cNvCxnSpPr>
            <a:cxnSpLocks/>
            <a:stCxn id="13" idx="3"/>
            <a:endCxn id="18" idx="1"/>
          </p:cNvCxnSpPr>
          <p:nvPr/>
        </p:nvCxnSpPr>
        <p:spPr>
          <a:xfrm>
            <a:off x="9801403" y="2377311"/>
            <a:ext cx="421394" cy="11873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连接符: 肘形 94">
            <a:extLst>
              <a:ext uri="{FF2B5EF4-FFF2-40B4-BE49-F238E27FC236}">
                <a16:creationId xmlns:a16="http://schemas.microsoft.com/office/drawing/2014/main" id="{7FA50676-5A8A-42A7-A1AB-7D31F82D90CC}"/>
              </a:ext>
            </a:extLst>
          </p:cNvPr>
          <p:cNvCxnSpPr>
            <a:cxnSpLocks/>
            <a:stCxn id="13" idx="3"/>
            <a:endCxn id="19" idx="1"/>
          </p:cNvCxnSpPr>
          <p:nvPr/>
        </p:nvCxnSpPr>
        <p:spPr>
          <a:xfrm>
            <a:off x="9801403" y="2377311"/>
            <a:ext cx="421393" cy="17829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连接符: 肘形 97">
            <a:extLst>
              <a:ext uri="{FF2B5EF4-FFF2-40B4-BE49-F238E27FC236}">
                <a16:creationId xmlns:a16="http://schemas.microsoft.com/office/drawing/2014/main" id="{F5EAE4BA-CBAA-41E5-9A93-ABFFE9835042}"/>
              </a:ext>
            </a:extLst>
          </p:cNvPr>
          <p:cNvCxnSpPr>
            <a:cxnSpLocks/>
            <a:stCxn id="13" idx="3"/>
            <a:endCxn id="20" idx="1"/>
          </p:cNvCxnSpPr>
          <p:nvPr/>
        </p:nvCxnSpPr>
        <p:spPr>
          <a:xfrm>
            <a:off x="9801403" y="2377311"/>
            <a:ext cx="421392" cy="23785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25">
            <a:extLst>
              <a:ext uri="{FF2B5EF4-FFF2-40B4-BE49-F238E27FC236}">
                <a16:creationId xmlns:a16="http://schemas.microsoft.com/office/drawing/2014/main" id="{6746A332-D14F-4F9F-9310-5DFEC514CAF4}"/>
              </a:ext>
            </a:extLst>
          </p:cNvPr>
          <p:cNvSpPr/>
          <p:nvPr/>
        </p:nvSpPr>
        <p:spPr>
          <a:xfrm>
            <a:off x="7467981" y="2810232"/>
            <a:ext cx="925456" cy="317602"/>
          </a:xfrm>
          <a:prstGeom prst="roundRect">
            <a:avLst/>
          </a:prstGeom>
          <a:solidFill>
            <a:schemeClr val="tx1">
              <a:lumMod val="65000"/>
              <a:lumOff val="35000"/>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福永工厂</a:t>
            </a:r>
          </a:p>
        </p:txBody>
      </p:sp>
      <p:cxnSp>
        <p:nvCxnSpPr>
          <p:cNvPr id="43" name="连接符: 肘形 42">
            <a:extLst>
              <a:ext uri="{FF2B5EF4-FFF2-40B4-BE49-F238E27FC236}">
                <a16:creationId xmlns:a16="http://schemas.microsoft.com/office/drawing/2014/main" id="{C6AFD44A-7276-4A79-A189-EC9A2524B445}"/>
              </a:ext>
            </a:extLst>
          </p:cNvPr>
          <p:cNvCxnSpPr>
            <a:cxnSpLocks/>
            <a:stCxn id="7" idx="3"/>
            <a:endCxn id="42" idx="1"/>
          </p:cNvCxnSpPr>
          <p:nvPr/>
        </p:nvCxnSpPr>
        <p:spPr>
          <a:xfrm>
            <a:off x="7046584" y="2377311"/>
            <a:ext cx="421397" cy="591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25">
            <a:extLst>
              <a:ext uri="{FF2B5EF4-FFF2-40B4-BE49-F238E27FC236}">
                <a16:creationId xmlns:a16="http://schemas.microsoft.com/office/drawing/2014/main" id="{766C3BE2-105B-45CF-972B-1DC013092176}"/>
              </a:ext>
            </a:extLst>
          </p:cNvPr>
          <p:cNvSpPr/>
          <p:nvPr/>
        </p:nvSpPr>
        <p:spPr>
          <a:xfrm>
            <a:off x="7467981" y="3402271"/>
            <a:ext cx="944316" cy="317602"/>
          </a:xfrm>
          <a:prstGeom prst="roundRect">
            <a:avLst/>
          </a:prstGeom>
          <a:solidFill>
            <a:schemeClr val="tx1">
              <a:lumMod val="65000"/>
              <a:lumOff val="35000"/>
              <a:alpha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3</a:t>
            </a:r>
            <a:r>
              <a:rPr lang="zh-CN" altLang="en-US" sz="11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次元软件</a:t>
            </a:r>
          </a:p>
        </p:txBody>
      </p:sp>
      <p:cxnSp>
        <p:nvCxnSpPr>
          <p:cNvPr id="97" name="连接符: 肘形 96">
            <a:extLst>
              <a:ext uri="{FF2B5EF4-FFF2-40B4-BE49-F238E27FC236}">
                <a16:creationId xmlns:a16="http://schemas.microsoft.com/office/drawing/2014/main" id="{37FB5360-D4E9-4061-BC74-9A1662C95050}"/>
              </a:ext>
            </a:extLst>
          </p:cNvPr>
          <p:cNvCxnSpPr>
            <a:cxnSpLocks/>
            <a:stCxn id="7" idx="3"/>
            <a:endCxn id="96" idx="1"/>
          </p:cNvCxnSpPr>
          <p:nvPr/>
        </p:nvCxnSpPr>
        <p:spPr>
          <a:xfrm>
            <a:off x="7046584" y="2377311"/>
            <a:ext cx="421397" cy="11837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箭头: 右 11">
            <a:extLst>
              <a:ext uri="{FF2B5EF4-FFF2-40B4-BE49-F238E27FC236}">
                <a16:creationId xmlns:a16="http://schemas.microsoft.com/office/drawing/2014/main" id="{DC927185-1D51-4F0D-B8DE-19D012D5AFD3}"/>
              </a:ext>
            </a:extLst>
          </p:cNvPr>
          <p:cNvSpPr/>
          <p:nvPr/>
        </p:nvSpPr>
        <p:spPr>
          <a:xfrm>
            <a:off x="617717" y="5583662"/>
            <a:ext cx="10947265" cy="1113225"/>
          </a:xfrm>
          <a:prstGeom prst="rightArrow">
            <a:avLst>
              <a:gd name="adj1" fmla="val 50000"/>
              <a:gd name="adj2" fmla="val 58605"/>
            </a:avLst>
          </a:prstGeom>
          <a:gradFill flip="none" rotWithShape="1">
            <a:gsLst>
              <a:gs pos="0">
                <a:schemeClr val="accent1">
                  <a:lumMod val="5000"/>
                  <a:lumOff val="95000"/>
                  <a:alpha val="0"/>
                </a:schemeClr>
              </a:gs>
              <a:gs pos="100000">
                <a:srgbClr val="0070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lumMod val="75000"/>
                    <a:lumOff val="25000"/>
                  </a:schemeClr>
                </a:solidFill>
              </a:rPr>
              <a:t>从点到线、满足客户智能制造的需求！</a:t>
            </a:r>
          </a:p>
        </p:txBody>
      </p:sp>
    </p:spTree>
    <p:extLst>
      <p:ext uri="{BB962C8B-B14F-4D97-AF65-F5344CB8AC3E}">
        <p14:creationId xmlns:p14="http://schemas.microsoft.com/office/powerpoint/2010/main" val="657587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74970" y="4031946"/>
            <a:ext cx="5554943"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从一个客户说起</a:t>
            </a: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cs typeface="Arial" panose="020B0604020202020204" pitchFamily="34" charset="0"/>
              </a:rPr>
              <a:t>03</a:t>
            </a:r>
          </a:p>
        </p:txBody>
      </p:sp>
      <p:sp>
        <p:nvSpPr>
          <p:cNvPr id="6" name="文本框 5">
            <a:extLst>
              <a:ext uri="{FF2B5EF4-FFF2-40B4-BE49-F238E27FC236}">
                <a16:creationId xmlns:a16="http://schemas.microsoft.com/office/drawing/2014/main" id="{E228AC47-78E0-7747-937C-9D4401D8602E}"/>
              </a:ext>
            </a:extLst>
          </p:cNvPr>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合作共赢、创造价值</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3796399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A6974-186E-B74C-84C4-C6934E0D25D5}"/>
              </a:ext>
            </a:extLst>
          </p:cNvPr>
          <p:cNvSpPr>
            <a:spLocks noGrp="1"/>
          </p:cNvSpPr>
          <p:nvPr>
            <p:ph type="title"/>
          </p:nvPr>
        </p:nvSpPr>
        <p:spPr/>
        <p:txBody>
          <a:bodyPr/>
          <a:lstStyle/>
          <a:p>
            <a:r>
              <a:rPr kumimoji="1" lang="en-US" altLang="zh-CN" dirty="0"/>
              <a:t>Apple</a:t>
            </a:r>
            <a:endParaRPr kumimoji="1" lang="zh-CN" altLang="en-US" dirty="0"/>
          </a:p>
        </p:txBody>
      </p:sp>
      <p:pic>
        <p:nvPicPr>
          <p:cNvPr id="7" name="图片 6">
            <a:extLst>
              <a:ext uri="{FF2B5EF4-FFF2-40B4-BE49-F238E27FC236}">
                <a16:creationId xmlns:a16="http://schemas.microsoft.com/office/drawing/2014/main" id="{221102BC-78DD-6643-BB73-8FFE6F0C14ED}"/>
              </a:ext>
            </a:extLst>
          </p:cNvPr>
          <p:cNvPicPr>
            <a:picLocks noChangeAspect="1"/>
          </p:cNvPicPr>
          <p:nvPr/>
        </p:nvPicPr>
        <p:blipFill>
          <a:blip r:embed="rId2"/>
          <a:stretch>
            <a:fillRect/>
          </a:stretch>
        </p:blipFill>
        <p:spPr>
          <a:xfrm>
            <a:off x="323849" y="2165144"/>
            <a:ext cx="2535238" cy="2069118"/>
          </a:xfrm>
          <a:prstGeom prst="rect">
            <a:avLst/>
          </a:prstGeom>
        </p:spPr>
      </p:pic>
      <p:pic>
        <p:nvPicPr>
          <p:cNvPr id="8" name="Picture 2" descr="i-Blason Case Designed for MacBook Pro 13&quot;, Frosted: Amazon.co.uk:  Electronics">
            <a:extLst>
              <a:ext uri="{FF2B5EF4-FFF2-40B4-BE49-F238E27FC236}">
                <a16:creationId xmlns:a16="http://schemas.microsoft.com/office/drawing/2014/main" id="{28235D4A-8E36-BE49-A2C7-9EFC43D08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321" y="2461439"/>
            <a:ext cx="2150285" cy="16443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pple Watch Milanese Loop Band Magnetic Mesh Stainless Steel Watch Bands  iWatch Replacement Bands Sale Amazon - WATCHBANDSMALL">
            <a:extLst>
              <a:ext uri="{FF2B5EF4-FFF2-40B4-BE49-F238E27FC236}">
                <a16:creationId xmlns:a16="http://schemas.microsoft.com/office/drawing/2014/main" id="{03FA4734-B980-5C4E-9079-ADCAC0D23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8171" y="2321957"/>
            <a:ext cx="1912305" cy="19123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pple AirPods Pro | Rosman Computers">
            <a:extLst>
              <a:ext uri="{FF2B5EF4-FFF2-40B4-BE49-F238E27FC236}">
                <a16:creationId xmlns:a16="http://schemas.microsoft.com/office/drawing/2014/main" id="{E8B023BC-6E44-E241-AE01-0BB60411984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242001" y="2145370"/>
            <a:ext cx="2276475" cy="22764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D32D91C-DA9E-8D4E-8330-8A96CF9E634E}"/>
              </a:ext>
            </a:extLst>
          </p:cNvPr>
          <p:cNvSpPr txBox="1"/>
          <p:nvPr/>
        </p:nvSpPr>
        <p:spPr>
          <a:xfrm>
            <a:off x="221183" y="4573083"/>
            <a:ext cx="2743200" cy="400110"/>
          </a:xfrm>
          <a:prstGeom prst="rect">
            <a:avLst/>
          </a:prstGeom>
          <a:solidFill>
            <a:srgbClr val="0070C0">
              <a:alpha val="20000"/>
            </a:srgbClr>
          </a:solidFill>
        </p:spPr>
        <p:txBody>
          <a:bodyPr wrap="square" rtlCol="0">
            <a:spAutoFit/>
          </a:bodyPr>
          <a:lstStyle/>
          <a:p>
            <a:pPr algn="ctr"/>
            <a:r>
              <a:rPr kumimoji="1" lang="en-US" altLang="zh-CN"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iPhone</a:t>
            </a:r>
            <a:r>
              <a:rPr kumimoji="1" lang="zh-CN" altLang="en-US"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产品</a:t>
            </a:r>
            <a:endParaRPr kumimoji="1" lang="en-US" altLang="zh-CN"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2" name="文本框 11">
            <a:extLst>
              <a:ext uri="{FF2B5EF4-FFF2-40B4-BE49-F238E27FC236}">
                <a16:creationId xmlns:a16="http://schemas.microsoft.com/office/drawing/2014/main" id="{465864CA-8078-9441-B175-AEE3420466F0}"/>
              </a:ext>
            </a:extLst>
          </p:cNvPr>
          <p:cNvSpPr txBox="1"/>
          <p:nvPr/>
        </p:nvSpPr>
        <p:spPr>
          <a:xfrm>
            <a:off x="3135984" y="4573083"/>
            <a:ext cx="2495142" cy="400110"/>
          </a:xfrm>
          <a:prstGeom prst="rect">
            <a:avLst/>
          </a:prstGeom>
          <a:solidFill>
            <a:srgbClr val="0070C0">
              <a:alpha val="20000"/>
            </a:srgbClr>
          </a:solidFill>
        </p:spPr>
        <p:txBody>
          <a:bodyPr wrap="square" rtlCol="0">
            <a:spAutoFit/>
          </a:bodyPr>
          <a:lstStyle/>
          <a:p>
            <a:pPr algn="ctr"/>
            <a:r>
              <a:rPr kumimoji="1" lang="en-US" altLang="zh-CN"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MacBook</a:t>
            </a:r>
            <a:r>
              <a:rPr kumimoji="1" lang="zh-CN" altLang="en-US"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产品</a:t>
            </a:r>
            <a:endParaRPr kumimoji="1" lang="en-US" altLang="zh-CN"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3" name="文本框 12">
            <a:extLst>
              <a:ext uri="{FF2B5EF4-FFF2-40B4-BE49-F238E27FC236}">
                <a16:creationId xmlns:a16="http://schemas.microsoft.com/office/drawing/2014/main" id="{2B802D2A-325E-4A49-A390-A3B6738970FB}"/>
              </a:ext>
            </a:extLst>
          </p:cNvPr>
          <p:cNvSpPr txBox="1"/>
          <p:nvPr/>
        </p:nvSpPr>
        <p:spPr>
          <a:xfrm>
            <a:off x="5802727" y="4566714"/>
            <a:ext cx="2981701" cy="400110"/>
          </a:xfrm>
          <a:prstGeom prst="rect">
            <a:avLst/>
          </a:prstGeom>
          <a:solidFill>
            <a:srgbClr val="0070C0">
              <a:alpha val="20000"/>
            </a:srgbClr>
          </a:solidFill>
        </p:spPr>
        <p:txBody>
          <a:bodyPr wrap="square" rtlCol="0">
            <a:spAutoFit/>
          </a:bodyPr>
          <a:lstStyle/>
          <a:p>
            <a:pPr algn="ctr"/>
            <a:r>
              <a:rPr kumimoji="1" lang="en-US" altLang="zh-CN"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iWatch</a:t>
            </a:r>
            <a:r>
              <a:rPr kumimoji="1" lang="zh-CN" altLang="en-US"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产品</a:t>
            </a:r>
            <a:endParaRPr kumimoji="1" lang="en-US" altLang="zh-CN"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4" name="文本框 13">
            <a:extLst>
              <a:ext uri="{FF2B5EF4-FFF2-40B4-BE49-F238E27FC236}">
                <a16:creationId xmlns:a16="http://schemas.microsoft.com/office/drawing/2014/main" id="{17546D86-3C89-284E-B0DA-C71F04A7D7E3}"/>
              </a:ext>
            </a:extLst>
          </p:cNvPr>
          <p:cNvSpPr txBox="1"/>
          <p:nvPr/>
        </p:nvSpPr>
        <p:spPr>
          <a:xfrm>
            <a:off x="9012698" y="4555314"/>
            <a:ext cx="2743200" cy="400110"/>
          </a:xfrm>
          <a:prstGeom prst="rect">
            <a:avLst/>
          </a:prstGeom>
          <a:solidFill>
            <a:srgbClr val="0070C0">
              <a:alpha val="20000"/>
            </a:srgbClr>
          </a:solidFill>
        </p:spPr>
        <p:txBody>
          <a:bodyPr wrap="square" rtlCol="0">
            <a:spAutoFit/>
          </a:bodyPr>
          <a:lstStyle/>
          <a:p>
            <a:pPr algn="ctr"/>
            <a:r>
              <a:rPr kumimoji="1" lang="en-US" altLang="zh-CN"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AirPod</a:t>
            </a:r>
            <a:r>
              <a:rPr kumimoji="1" lang="zh-CN" altLang="en-US"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产品</a:t>
            </a:r>
            <a:endParaRPr kumimoji="1" lang="en-US" altLang="zh-CN" sz="20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6" name="文本框 15">
            <a:extLst>
              <a:ext uri="{FF2B5EF4-FFF2-40B4-BE49-F238E27FC236}">
                <a16:creationId xmlns:a16="http://schemas.microsoft.com/office/drawing/2014/main" id="{22B66D9F-09DB-6846-9757-4E8CF1CD93A6}"/>
              </a:ext>
            </a:extLst>
          </p:cNvPr>
          <p:cNvSpPr txBox="1"/>
          <p:nvPr/>
        </p:nvSpPr>
        <p:spPr>
          <a:xfrm>
            <a:off x="9008638" y="1702171"/>
            <a:ext cx="2743199" cy="443199"/>
          </a:xfrm>
          <a:prstGeom prst="rect">
            <a:avLst/>
          </a:prstGeom>
          <a:noFill/>
        </p:spPr>
        <p:txBody>
          <a:bodyPr wrap="square" rtlCol="0" anchor="ctr">
            <a:noAutofit/>
          </a:bodyPr>
          <a:lstStyle/>
          <a:p>
            <a:pPr algn="ctr">
              <a:lnSpc>
                <a:spcPct val="120000"/>
              </a:lnSpc>
              <a:buClr>
                <a:schemeClr val="tx1">
                  <a:lumMod val="85000"/>
                  <a:lumOff val="15000"/>
                </a:schemeClr>
              </a:buClr>
            </a:pPr>
            <a:r>
              <a:rPr kumimoji="1" lang="zh-CN" altLang="en-US" sz="1400" i="1"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以下为思谋做过一些</a:t>
            </a:r>
            <a:r>
              <a:rPr kumimoji="1" lang="en-US" altLang="zh-CN" sz="1400" i="1"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Apple</a:t>
            </a:r>
            <a:r>
              <a:rPr kumimoji="1" lang="zh-CN" altLang="en-US" sz="1400" i="1"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项目</a:t>
            </a:r>
            <a:endParaRPr kumimoji="1" lang="en-US" altLang="zh-CN" sz="1400" i="1"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3878583926"/>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8ACA3A-81D8-144C-AA72-7DAE9C6251BA}"/>
              </a:ext>
            </a:extLst>
          </p:cNvPr>
          <p:cNvSpPr>
            <a:spLocks noGrp="1"/>
          </p:cNvSpPr>
          <p:nvPr>
            <p:ph type="title"/>
          </p:nvPr>
        </p:nvSpPr>
        <p:spPr/>
        <p:txBody>
          <a:bodyPr/>
          <a:lstStyle/>
          <a:p>
            <a:r>
              <a:rPr lang="zh-CN" altLang="en-US" dirty="0"/>
              <a:t>举例：</a:t>
            </a:r>
            <a:r>
              <a:rPr lang="en-US" altLang="zh-CN" dirty="0"/>
              <a:t>Apple</a:t>
            </a:r>
            <a:r>
              <a:rPr lang="zh-CN" altLang="en-US" dirty="0"/>
              <a:t>对功能性和外观缺陷同等重视</a:t>
            </a:r>
          </a:p>
        </p:txBody>
      </p:sp>
      <p:grpSp>
        <p:nvGrpSpPr>
          <p:cNvPr id="10" name="组合 9">
            <a:extLst>
              <a:ext uri="{FF2B5EF4-FFF2-40B4-BE49-F238E27FC236}">
                <a16:creationId xmlns:a16="http://schemas.microsoft.com/office/drawing/2014/main" id="{DC87BC82-FA28-494B-B22E-99D521926D50}"/>
              </a:ext>
            </a:extLst>
          </p:cNvPr>
          <p:cNvGrpSpPr/>
          <p:nvPr/>
        </p:nvGrpSpPr>
        <p:grpSpPr>
          <a:xfrm>
            <a:off x="5348204" y="3309286"/>
            <a:ext cx="3715284" cy="998030"/>
            <a:chOff x="7412978" y="959378"/>
            <a:chExt cx="3715284" cy="998030"/>
          </a:xfrm>
        </p:grpSpPr>
        <p:cxnSp>
          <p:nvCxnSpPr>
            <p:cNvPr id="11" name="直线连接符 10">
              <a:extLst>
                <a:ext uri="{FF2B5EF4-FFF2-40B4-BE49-F238E27FC236}">
                  <a16:creationId xmlns:a16="http://schemas.microsoft.com/office/drawing/2014/main" id="{C3CC9006-234A-694D-AEE7-F068CC3043B3}"/>
                </a:ext>
              </a:extLst>
            </p:cNvPr>
            <p:cNvCxnSpPr>
              <a:cxnSpLocks/>
            </p:cNvCxnSpPr>
            <p:nvPr/>
          </p:nvCxnSpPr>
          <p:spPr>
            <a:xfrm>
              <a:off x="7412978" y="1519450"/>
              <a:ext cx="3715284"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6814181B-5B3A-6247-A9B3-90490464C2F4}"/>
                </a:ext>
              </a:extLst>
            </p:cNvPr>
            <p:cNvSpPr/>
            <p:nvPr/>
          </p:nvSpPr>
          <p:spPr>
            <a:xfrm>
              <a:off x="7412978" y="1548645"/>
              <a:ext cx="3468382" cy="408763"/>
            </a:xfrm>
            <a:prstGeom prst="rect">
              <a:avLst/>
            </a:prstGeom>
          </p:spPr>
          <p:txBody>
            <a:bodyPr wrap="none" anchor="t">
              <a:noAutofit/>
            </a:bodyPr>
            <a:lstStyle/>
            <a:p>
              <a:r>
                <a:rPr kumimoji="1" lang="zh-CN" altLang="en-US" sz="1600" dirty="0">
                  <a:solidFill>
                    <a:srgbClr val="474646"/>
                  </a:solidFill>
                  <a:latin typeface="Arial" panose="020B0604020202020204" pitchFamily="34" charset="0"/>
                  <a:ea typeface="黑体" panose="02010609060101010101" pitchFamily="49" charset="-122"/>
                  <a:cs typeface="Arial" panose="020B0604020202020204" pitchFamily="34" charset="0"/>
                </a:rPr>
                <a:t>人眼、人的</a:t>
              </a:r>
              <a:r>
                <a:rPr kumimoji="1" lang="en-US" altLang="zh-CN" sz="1600" dirty="0">
                  <a:solidFill>
                    <a:srgbClr val="474646"/>
                  </a:solidFill>
                  <a:latin typeface="Arial" panose="020B0604020202020204" pitchFamily="34" charset="0"/>
                  <a:ea typeface="黑体" panose="02010609060101010101" pitchFamily="49" charset="-122"/>
                  <a:cs typeface="Arial" panose="020B0604020202020204" pitchFamily="34" charset="0"/>
                </a:rPr>
                <a:t>CT</a:t>
              </a:r>
              <a:r>
                <a:rPr kumimoji="1" lang="zh-CN" altLang="en-US" sz="1600" dirty="0">
                  <a:solidFill>
                    <a:srgbClr val="474646"/>
                  </a:solidFill>
                  <a:latin typeface="Arial" panose="020B0604020202020204" pitchFamily="34" charset="0"/>
                  <a:ea typeface="黑体" panose="02010609060101010101" pitchFamily="49" charset="-122"/>
                  <a:cs typeface="Arial" panose="020B0604020202020204" pitchFamily="34" charset="0"/>
                </a:rPr>
                <a:t>时间</a:t>
              </a:r>
              <a:endParaRPr kumimoji="1" lang="en-US" altLang="zh-CN" sz="1600" dirty="0">
                <a:solidFill>
                  <a:srgbClr val="474646"/>
                </a:solidFill>
                <a:latin typeface="Arial" panose="020B0604020202020204" pitchFamily="34" charset="0"/>
                <a:ea typeface="黑体" panose="02010609060101010101" pitchFamily="49" charset="-122"/>
                <a:cs typeface="Arial" panose="020B0604020202020204" pitchFamily="34" charset="0"/>
              </a:endParaRPr>
            </a:p>
          </p:txBody>
        </p:sp>
        <p:sp>
          <p:nvSpPr>
            <p:cNvPr id="13" name="矩形 12">
              <a:extLst>
                <a:ext uri="{FF2B5EF4-FFF2-40B4-BE49-F238E27FC236}">
                  <a16:creationId xmlns:a16="http://schemas.microsoft.com/office/drawing/2014/main" id="{19DF3F77-6D49-0743-A5B3-A7173B47F7C4}"/>
                </a:ext>
              </a:extLst>
            </p:cNvPr>
            <p:cNvSpPr/>
            <p:nvPr/>
          </p:nvSpPr>
          <p:spPr>
            <a:xfrm>
              <a:off x="7412978" y="959378"/>
              <a:ext cx="3285502" cy="560067"/>
            </a:xfrm>
            <a:prstGeom prst="rect">
              <a:avLst/>
            </a:prstGeom>
          </p:spPr>
          <p:txBody>
            <a:bodyPr wrap="none" anchor="ctr">
              <a:noAutofit/>
            </a:bodyPr>
            <a:lstStyle/>
            <a:p>
              <a:r>
                <a:rPr kumimoji="1" lang="en-US" altLang="zh-CN" sz="2400" b="1" dirty="0">
                  <a:solidFill>
                    <a:srgbClr val="043E6F"/>
                  </a:solidFill>
                  <a:latin typeface="Arial" panose="020B0604020202020204" pitchFamily="34" charset="0"/>
                  <a:ea typeface="黑体" panose="02010609060101010101" pitchFamily="49" charset="-122"/>
                  <a:cs typeface="Arial" panose="020B0604020202020204" pitchFamily="34" charset="0"/>
                </a:rPr>
                <a:t>1</a:t>
              </a:r>
              <a:r>
                <a:rPr kumimoji="1" lang="zh-CN" altLang="en-US" sz="2400" b="1" dirty="0">
                  <a:solidFill>
                    <a:srgbClr val="043E6F"/>
                  </a:solidFill>
                  <a:latin typeface="Arial" panose="020B0604020202020204" pitchFamily="34" charset="0"/>
                  <a:ea typeface="黑体" panose="02010609060101010101" pitchFamily="49" charset="-122"/>
                  <a:cs typeface="Arial" panose="020B0604020202020204" pitchFamily="34" charset="0"/>
                </a:rPr>
                <a:t>、检验标准</a:t>
              </a:r>
            </a:p>
          </p:txBody>
        </p:sp>
      </p:grpSp>
      <p:grpSp>
        <p:nvGrpSpPr>
          <p:cNvPr id="14" name="组合 13">
            <a:extLst>
              <a:ext uri="{FF2B5EF4-FFF2-40B4-BE49-F238E27FC236}">
                <a16:creationId xmlns:a16="http://schemas.microsoft.com/office/drawing/2014/main" id="{45965814-C75D-BF4D-80B8-F55E3B7DE10B}"/>
              </a:ext>
            </a:extLst>
          </p:cNvPr>
          <p:cNvGrpSpPr/>
          <p:nvPr/>
        </p:nvGrpSpPr>
        <p:grpSpPr>
          <a:xfrm>
            <a:off x="5348204" y="4336510"/>
            <a:ext cx="3715284" cy="998030"/>
            <a:chOff x="7412978" y="959378"/>
            <a:chExt cx="3715284" cy="998030"/>
          </a:xfrm>
        </p:grpSpPr>
        <p:cxnSp>
          <p:nvCxnSpPr>
            <p:cNvPr id="15" name="直线连接符 14">
              <a:extLst>
                <a:ext uri="{FF2B5EF4-FFF2-40B4-BE49-F238E27FC236}">
                  <a16:creationId xmlns:a16="http://schemas.microsoft.com/office/drawing/2014/main" id="{6A3F2C1B-B46E-1843-A521-79FBC3D6D1CD}"/>
                </a:ext>
              </a:extLst>
            </p:cNvPr>
            <p:cNvCxnSpPr>
              <a:cxnSpLocks/>
            </p:cNvCxnSpPr>
            <p:nvPr/>
          </p:nvCxnSpPr>
          <p:spPr>
            <a:xfrm>
              <a:off x="7412978" y="1519450"/>
              <a:ext cx="3715284"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9235D175-D7FF-7243-A136-D293AA8D2A43}"/>
                </a:ext>
              </a:extLst>
            </p:cNvPr>
            <p:cNvSpPr/>
            <p:nvPr/>
          </p:nvSpPr>
          <p:spPr>
            <a:xfrm>
              <a:off x="7412978" y="1548645"/>
              <a:ext cx="3468382" cy="408763"/>
            </a:xfrm>
            <a:prstGeom prst="rect">
              <a:avLst/>
            </a:prstGeom>
          </p:spPr>
          <p:txBody>
            <a:bodyPr wrap="none" anchor="t">
              <a:noAutofit/>
            </a:bodyPr>
            <a:lstStyle/>
            <a:p>
              <a:r>
                <a:rPr kumimoji="1" lang="zh-CN" altLang="en-US" dirty="0">
                  <a:solidFill>
                    <a:srgbClr val="474646"/>
                  </a:solidFill>
                  <a:latin typeface="Arial" panose="020B0604020202020204" pitchFamily="34" charset="0"/>
                  <a:ea typeface="黑体" panose="02010609060101010101" pitchFamily="49" charset="-122"/>
                  <a:cs typeface="Arial" panose="020B0604020202020204" pitchFamily="34" charset="0"/>
                </a:rPr>
                <a:t>缺陷定义，细化，长宽、颜色</a:t>
              </a:r>
              <a:endParaRPr kumimoji="1" lang="en-US" altLang="zh-CN" dirty="0">
                <a:solidFill>
                  <a:srgbClr val="474646"/>
                </a:solidFill>
                <a:latin typeface="Arial" panose="020B0604020202020204" pitchFamily="34" charset="0"/>
                <a:ea typeface="黑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C4E7C44-67B3-1D42-A12F-CAE150468422}"/>
                </a:ext>
              </a:extLst>
            </p:cNvPr>
            <p:cNvSpPr/>
            <p:nvPr/>
          </p:nvSpPr>
          <p:spPr>
            <a:xfrm>
              <a:off x="7412978" y="959378"/>
              <a:ext cx="3285502" cy="560067"/>
            </a:xfrm>
            <a:prstGeom prst="rect">
              <a:avLst/>
            </a:prstGeom>
          </p:spPr>
          <p:txBody>
            <a:bodyPr wrap="none" anchor="ctr">
              <a:noAutofit/>
            </a:bodyPr>
            <a:lstStyle/>
            <a:p>
              <a:r>
                <a:rPr kumimoji="1" lang="en-US" altLang="zh-CN" sz="2400" b="1" dirty="0">
                  <a:solidFill>
                    <a:srgbClr val="043E6F"/>
                  </a:solidFill>
                  <a:latin typeface="Arial" panose="020B0604020202020204" pitchFamily="34" charset="0"/>
                  <a:ea typeface="黑体" panose="02010609060101010101" pitchFamily="49" charset="-122"/>
                  <a:cs typeface="Arial" panose="020B0604020202020204" pitchFamily="34" charset="0"/>
                </a:rPr>
                <a:t>2</a:t>
              </a:r>
              <a:r>
                <a:rPr kumimoji="1" lang="zh-CN" altLang="en-US" sz="2400" b="1" dirty="0">
                  <a:solidFill>
                    <a:srgbClr val="043E6F"/>
                  </a:solidFill>
                  <a:latin typeface="Arial" panose="020B0604020202020204" pitchFamily="34" charset="0"/>
                  <a:ea typeface="黑体" panose="02010609060101010101" pitchFamily="49" charset="-122"/>
                  <a:cs typeface="Arial" panose="020B0604020202020204" pitchFamily="34" charset="0"/>
                </a:rPr>
                <a:t>、通用点规</a:t>
              </a:r>
            </a:p>
          </p:txBody>
        </p:sp>
      </p:grpSp>
      <p:grpSp>
        <p:nvGrpSpPr>
          <p:cNvPr id="18" name="组合 17">
            <a:extLst>
              <a:ext uri="{FF2B5EF4-FFF2-40B4-BE49-F238E27FC236}">
                <a16:creationId xmlns:a16="http://schemas.microsoft.com/office/drawing/2014/main" id="{6A3C6F1B-3C5C-9C44-B2BD-7D2807CFABC5}"/>
              </a:ext>
            </a:extLst>
          </p:cNvPr>
          <p:cNvGrpSpPr/>
          <p:nvPr/>
        </p:nvGrpSpPr>
        <p:grpSpPr>
          <a:xfrm>
            <a:off x="5348204" y="5394578"/>
            <a:ext cx="3715284" cy="998030"/>
            <a:chOff x="7412978" y="959378"/>
            <a:chExt cx="3715284" cy="998030"/>
          </a:xfrm>
        </p:grpSpPr>
        <p:cxnSp>
          <p:nvCxnSpPr>
            <p:cNvPr id="19" name="直线连接符 18">
              <a:extLst>
                <a:ext uri="{FF2B5EF4-FFF2-40B4-BE49-F238E27FC236}">
                  <a16:creationId xmlns:a16="http://schemas.microsoft.com/office/drawing/2014/main" id="{DA881E96-6DD2-5A40-8025-C1A421B1D037}"/>
                </a:ext>
              </a:extLst>
            </p:cNvPr>
            <p:cNvCxnSpPr>
              <a:cxnSpLocks/>
            </p:cNvCxnSpPr>
            <p:nvPr/>
          </p:nvCxnSpPr>
          <p:spPr>
            <a:xfrm>
              <a:off x="7412978" y="1519450"/>
              <a:ext cx="3715284"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E4E92D1-344A-AE4F-93A1-794403D069B2}"/>
                </a:ext>
              </a:extLst>
            </p:cNvPr>
            <p:cNvSpPr/>
            <p:nvPr/>
          </p:nvSpPr>
          <p:spPr>
            <a:xfrm>
              <a:off x="7412978" y="1548645"/>
              <a:ext cx="3468382" cy="408763"/>
            </a:xfrm>
            <a:prstGeom prst="rect">
              <a:avLst/>
            </a:prstGeom>
          </p:spPr>
          <p:txBody>
            <a:bodyPr wrap="none" anchor="t">
              <a:noAutofit/>
            </a:bodyPr>
            <a:lstStyle/>
            <a:p>
              <a:r>
                <a:rPr kumimoji="1" lang="zh-CN" altLang="en-US" dirty="0">
                  <a:solidFill>
                    <a:srgbClr val="474646"/>
                  </a:solidFill>
                  <a:latin typeface="Arial" panose="020B0604020202020204" pitchFamily="34" charset="0"/>
                  <a:ea typeface="黑体" panose="02010609060101010101" pitchFamily="49" charset="-122"/>
                  <a:cs typeface="Arial" panose="020B0604020202020204" pitchFamily="34" charset="0"/>
                </a:rPr>
                <a:t>缺陷形态、类型、允收（是缺陷但</a:t>
              </a:r>
              <a:br>
                <a:rPr kumimoji="1" lang="en-US" altLang="zh-CN" dirty="0">
                  <a:solidFill>
                    <a:srgbClr val="474646"/>
                  </a:solidFill>
                  <a:latin typeface="Arial" panose="020B0604020202020204" pitchFamily="34" charset="0"/>
                  <a:ea typeface="黑体" panose="02010609060101010101" pitchFamily="49" charset="-122"/>
                  <a:cs typeface="Arial" panose="020B0604020202020204" pitchFamily="34" charset="0"/>
                </a:rPr>
              </a:br>
              <a:r>
                <a:rPr kumimoji="1" lang="zh-CN" altLang="en-US" dirty="0">
                  <a:solidFill>
                    <a:srgbClr val="474646"/>
                  </a:solidFill>
                  <a:latin typeface="Arial" panose="020B0604020202020204" pitchFamily="34" charset="0"/>
                  <a:ea typeface="黑体" panose="02010609060101010101" pitchFamily="49" charset="-122"/>
                  <a:cs typeface="Arial" panose="020B0604020202020204" pitchFamily="34" charset="0"/>
                </a:rPr>
                <a:t>可接受）、数据样例</a:t>
              </a:r>
              <a:endParaRPr kumimoji="1" lang="en-US" altLang="zh-CN" dirty="0">
                <a:solidFill>
                  <a:srgbClr val="474646"/>
                </a:solidFill>
                <a:latin typeface="Arial" panose="020B0604020202020204" pitchFamily="34" charset="0"/>
                <a:ea typeface="黑体" panose="02010609060101010101" pitchFamily="49" charset="-122"/>
                <a:cs typeface="Arial" panose="020B0604020202020204" pitchFamily="34" charset="0"/>
              </a:endParaRPr>
            </a:p>
          </p:txBody>
        </p:sp>
        <p:sp>
          <p:nvSpPr>
            <p:cNvPr id="21" name="矩形 20">
              <a:extLst>
                <a:ext uri="{FF2B5EF4-FFF2-40B4-BE49-F238E27FC236}">
                  <a16:creationId xmlns:a16="http://schemas.microsoft.com/office/drawing/2014/main" id="{70F336BC-293F-994A-8BD9-47E6793D9018}"/>
                </a:ext>
              </a:extLst>
            </p:cNvPr>
            <p:cNvSpPr/>
            <p:nvPr/>
          </p:nvSpPr>
          <p:spPr>
            <a:xfrm>
              <a:off x="7412978" y="959378"/>
              <a:ext cx="3285502" cy="560067"/>
            </a:xfrm>
            <a:prstGeom prst="rect">
              <a:avLst/>
            </a:prstGeom>
          </p:spPr>
          <p:txBody>
            <a:bodyPr wrap="none" anchor="ctr">
              <a:noAutofit/>
            </a:bodyPr>
            <a:lstStyle/>
            <a:p>
              <a:r>
                <a:rPr kumimoji="1" lang="en-US" altLang="zh-CN" sz="2400" b="1" dirty="0">
                  <a:solidFill>
                    <a:srgbClr val="043E6F"/>
                  </a:solidFill>
                  <a:latin typeface="Arial" panose="020B0604020202020204" pitchFamily="34" charset="0"/>
                  <a:ea typeface="黑体" panose="02010609060101010101" pitchFamily="49" charset="-122"/>
                  <a:cs typeface="Arial" panose="020B0604020202020204" pitchFamily="34" charset="0"/>
                </a:rPr>
                <a:t>3</a:t>
              </a:r>
              <a:r>
                <a:rPr kumimoji="1" lang="zh-CN" altLang="en-US" sz="2400" b="1" dirty="0">
                  <a:solidFill>
                    <a:srgbClr val="043E6F"/>
                  </a:solidFill>
                  <a:latin typeface="Arial" panose="020B0604020202020204" pitchFamily="34" charset="0"/>
                  <a:ea typeface="黑体" panose="02010609060101010101" pitchFamily="49" charset="-122"/>
                  <a:cs typeface="Arial" panose="020B0604020202020204" pitchFamily="34" charset="0"/>
                </a:rPr>
                <a:t>、缺陷定义</a:t>
              </a:r>
            </a:p>
          </p:txBody>
        </p:sp>
      </p:grpSp>
      <p:pic>
        <p:nvPicPr>
          <p:cNvPr id="25" name="图片 24">
            <a:extLst>
              <a:ext uri="{FF2B5EF4-FFF2-40B4-BE49-F238E27FC236}">
                <a16:creationId xmlns:a16="http://schemas.microsoft.com/office/drawing/2014/main" id="{A759FBB5-4232-3F42-BB03-1A5A6E53575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0962" b="67404" l="39948" r="89063">
                        <a14:foregroundMark x1="43021" y1="54038" x2="42292" y2="45000"/>
                        <a14:foregroundMark x1="42292" y1="45000" x2="43438" y2="43750"/>
                        <a14:foregroundMark x1="39948" y1="45481" x2="40052" y2="62788"/>
                        <a14:foregroundMark x1="60677" y1="42788" x2="60677" y2="47692"/>
                        <a14:foregroundMark x1="60573" y1="40962" x2="61510" y2="47596"/>
                        <a14:foregroundMark x1="61146" y1="48173" x2="61354" y2="49615"/>
                        <a14:foregroundMark x1="79219" y1="43558" x2="83438" y2="51058"/>
                        <a14:foregroundMark x1="83438" y1="51058" x2="85156" y2="61442"/>
                        <a14:foregroundMark x1="86875" y1="49712" x2="89063" y2="67404"/>
                        <a14:foregroundMark x1="89063" y1="67404" x2="89063" y2="67404"/>
                      </a14:backgroundRemoval>
                    </a14:imgEffect>
                  </a14:imgLayer>
                </a14:imgProps>
              </a:ext>
            </a:extLst>
          </a:blip>
          <a:srcRect l="38780" t="39179" r="10290" b="31468"/>
          <a:stretch/>
        </p:blipFill>
        <p:spPr>
          <a:xfrm>
            <a:off x="8426341" y="964158"/>
            <a:ext cx="3285501" cy="1088035"/>
          </a:xfrm>
          <a:prstGeom prst="rect">
            <a:avLst/>
          </a:prstGeom>
        </p:spPr>
      </p:pic>
      <p:pic>
        <p:nvPicPr>
          <p:cNvPr id="26" name="图片 25">
            <a:extLst>
              <a:ext uri="{FF2B5EF4-FFF2-40B4-BE49-F238E27FC236}">
                <a16:creationId xmlns:a16="http://schemas.microsoft.com/office/drawing/2014/main" id="{D483F986-4575-1141-8450-9F1B4FC9795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8173" b="62019" l="35104" r="91771">
                        <a14:foregroundMark x1="36094" y1="40385" x2="41979" y2="46538"/>
                        <a14:foregroundMark x1="41979" y1="46538" x2="66146" y2="48846"/>
                        <a14:foregroundMark x1="66146" y1="48846" x2="78750" y2="46346"/>
                        <a14:foregroundMark x1="78750" y1="46346" x2="82760" y2="41538"/>
                        <a14:foregroundMark x1="82760" y1="41538" x2="75260" y2="38173"/>
                        <a14:foregroundMark x1="75260" y1="38173" x2="39948" y2="45577"/>
                        <a14:foregroundMark x1="39948" y1="45577" x2="36875" y2="52692"/>
                        <a14:foregroundMark x1="36875" y1="52692" x2="43542" y2="59904"/>
                        <a14:foregroundMark x1="43542" y1="59904" x2="50156" y2="60000"/>
                        <a14:foregroundMark x1="50156" y1="60000" x2="75677" y2="56538"/>
                        <a14:foregroundMark x1="75677" y1="56538" x2="90781" y2="58750"/>
                        <a14:foregroundMark x1="90781" y1="58750" x2="91771" y2="48942"/>
                        <a14:foregroundMark x1="91771" y1="48942" x2="91302" y2="40865"/>
                        <a14:foregroundMark x1="36198" y1="40385" x2="34219" y2="48462"/>
                        <a14:foregroundMark x1="34219" y1="48462" x2="35104" y2="57404"/>
                        <a14:foregroundMark x1="35104" y1="57404" x2="37760" y2="62019"/>
                      </a14:backgroundRemoval>
                    </a14:imgEffect>
                  </a14:imgLayer>
                </a14:imgProps>
              </a:ext>
            </a:extLst>
          </a:blip>
          <a:srcRect l="32705" t="35428" r="5880" b="35710"/>
          <a:stretch/>
        </p:blipFill>
        <p:spPr>
          <a:xfrm>
            <a:off x="8426341" y="2130152"/>
            <a:ext cx="3292388" cy="920303"/>
          </a:xfrm>
          <a:prstGeom prst="rect">
            <a:avLst/>
          </a:prstGeom>
        </p:spPr>
      </p:pic>
      <p:pic>
        <p:nvPicPr>
          <p:cNvPr id="27" name="图片 26">
            <a:extLst>
              <a:ext uri="{FF2B5EF4-FFF2-40B4-BE49-F238E27FC236}">
                <a16:creationId xmlns:a16="http://schemas.microsoft.com/office/drawing/2014/main" id="{DA0BD093-86E8-1344-A59F-E9EF640DB704}"/>
              </a:ext>
            </a:extLst>
          </p:cNvPr>
          <p:cNvPicPr>
            <a:picLocks noChangeAspect="1"/>
          </p:cNvPicPr>
          <p:nvPr/>
        </p:nvPicPr>
        <p:blipFill>
          <a:blip r:embed="rId7"/>
          <a:stretch>
            <a:fillRect/>
          </a:stretch>
        </p:blipFill>
        <p:spPr>
          <a:xfrm>
            <a:off x="288797" y="3790338"/>
            <a:ext cx="4177920" cy="2548531"/>
          </a:xfrm>
          <a:prstGeom prst="rect">
            <a:avLst/>
          </a:prstGeom>
        </p:spPr>
      </p:pic>
      <p:grpSp>
        <p:nvGrpSpPr>
          <p:cNvPr id="2" name="组合 1">
            <a:extLst>
              <a:ext uri="{FF2B5EF4-FFF2-40B4-BE49-F238E27FC236}">
                <a16:creationId xmlns:a16="http://schemas.microsoft.com/office/drawing/2014/main" id="{D2D5AF35-9FC4-3543-906E-9C30D2639288}"/>
              </a:ext>
            </a:extLst>
          </p:cNvPr>
          <p:cNvGrpSpPr/>
          <p:nvPr/>
        </p:nvGrpSpPr>
        <p:grpSpPr>
          <a:xfrm>
            <a:off x="1479975" y="1269586"/>
            <a:ext cx="5432102" cy="3860572"/>
            <a:chOff x="1479975" y="1269586"/>
            <a:chExt cx="5432102" cy="3860572"/>
          </a:xfrm>
        </p:grpSpPr>
        <p:sp>
          <p:nvSpPr>
            <p:cNvPr id="9" name="Rounded Rectangle 25">
              <a:extLst>
                <a:ext uri="{FF2B5EF4-FFF2-40B4-BE49-F238E27FC236}">
                  <a16:creationId xmlns:a16="http://schemas.microsoft.com/office/drawing/2014/main" id="{0FDF34C8-D9E2-EA47-A7DF-AA619201781E}"/>
                </a:ext>
              </a:extLst>
            </p:cNvPr>
            <p:cNvSpPr/>
            <p:nvPr/>
          </p:nvSpPr>
          <p:spPr>
            <a:xfrm>
              <a:off x="4761307" y="2472467"/>
              <a:ext cx="2150770" cy="713739"/>
            </a:xfrm>
            <a:prstGeom prst="roundRect">
              <a:avLst>
                <a:gd name="adj" fmla="val 13912"/>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iPhone</a:t>
              </a: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摄像头</a:t>
              </a:r>
              <a:endParaRPr lang="en-US" altLang="zh-CN"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的“金属圈”</a:t>
              </a:r>
            </a:p>
          </p:txBody>
        </p:sp>
        <p:sp>
          <p:nvSpPr>
            <p:cNvPr id="24" name="矩形 23">
              <a:extLst>
                <a:ext uri="{FF2B5EF4-FFF2-40B4-BE49-F238E27FC236}">
                  <a16:creationId xmlns:a16="http://schemas.microsoft.com/office/drawing/2014/main" id="{05CD9AD2-7B61-1546-B348-EA407D9300EB}"/>
                </a:ext>
              </a:extLst>
            </p:cNvPr>
            <p:cNvSpPr/>
            <p:nvPr/>
          </p:nvSpPr>
          <p:spPr>
            <a:xfrm>
              <a:off x="4761307" y="2012036"/>
              <a:ext cx="954107" cy="400110"/>
            </a:xfrm>
            <a:prstGeom prst="rect">
              <a:avLst/>
            </a:prstGeom>
          </p:spPr>
          <p:txBody>
            <a:bodyPr wrap="none">
              <a:spAutoFit/>
            </a:bodyPr>
            <a:lstStyle/>
            <a:p>
              <a:r>
                <a:rPr lang="zh-CN" altLang="en-US" sz="2000" dirty="0">
                  <a:solidFill>
                    <a:srgbClr val="081B2C"/>
                  </a:solidFill>
                  <a:latin typeface="黑体" panose="02010609060101010101" pitchFamily="49" charset="-122"/>
                  <a:ea typeface="黑体" panose="02010609060101010101" pitchFamily="49" charset="-122"/>
                </a:rPr>
                <a:t>举例：</a:t>
              </a:r>
            </a:p>
          </p:txBody>
        </p:sp>
        <p:sp>
          <p:nvSpPr>
            <p:cNvPr id="28" name="椭圆 27">
              <a:extLst>
                <a:ext uri="{FF2B5EF4-FFF2-40B4-BE49-F238E27FC236}">
                  <a16:creationId xmlns:a16="http://schemas.microsoft.com/office/drawing/2014/main" id="{E96161FC-0108-F547-9CC5-623BEF20B554}"/>
                </a:ext>
              </a:extLst>
            </p:cNvPr>
            <p:cNvSpPr/>
            <p:nvPr/>
          </p:nvSpPr>
          <p:spPr>
            <a:xfrm>
              <a:off x="1479975" y="3981842"/>
              <a:ext cx="1148316" cy="1148316"/>
            </a:xfrm>
            <a:prstGeom prst="ellipse">
              <a:avLst/>
            </a:prstGeom>
            <a:noFill/>
            <a:ln w="76200">
              <a:solidFill>
                <a:srgbClr val="9F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 name="肘形连接符 31">
              <a:extLst>
                <a:ext uri="{FF2B5EF4-FFF2-40B4-BE49-F238E27FC236}">
                  <a16:creationId xmlns:a16="http://schemas.microsoft.com/office/drawing/2014/main" id="{4D2AE477-0E41-1347-9E74-D8AB43190E73}"/>
                </a:ext>
              </a:extLst>
            </p:cNvPr>
            <p:cNvCxnSpPr>
              <a:stCxn id="28" idx="0"/>
              <a:endCxn id="9" idx="1"/>
            </p:cNvCxnSpPr>
            <p:nvPr/>
          </p:nvCxnSpPr>
          <p:spPr>
            <a:xfrm rot="5400000" flipH="1" flipV="1">
              <a:off x="2831468" y="2052003"/>
              <a:ext cx="1152505" cy="2707174"/>
            </a:xfrm>
            <a:prstGeom prst="bentConnector2">
              <a:avLst/>
            </a:prstGeom>
            <a:noFill/>
            <a:ln w="76200">
              <a:solidFill>
                <a:srgbClr val="9F1F25"/>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4" name="图片 33">
              <a:extLst>
                <a:ext uri="{FF2B5EF4-FFF2-40B4-BE49-F238E27FC236}">
                  <a16:creationId xmlns:a16="http://schemas.microsoft.com/office/drawing/2014/main" id="{386F539A-F301-A540-A246-DBC177AA6681}"/>
                </a:ext>
              </a:extLst>
            </p:cNvPr>
            <p:cNvPicPr>
              <a:picLocks noChangeAspect="1"/>
            </p:cNvPicPr>
            <p:nvPr/>
          </p:nvPicPr>
          <p:blipFill>
            <a:blip r:embed="rId8"/>
            <a:stretch>
              <a:fillRect/>
            </a:stretch>
          </p:blipFill>
          <p:spPr>
            <a:xfrm>
              <a:off x="2625206" y="1269586"/>
              <a:ext cx="1565028" cy="1503545"/>
            </a:xfrm>
            <a:prstGeom prst="rect">
              <a:avLst/>
            </a:prstGeom>
          </p:spPr>
        </p:pic>
      </p:grpSp>
    </p:spTree>
    <p:extLst>
      <p:ext uri="{BB962C8B-B14F-4D97-AF65-F5344CB8AC3E}">
        <p14:creationId xmlns:p14="http://schemas.microsoft.com/office/powerpoint/2010/main" val="173222695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BB1D4BD-A35C-674F-B083-865B9F6E1680}"/>
              </a:ext>
            </a:extLst>
          </p:cNvPr>
          <p:cNvPicPr>
            <a:picLocks noChangeAspect="1"/>
          </p:cNvPicPr>
          <p:nvPr/>
        </p:nvPicPr>
        <p:blipFill>
          <a:blip r:embed="rId2"/>
          <a:stretch>
            <a:fillRect/>
          </a:stretch>
        </p:blipFill>
        <p:spPr>
          <a:xfrm>
            <a:off x="6181896" y="3828374"/>
            <a:ext cx="5686255" cy="2881036"/>
          </a:xfrm>
          <a:prstGeom prst="rect">
            <a:avLst/>
          </a:prstGeom>
          <a:ln>
            <a:solidFill>
              <a:schemeClr val="bg1">
                <a:lumMod val="85000"/>
              </a:schemeClr>
            </a:solidFill>
          </a:ln>
        </p:spPr>
      </p:pic>
      <p:sp>
        <p:nvSpPr>
          <p:cNvPr id="2" name="标题 1">
            <a:extLst>
              <a:ext uri="{FF2B5EF4-FFF2-40B4-BE49-F238E27FC236}">
                <a16:creationId xmlns:a16="http://schemas.microsoft.com/office/drawing/2014/main" id="{8C2A578A-A677-1F43-B55C-020BA247A0C4}"/>
              </a:ext>
            </a:extLst>
          </p:cNvPr>
          <p:cNvSpPr>
            <a:spLocks noGrp="1"/>
          </p:cNvSpPr>
          <p:nvPr>
            <p:ph type="title"/>
          </p:nvPr>
        </p:nvSpPr>
        <p:spPr/>
        <p:txBody>
          <a:bodyPr/>
          <a:lstStyle/>
          <a:p>
            <a:r>
              <a:rPr kumimoji="1" lang="zh-CN" altLang="en-US" dirty="0"/>
              <a:t>举例：检验标准</a:t>
            </a:r>
          </a:p>
        </p:txBody>
      </p:sp>
      <p:pic>
        <p:nvPicPr>
          <p:cNvPr id="3" name="图片 2">
            <a:extLst>
              <a:ext uri="{FF2B5EF4-FFF2-40B4-BE49-F238E27FC236}">
                <a16:creationId xmlns:a16="http://schemas.microsoft.com/office/drawing/2014/main" id="{81525EA1-129A-2042-BA38-9734D5DAE5F4}"/>
              </a:ext>
            </a:extLst>
          </p:cNvPr>
          <p:cNvPicPr>
            <a:picLocks noChangeAspect="1"/>
          </p:cNvPicPr>
          <p:nvPr/>
        </p:nvPicPr>
        <p:blipFill>
          <a:blip r:embed="rId3"/>
          <a:stretch>
            <a:fillRect/>
          </a:stretch>
        </p:blipFill>
        <p:spPr>
          <a:xfrm>
            <a:off x="323849" y="972852"/>
            <a:ext cx="4854906" cy="3005870"/>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99ACA9B9-FCBB-274B-90AF-1CCD0E4009DD}"/>
              </a:ext>
            </a:extLst>
          </p:cNvPr>
          <p:cNvPicPr>
            <a:picLocks noChangeAspect="1"/>
          </p:cNvPicPr>
          <p:nvPr/>
        </p:nvPicPr>
        <p:blipFill>
          <a:blip r:embed="rId4"/>
          <a:stretch>
            <a:fillRect/>
          </a:stretch>
        </p:blipFill>
        <p:spPr>
          <a:xfrm>
            <a:off x="6181896" y="972852"/>
            <a:ext cx="5686255" cy="3103926"/>
          </a:xfrm>
          <a:prstGeom prst="rect">
            <a:avLst/>
          </a:prstGeom>
          <a:ln>
            <a:solidFill>
              <a:schemeClr val="bg1">
                <a:lumMod val="85000"/>
              </a:schemeClr>
            </a:solidFill>
          </a:ln>
        </p:spPr>
      </p:pic>
      <p:pic>
        <p:nvPicPr>
          <p:cNvPr id="6" name="图片 5">
            <a:extLst>
              <a:ext uri="{FF2B5EF4-FFF2-40B4-BE49-F238E27FC236}">
                <a16:creationId xmlns:a16="http://schemas.microsoft.com/office/drawing/2014/main" id="{EC4407BC-EF8E-D44A-928F-65A743215859}"/>
              </a:ext>
            </a:extLst>
          </p:cNvPr>
          <p:cNvPicPr>
            <a:picLocks noChangeAspect="1"/>
          </p:cNvPicPr>
          <p:nvPr/>
        </p:nvPicPr>
        <p:blipFill>
          <a:blip r:embed="rId5"/>
          <a:stretch>
            <a:fillRect/>
          </a:stretch>
        </p:blipFill>
        <p:spPr>
          <a:xfrm>
            <a:off x="323849" y="4216400"/>
            <a:ext cx="4876996" cy="2493010"/>
          </a:xfrm>
          <a:prstGeom prst="rect">
            <a:avLst/>
          </a:prstGeom>
          <a:ln>
            <a:solidFill>
              <a:schemeClr val="bg1">
                <a:lumMod val="85000"/>
              </a:schemeClr>
            </a:solidFill>
          </a:ln>
        </p:spPr>
      </p:pic>
      <p:sp>
        <p:nvSpPr>
          <p:cNvPr id="7" name="矩形 6">
            <a:extLst>
              <a:ext uri="{FF2B5EF4-FFF2-40B4-BE49-F238E27FC236}">
                <a16:creationId xmlns:a16="http://schemas.microsoft.com/office/drawing/2014/main" id="{95ACEB9C-0ED8-8147-98D9-7A20548D0738}"/>
              </a:ext>
            </a:extLst>
          </p:cNvPr>
          <p:cNvSpPr/>
          <p:nvPr/>
        </p:nvSpPr>
        <p:spPr>
          <a:xfrm>
            <a:off x="3854001" y="4993124"/>
            <a:ext cx="1346844" cy="369332"/>
          </a:xfrm>
          <a:prstGeom prst="rect">
            <a:avLst/>
          </a:prstGeom>
        </p:spPr>
        <p:txBody>
          <a:bodyPr wrap="none">
            <a:spAutoFit/>
          </a:bodyPr>
          <a:lstStyle/>
          <a:p>
            <a:r>
              <a:rPr kumimoji="1" lang="zh-CN" altLang="en-US" b="1" dirty="0">
                <a:solidFill>
                  <a:srgbClr val="043E6F"/>
                </a:solidFill>
                <a:latin typeface="Arial" panose="020B0604020202020204" pitchFamily="34" charset="0"/>
                <a:ea typeface="黑体" panose="02010609060101010101" pitchFamily="49" charset="-122"/>
                <a:cs typeface="Arial" panose="020B0604020202020204" pitchFamily="34" charset="0"/>
              </a:rPr>
              <a:t>以顶面举例</a:t>
            </a:r>
            <a:endParaRPr lang="zh-CN" altLang="en-US" dirty="0"/>
          </a:p>
        </p:txBody>
      </p:sp>
    </p:spTree>
    <p:extLst>
      <p:ext uri="{BB962C8B-B14F-4D97-AF65-F5344CB8AC3E}">
        <p14:creationId xmlns:p14="http://schemas.microsoft.com/office/powerpoint/2010/main" val="3859100362"/>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157">
            <a:extLst>
              <a:ext uri="{FF2B5EF4-FFF2-40B4-BE49-F238E27FC236}">
                <a16:creationId xmlns:a16="http://schemas.microsoft.com/office/drawing/2014/main" id="{F74BFC17-EFDA-124E-AE80-E6B34E74B5ED}"/>
              </a:ext>
            </a:extLst>
          </p:cNvPr>
          <p:cNvSpPr/>
          <p:nvPr/>
        </p:nvSpPr>
        <p:spPr>
          <a:xfrm>
            <a:off x="461810" y="2305096"/>
            <a:ext cx="6405433" cy="1029060"/>
          </a:xfrm>
          <a:prstGeom prst="rect">
            <a:avLst/>
          </a:prstGeom>
          <a:solidFill>
            <a:schemeClr val="bg1">
              <a:lumMod val="95000"/>
            </a:schemeClr>
          </a:solidFill>
          <a:ln w="3175">
            <a:solidFill>
              <a:schemeClr val="tx1">
                <a:lumMod val="50000"/>
                <a:lumOff val="50000"/>
              </a:schemeClr>
            </a:solidFill>
          </a:ln>
          <a:effectLst/>
        </p:spPr>
        <p:txBody>
          <a:bodyPr wrap="none" lIns="90000" tIns="0" rIns="90000" bIns="0" anchor="ctr" anchorCtr="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214224" indent="-214224" algn="ctr" defTabSz="697421" eaLnBrk="0" fontAlgn="auto" hangingPunct="0">
              <a:spcBef>
                <a:spcPts val="0"/>
              </a:spcBef>
              <a:spcAft>
                <a:spcPts val="0"/>
              </a:spcAft>
              <a:buClr>
                <a:srgbClr val="990000"/>
              </a:buClr>
              <a:buSzPct val="60000"/>
              <a:defRPr/>
            </a:pPr>
            <a:endParaRPr lang="zh-CN" altLang="en-US"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p:txBody>
      </p:sp>
      <p:sp>
        <p:nvSpPr>
          <p:cNvPr id="25" name="矩形 157">
            <a:extLst>
              <a:ext uri="{FF2B5EF4-FFF2-40B4-BE49-F238E27FC236}">
                <a16:creationId xmlns:a16="http://schemas.microsoft.com/office/drawing/2014/main" id="{097184B5-4AE5-CC45-BD4E-7341DA065CB4}"/>
              </a:ext>
            </a:extLst>
          </p:cNvPr>
          <p:cNvSpPr/>
          <p:nvPr/>
        </p:nvSpPr>
        <p:spPr>
          <a:xfrm>
            <a:off x="461810" y="3853334"/>
            <a:ext cx="6405433" cy="1633066"/>
          </a:xfrm>
          <a:prstGeom prst="rect">
            <a:avLst/>
          </a:prstGeom>
          <a:solidFill>
            <a:schemeClr val="bg1">
              <a:lumMod val="85000"/>
            </a:schemeClr>
          </a:solidFill>
          <a:ln w="3175">
            <a:solidFill>
              <a:schemeClr val="tx1">
                <a:lumMod val="50000"/>
                <a:lumOff val="50000"/>
              </a:schemeClr>
            </a:solidFill>
          </a:ln>
          <a:effectLst/>
        </p:spPr>
        <p:txBody>
          <a:bodyPr wrap="none" lIns="90000" tIns="0" rIns="90000" bIns="0" anchor="ctr" anchorCtr="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214224" indent="-214224" algn="ctr" defTabSz="697421" eaLnBrk="0" fontAlgn="auto" hangingPunct="0">
              <a:spcBef>
                <a:spcPts val="0"/>
              </a:spcBef>
              <a:spcAft>
                <a:spcPts val="0"/>
              </a:spcAft>
              <a:buClr>
                <a:srgbClr val="990000"/>
              </a:buClr>
              <a:buSzPct val="60000"/>
              <a:defRPr/>
            </a:pPr>
            <a:endParaRPr lang="zh-CN" altLang="en-US" sz="12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endParaRPr>
          </a:p>
        </p:txBody>
      </p:sp>
      <p:sp>
        <p:nvSpPr>
          <p:cNvPr id="2" name="标题 1">
            <a:extLst>
              <a:ext uri="{FF2B5EF4-FFF2-40B4-BE49-F238E27FC236}">
                <a16:creationId xmlns:a16="http://schemas.microsoft.com/office/drawing/2014/main" id="{F678AFC2-85C3-764D-8C8F-14B3A3475B80}"/>
              </a:ext>
            </a:extLst>
          </p:cNvPr>
          <p:cNvSpPr>
            <a:spLocks noGrp="1"/>
          </p:cNvSpPr>
          <p:nvPr>
            <p:ph type="title"/>
          </p:nvPr>
        </p:nvSpPr>
        <p:spPr/>
        <p:txBody>
          <a:bodyPr/>
          <a:lstStyle/>
          <a:p>
            <a:r>
              <a:rPr kumimoji="1" lang="zh-CN" altLang="en-US" dirty="0"/>
              <a:t>举例：</a:t>
            </a:r>
            <a:r>
              <a:rPr kumimoji="1" lang="en-US" altLang="zh-CN" dirty="0"/>
              <a:t>Apple</a:t>
            </a:r>
            <a:r>
              <a:rPr kumimoji="1" lang="zh-CN" altLang="en-US" dirty="0"/>
              <a:t>的产品代工商 </a:t>
            </a:r>
            <a:r>
              <a:rPr kumimoji="1" lang="en-US" altLang="zh-CN" dirty="0"/>
              <a:t>&amp;</a:t>
            </a:r>
            <a:r>
              <a:rPr kumimoji="1" lang="zh-CN" altLang="en-US" dirty="0"/>
              <a:t> 设备供应商</a:t>
            </a:r>
          </a:p>
        </p:txBody>
      </p:sp>
      <p:sp>
        <p:nvSpPr>
          <p:cNvPr id="5" name="Rounded Rectangle 25">
            <a:extLst>
              <a:ext uri="{FF2B5EF4-FFF2-40B4-BE49-F238E27FC236}">
                <a16:creationId xmlns:a16="http://schemas.microsoft.com/office/drawing/2014/main" id="{510725BD-0801-874A-82A8-8627A98C152A}"/>
              </a:ext>
            </a:extLst>
          </p:cNvPr>
          <p:cNvSpPr/>
          <p:nvPr/>
        </p:nvSpPr>
        <p:spPr>
          <a:xfrm>
            <a:off x="2964981" y="1083335"/>
            <a:ext cx="1399090" cy="443198"/>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Apple</a:t>
            </a:r>
            <a:endParaRPr lang="zh-CN" altLang="en-US" sz="24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sp>
        <p:nvSpPr>
          <p:cNvPr id="6" name="Rounded Rectangle 25">
            <a:extLst>
              <a:ext uri="{FF2B5EF4-FFF2-40B4-BE49-F238E27FC236}">
                <a16:creationId xmlns:a16="http://schemas.microsoft.com/office/drawing/2014/main" id="{9294C5E8-9D1C-CF40-B834-A13FA7B4065B}"/>
              </a:ext>
            </a:extLst>
          </p:cNvPr>
          <p:cNvSpPr/>
          <p:nvPr/>
        </p:nvSpPr>
        <p:spPr>
          <a:xfrm>
            <a:off x="1788638" y="2446653"/>
            <a:ext cx="1234440" cy="314054"/>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富士康</a:t>
            </a:r>
          </a:p>
        </p:txBody>
      </p:sp>
      <p:sp>
        <p:nvSpPr>
          <p:cNvPr id="7" name="Rounded Rectangle 25">
            <a:extLst>
              <a:ext uri="{FF2B5EF4-FFF2-40B4-BE49-F238E27FC236}">
                <a16:creationId xmlns:a16="http://schemas.microsoft.com/office/drawing/2014/main" id="{4C2E9383-EECA-3948-89A3-7C0BE2876732}"/>
              </a:ext>
            </a:extLst>
          </p:cNvPr>
          <p:cNvSpPr/>
          <p:nvPr/>
        </p:nvSpPr>
        <p:spPr>
          <a:xfrm>
            <a:off x="3172488" y="2445361"/>
            <a:ext cx="1086670" cy="314054"/>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立讯</a:t>
            </a:r>
          </a:p>
        </p:txBody>
      </p:sp>
      <p:sp>
        <p:nvSpPr>
          <p:cNvPr id="8" name="Rounded Rectangle 25">
            <a:extLst>
              <a:ext uri="{FF2B5EF4-FFF2-40B4-BE49-F238E27FC236}">
                <a16:creationId xmlns:a16="http://schemas.microsoft.com/office/drawing/2014/main" id="{653D20B3-E3DC-7749-BE5D-517803D5AA5F}"/>
              </a:ext>
            </a:extLst>
          </p:cNvPr>
          <p:cNvSpPr/>
          <p:nvPr/>
        </p:nvSpPr>
        <p:spPr>
          <a:xfrm>
            <a:off x="551208" y="2446653"/>
            <a:ext cx="1086670" cy="314054"/>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纬创</a:t>
            </a:r>
          </a:p>
        </p:txBody>
      </p:sp>
      <p:sp>
        <p:nvSpPr>
          <p:cNvPr id="9" name="Rounded Rectangle 25">
            <a:extLst>
              <a:ext uri="{FF2B5EF4-FFF2-40B4-BE49-F238E27FC236}">
                <a16:creationId xmlns:a16="http://schemas.microsoft.com/office/drawing/2014/main" id="{8A64F0E1-1A43-1A45-995B-24F3A8182ED0}"/>
              </a:ext>
            </a:extLst>
          </p:cNvPr>
          <p:cNvSpPr/>
          <p:nvPr/>
        </p:nvSpPr>
        <p:spPr>
          <a:xfrm>
            <a:off x="4408568" y="2445361"/>
            <a:ext cx="1086670" cy="314054"/>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绿点</a:t>
            </a:r>
          </a:p>
        </p:txBody>
      </p:sp>
      <p:sp>
        <p:nvSpPr>
          <p:cNvPr id="11" name="Rounded Rectangle 25">
            <a:extLst>
              <a:ext uri="{FF2B5EF4-FFF2-40B4-BE49-F238E27FC236}">
                <a16:creationId xmlns:a16="http://schemas.microsoft.com/office/drawing/2014/main" id="{7D9BB9E6-3244-A542-B69A-8A21CBE88542}"/>
              </a:ext>
            </a:extLst>
          </p:cNvPr>
          <p:cNvSpPr/>
          <p:nvPr/>
        </p:nvSpPr>
        <p:spPr>
          <a:xfrm>
            <a:off x="8981192" y="2343694"/>
            <a:ext cx="1330779" cy="443198"/>
          </a:xfrm>
          <a:prstGeom prst="roundRect">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博众</a:t>
            </a:r>
          </a:p>
        </p:txBody>
      </p:sp>
      <p:sp>
        <p:nvSpPr>
          <p:cNvPr id="12" name="Rounded Rectangle 25">
            <a:extLst>
              <a:ext uri="{FF2B5EF4-FFF2-40B4-BE49-F238E27FC236}">
                <a16:creationId xmlns:a16="http://schemas.microsoft.com/office/drawing/2014/main" id="{77047E51-1FB6-9542-A99B-123AECAB91F2}"/>
              </a:ext>
            </a:extLst>
          </p:cNvPr>
          <p:cNvSpPr/>
          <p:nvPr/>
        </p:nvSpPr>
        <p:spPr>
          <a:xfrm>
            <a:off x="8981193" y="2930509"/>
            <a:ext cx="1330778" cy="443198"/>
          </a:xfrm>
          <a:prstGeom prst="roundRect">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天准</a:t>
            </a:r>
          </a:p>
        </p:txBody>
      </p:sp>
      <p:sp>
        <p:nvSpPr>
          <p:cNvPr id="13" name="Rounded Rectangle 25">
            <a:extLst>
              <a:ext uri="{FF2B5EF4-FFF2-40B4-BE49-F238E27FC236}">
                <a16:creationId xmlns:a16="http://schemas.microsoft.com/office/drawing/2014/main" id="{C885EDBD-C600-F642-8530-886915E10357}"/>
              </a:ext>
            </a:extLst>
          </p:cNvPr>
          <p:cNvSpPr/>
          <p:nvPr/>
        </p:nvSpPr>
        <p:spPr>
          <a:xfrm>
            <a:off x="8981192" y="3517324"/>
            <a:ext cx="1345884" cy="443198"/>
          </a:xfrm>
          <a:prstGeom prst="roundRect">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杰士德</a:t>
            </a:r>
          </a:p>
        </p:txBody>
      </p:sp>
      <p:sp>
        <p:nvSpPr>
          <p:cNvPr id="14" name="Rounded Rectangle 25">
            <a:extLst>
              <a:ext uri="{FF2B5EF4-FFF2-40B4-BE49-F238E27FC236}">
                <a16:creationId xmlns:a16="http://schemas.microsoft.com/office/drawing/2014/main" id="{7D7F6077-16E5-B64F-957C-3CDE6F2E6C38}"/>
              </a:ext>
            </a:extLst>
          </p:cNvPr>
          <p:cNvSpPr/>
          <p:nvPr/>
        </p:nvSpPr>
        <p:spPr>
          <a:xfrm>
            <a:off x="8981192" y="4104139"/>
            <a:ext cx="1330778" cy="443198"/>
          </a:xfrm>
          <a:prstGeom prst="roundRect">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思荣</a:t>
            </a:r>
          </a:p>
        </p:txBody>
      </p:sp>
      <p:sp>
        <p:nvSpPr>
          <p:cNvPr id="15" name="Rounded Rectangle 25">
            <a:extLst>
              <a:ext uri="{FF2B5EF4-FFF2-40B4-BE49-F238E27FC236}">
                <a16:creationId xmlns:a16="http://schemas.microsoft.com/office/drawing/2014/main" id="{D7C12925-B851-494F-87C4-DFC88F559715}"/>
              </a:ext>
            </a:extLst>
          </p:cNvPr>
          <p:cNvSpPr/>
          <p:nvPr/>
        </p:nvSpPr>
        <p:spPr>
          <a:xfrm>
            <a:off x="585228" y="4040950"/>
            <a:ext cx="921345"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瑞声</a:t>
            </a:r>
          </a:p>
        </p:txBody>
      </p:sp>
      <p:sp>
        <p:nvSpPr>
          <p:cNvPr id="16" name="Rounded Rectangle 25">
            <a:extLst>
              <a:ext uri="{FF2B5EF4-FFF2-40B4-BE49-F238E27FC236}">
                <a16:creationId xmlns:a16="http://schemas.microsoft.com/office/drawing/2014/main" id="{38759C3B-5B2C-7D4D-AB86-CFB5B5E1DE79}"/>
              </a:ext>
            </a:extLst>
          </p:cNvPr>
          <p:cNvSpPr/>
          <p:nvPr/>
        </p:nvSpPr>
        <p:spPr>
          <a:xfrm>
            <a:off x="1671898" y="4040950"/>
            <a:ext cx="1086670"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富驰</a:t>
            </a:r>
          </a:p>
        </p:txBody>
      </p:sp>
      <p:sp>
        <p:nvSpPr>
          <p:cNvPr id="17" name="Rounded Rectangle 25">
            <a:extLst>
              <a:ext uri="{FF2B5EF4-FFF2-40B4-BE49-F238E27FC236}">
                <a16:creationId xmlns:a16="http://schemas.microsoft.com/office/drawing/2014/main" id="{F349155B-520B-5D4E-AFFE-A067587C1668}"/>
              </a:ext>
            </a:extLst>
          </p:cNvPr>
          <p:cNvSpPr/>
          <p:nvPr/>
        </p:nvSpPr>
        <p:spPr>
          <a:xfrm>
            <a:off x="2965253" y="4040950"/>
            <a:ext cx="1086670"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东尼</a:t>
            </a:r>
          </a:p>
        </p:txBody>
      </p:sp>
      <p:sp>
        <p:nvSpPr>
          <p:cNvPr id="18" name="Rounded Rectangle 25">
            <a:extLst>
              <a:ext uri="{FF2B5EF4-FFF2-40B4-BE49-F238E27FC236}">
                <a16:creationId xmlns:a16="http://schemas.microsoft.com/office/drawing/2014/main" id="{97A3F5A2-3EAE-0E41-95E3-BE13F3D87C02}"/>
              </a:ext>
            </a:extLst>
          </p:cNvPr>
          <p:cNvSpPr/>
          <p:nvPr/>
        </p:nvSpPr>
        <p:spPr>
          <a:xfrm>
            <a:off x="4289358" y="4045074"/>
            <a:ext cx="1086670"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信维</a:t>
            </a:r>
          </a:p>
        </p:txBody>
      </p:sp>
      <p:sp>
        <p:nvSpPr>
          <p:cNvPr id="19" name="Rounded Rectangle 25">
            <a:extLst>
              <a:ext uri="{FF2B5EF4-FFF2-40B4-BE49-F238E27FC236}">
                <a16:creationId xmlns:a16="http://schemas.microsoft.com/office/drawing/2014/main" id="{6FDD70A0-CDF5-0942-B01B-FFE5D53D4F61}"/>
              </a:ext>
            </a:extLst>
          </p:cNvPr>
          <p:cNvSpPr/>
          <p:nvPr/>
        </p:nvSpPr>
        <p:spPr>
          <a:xfrm>
            <a:off x="5541353" y="4040950"/>
            <a:ext cx="1086670"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蓝思</a:t>
            </a:r>
          </a:p>
        </p:txBody>
      </p:sp>
      <p:sp>
        <p:nvSpPr>
          <p:cNvPr id="20" name="Rounded Rectangle 25">
            <a:extLst>
              <a:ext uri="{FF2B5EF4-FFF2-40B4-BE49-F238E27FC236}">
                <a16:creationId xmlns:a16="http://schemas.microsoft.com/office/drawing/2014/main" id="{537FFBD2-BA9F-A746-B871-52985ADF8A6A}"/>
              </a:ext>
            </a:extLst>
          </p:cNvPr>
          <p:cNvSpPr/>
          <p:nvPr/>
        </p:nvSpPr>
        <p:spPr>
          <a:xfrm>
            <a:off x="1978869" y="4490709"/>
            <a:ext cx="1086670"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舜宇</a:t>
            </a:r>
          </a:p>
        </p:txBody>
      </p:sp>
      <p:sp>
        <p:nvSpPr>
          <p:cNvPr id="21" name="Rounded Rectangle 25">
            <a:extLst>
              <a:ext uri="{FF2B5EF4-FFF2-40B4-BE49-F238E27FC236}">
                <a16:creationId xmlns:a16="http://schemas.microsoft.com/office/drawing/2014/main" id="{7374216C-451A-954D-8154-A2A2F6635E0D}"/>
              </a:ext>
            </a:extLst>
          </p:cNvPr>
          <p:cNvSpPr/>
          <p:nvPr/>
        </p:nvSpPr>
        <p:spPr>
          <a:xfrm>
            <a:off x="585229" y="4490709"/>
            <a:ext cx="1234440"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欧菲光</a:t>
            </a:r>
          </a:p>
        </p:txBody>
      </p:sp>
      <p:sp>
        <p:nvSpPr>
          <p:cNvPr id="22" name="Rounded Rectangle 25">
            <a:extLst>
              <a:ext uri="{FF2B5EF4-FFF2-40B4-BE49-F238E27FC236}">
                <a16:creationId xmlns:a16="http://schemas.microsoft.com/office/drawing/2014/main" id="{E3DFBDDA-A046-5B43-A7F6-DDEED752E64A}"/>
              </a:ext>
            </a:extLst>
          </p:cNvPr>
          <p:cNvSpPr/>
          <p:nvPr/>
        </p:nvSpPr>
        <p:spPr>
          <a:xfrm>
            <a:off x="8962142" y="4690954"/>
            <a:ext cx="1345885" cy="443198"/>
          </a:xfrm>
          <a:prstGeom prst="roundRect">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逸美德</a:t>
            </a:r>
          </a:p>
        </p:txBody>
      </p:sp>
      <p:sp>
        <p:nvSpPr>
          <p:cNvPr id="23" name="Rounded Rectangle 25">
            <a:extLst>
              <a:ext uri="{FF2B5EF4-FFF2-40B4-BE49-F238E27FC236}">
                <a16:creationId xmlns:a16="http://schemas.microsoft.com/office/drawing/2014/main" id="{27FAF7D9-3BF1-B745-943B-F53D2A5BDF65}"/>
              </a:ext>
            </a:extLst>
          </p:cNvPr>
          <p:cNvSpPr/>
          <p:nvPr/>
        </p:nvSpPr>
        <p:spPr>
          <a:xfrm>
            <a:off x="8959422" y="5305658"/>
            <a:ext cx="1330767" cy="443198"/>
          </a:xfrm>
          <a:prstGeom prst="roundRect">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富强</a:t>
            </a:r>
          </a:p>
        </p:txBody>
      </p:sp>
      <p:sp>
        <p:nvSpPr>
          <p:cNvPr id="27" name="Rounded Rectangle 25">
            <a:extLst>
              <a:ext uri="{FF2B5EF4-FFF2-40B4-BE49-F238E27FC236}">
                <a16:creationId xmlns:a16="http://schemas.microsoft.com/office/drawing/2014/main" id="{AF5549BD-7DF6-CE41-A7C2-27EA70D49F21}"/>
              </a:ext>
            </a:extLst>
          </p:cNvPr>
          <p:cNvSpPr/>
          <p:nvPr/>
        </p:nvSpPr>
        <p:spPr>
          <a:xfrm>
            <a:off x="3196091" y="4490709"/>
            <a:ext cx="1294522"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京东方</a:t>
            </a:r>
          </a:p>
        </p:txBody>
      </p:sp>
      <p:sp>
        <p:nvSpPr>
          <p:cNvPr id="28" name="Rounded Rectangle 25">
            <a:extLst>
              <a:ext uri="{FF2B5EF4-FFF2-40B4-BE49-F238E27FC236}">
                <a16:creationId xmlns:a16="http://schemas.microsoft.com/office/drawing/2014/main" id="{BF8F8FFE-2D77-DD4A-9C9F-35DE31DB992B}"/>
              </a:ext>
            </a:extLst>
          </p:cNvPr>
          <p:cNvSpPr/>
          <p:nvPr/>
        </p:nvSpPr>
        <p:spPr>
          <a:xfrm>
            <a:off x="4729834" y="4491925"/>
            <a:ext cx="1898189"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业成光电</a:t>
            </a:r>
          </a:p>
        </p:txBody>
      </p:sp>
      <p:sp>
        <p:nvSpPr>
          <p:cNvPr id="29" name="Rounded Rectangle 25">
            <a:extLst>
              <a:ext uri="{FF2B5EF4-FFF2-40B4-BE49-F238E27FC236}">
                <a16:creationId xmlns:a16="http://schemas.microsoft.com/office/drawing/2014/main" id="{84A96B1E-EC09-7147-91BC-9D37B97AA285}"/>
              </a:ext>
            </a:extLst>
          </p:cNvPr>
          <p:cNvSpPr/>
          <p:nvPr/>
        </p:nvSpPr>
        <p:spPr>
          <a:xfrm>
            <a:off x="585229" y="4994545"/>
            <a:ext cx="1234440"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科森</a:t>
            </a:r>
          </a:p>
        </p:txBody>
      </p:sp>
      <p:cxnSp>
        <p:nvCxnSpPr>
          <p:cNvPr id="31" name="直线箭头连接符 30">
            <a:extLst>
              <a:ext uri="{FF2B5EF4-FFF2-40B4-BE49-F238E27FC236}">
                <a16:creationId xmlns:a16="http://schemas.microsoft.com/office/drawing/2014/main" id="{533FFEEC-6108-914D-8F61-95F0F7A297F3}"/>
              </a:ext>
            </a:extLst>
          </p:cNvPr>
          <p:cNvCxnSpPr>
            <a:cxnSpLocks/>
            <a:stCxn id="24" idx="0"/>
            <a:endCxn id="5" idx="2"/>
          </p:cNvCxnSpPr>
          <p:nvPr/>
        </p:nvCxnSpPr>
        <p:spPr>
          <a:xfrm flipH="1" flipV="1">
            <a:off x="3664526" y="1526533"/>
            <a:ext cx="1" cy="778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5348ED4-0ACB-AF49-8595-E42985608057}"/>
              </a:ext>
            </a:extLst>
          </p:cNvPr>
          <p:cNvCxnSpPr>
            <a:cxnSpLocks/>
            <a:stCxn id="25" idx="0"/>
            <a:endCxn id="24" idx="2"/>
          </p:cNvCxnSpPr>
          <p:nvPr/>
        </p:nvCxnSpPr>
        <p:spPr>
          <a:xfrm flipV="1">
            <a:off x="3664527" y="3334156"/>
            <a:ext cx="0" cy="519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25">
            <a:extLst>
              <a:ext uri="{FF2B5EF4-FFF2-40B4-BE49-F238E27FC236}">
                <a16:creationId xmlns:a16="http://schemas.microsoft.com/office/drawing/2014/main" id="{34DC6981-9A08-2E4D-8E67-67FC7BB71D6F}"/>
              </a:ext>
            </a:extLst>
          </p:cNvPr>
          <p:cNvSpPr/>
          <p:nvPr/>
        </p:nvSpPr>
        <p:spPr>
          <a:xfrm>
            <a:off x="5644648" y="2439704"/>
            <a:ext cx="1086670" cy="314054"/>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广达</a:t>
            </a:r>
          </a:p>
        </p:txBody>
      </p:sp>
      <p:sp>
        <p:nvSpPr>
          <p:cNvPr id="40" name="Rounded Rectangle 25">
            <a:extLst>
              <a:ext uri="{FF2B5EF4-FFF2-40B4-BE49-F238E27FC236}">
                <a16:creationId xmlns:a16="http://schemas.microsoft.com/office/drawing/2014/main" id="{4590E8D5-88BE-7D42-A218-96159698583C}"/>
              </a:ext>
            </a:extLst>
          </p:cNvPr>
          <p:cNvSpPr/>
          <p:nvPr/>
        </p:nvSpPr>
        <p:spPr>
          <a:xfrm>
            <a:off x="551208" y="2886898"/>
            <a:ext cx="1086670" cy="314054"/>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昌硕</a:t>
            </a:r>
          </a:p>
        </p:txBody>
      </p:sp>
      <p:sp>
        <p:nvSpPr>
          <p:cNvPr id="41" name="Rounded Rectangle 25">
            <a:extLst>
              <a:ext uri="{FF2B5EF4-FFF2-40B4-BE49-F238E27FC236}">
                <a16:creationId xmlns:a16="http://schemas.microsoft.com/office/drawing/2014/main" id="{6E53A7D8-A820-044A-A146-8BC7AFBABC96}"/>
              </a:ext>
            </a:extLst>
          </p:cNvPr>
          <p:cNvSpPr/>
          <p:nvPr/>
        </p:nvSpPr>
        <p:spPr>
          <a:xfrm>
            <a:off x="1795906" y="2886898"/>
            <a:ext cx="1086670" cy="314054"/>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a:t>
            </a:r>
            <a:endPar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a16="http://schemas.microsoft.com/office/drawing/2014/main" id="{71FDC19F-F655-0E43-98C1-1D88FD85254D}"/>
              </a:ext>
            </a:extLst>
          </p:cNvPr>
          <p:cNvSpPr txBox="1"/>
          <p:nvPr/>
        </p:nvSpPr>
        <p:spPr>
          <a:xfrm>
            <a:off x="3784807" y="3399668"/>
            <a:ext cx="2035979" cy="443199"/>
          </a:xfrm>
          <a:prstGeom prst="rect">
            <a:avLst/>
          </a:prstGeom>
          <a:noFill/>
        </p:spPr>
        <p:txBody>
          <a:bodyPr wrap="square" rtlCol="0" anchor="ctr">
            <a:noAutofit/>
          </a:bodyPr>
          <a:lstStyle/>
          <a:p>
            <a:pPr>
              <a:buClr>
                <a:schemeClr val="tx1">
                  <a:lumMod val="85000"/>
                  <a:lumOff val="15000"/>
                </a:schemeClr>
              </a:buClr>
            </a:pPr>
            <a:r>
              <a:rPr kumimoji="1" lang="zh-CN" altLang="en-US"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零部件、以及模组供应</a:t>
            </a:r>
            <a:endParaRPr kumimoji="1" lang="en-US" altLang="zh-CN"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44" name="矩形 157">
            <a:extLst>
              <a:ext uri="{FF2B5EF4-FFF2-40B4-BE49-F238E27FC236}">
                <a16:creationId xmlns:a16="http://schemas.microsoft.com/office/drawing/2014/main" id="{9F431963-545B-6847-BDAF-47CC984A33B8}"/>
              </a:ext>
            </a:extLst>
          </p:cNvPr>
          <p:cNvSpPr/>
          <p:nvPr/>
        </p:nvSpPr>
        <p:spPr>
          <a:xfrm>
            <a:off x="461810" y="5805546"/>
            <a:ext cx="6405432" cy="485432"/>
          </a:xfrm>
          <a:prstGeom prst="rect">
            <a:avLst/>
          </a:prstGeom>
          <a:solidFill>
            <a:schemeClr val="bg1">
              <a:lumMod val="75000"/>
            </a:schemeClr>
          </a:solidFill>
          <a:ln w="3175">
            <a:solidFill>
              <a:schemeClr val="tx1">
                <a:lumMod val="50000"/>
                <a:lumOff val="50000"/>
              </a:schemeClr>
            </a:solidFill>
          </a:ln>
          <a:effectLst/>
        </p:spPr>
        <p:txBody>
          <a:bodyPr wrap="none" lIns="90000" tIns="0" rIns="90000" bIns="0" anchor="ctr" anchorCtr="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214224" indent="-214224" algn="ctr" defTabSz="697421" eaLnBrk="0" fontAlgn="auto" hangingPunct="0">
              <a:spcBef>
                <a:spcPts val="0"/>
              </a:spcBef>
              <a:spcAft>
                <a:spcPts val="0"/>
              </a:spcAft>
              <a:buClr>
                <a:srgbClr val="990000"/>
              </a:buClr>
              <a:buSzPct val="60000"/>
              <a:defRPr/>
            </a:pPr>
            <a:r>
              <a:rPr lang="zh-CN" altLang="en-US" sz="1600"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Arial"/>
              </a:rPr>
              <a:t>原材料、零散部件、供应商</a:t>
            </a:r>
          </a:p>
        </p:txBody>
      </p:sp>
      <p:sp>
        <p:nvSpPr>
          <p:cNvPr id="45" name="Rounded Rectangle 25">
            <a:extLst>
              <a:ext uri="{FF2B5EF4-FFF2-40B4-BE49-F238E27FC236}">
                <a16:creationId xmlns:a16="http://schemas.microsoft.com/office/drawing/2014/main" id="{4A7F60CB-4950-0845-8D16-68D733925E07}"/>
              </a:ext>
            </a:extLst>
          </p:cNvPr>
          <p:cNvSpPr/>
          <p:nvPr/>
        </p:nvSpPr>
        <p:spPr>
          <a:xfrm>
            <a:off x="1978869" y="4988554"/>
            <a:ext cx="1086670" cy="317602"/>
          </a:xfrm>
          <a:prstGeom prst="round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a:t>
            </a:r>
            <a:endPar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cxnSp>
        <p:nvCxnSpPr>
          <p:cNvPr id="47" name="直线箭头连接符 46">
            <a:extLst>
              <a:ext uri="{FF2B5EF4-FFF2-40B4-BE49-F238E27FC236}">
                <a16:creationId xmlns:a16="http://schemas.microsoft.com/office/drawing/2014/main" id="{113C15B0-A926-124F-BFFD-9CB270F9544B}"/>
              </a:ext>
            </a:extLst>
          </p:cNvPr>
          <p:cNvCxnSpPr>
            <a:cxnSpLocks/>
            <a:stCxn id="44" idx="0"/>
            <a:endCxn id="25" idx="2"/>
          </p:cNvCxnSpPr>
          <p:nvPr/>
        </p:nvCxnSpPr>
        <p:spPr>
          <a:xfrm flipV="1">
            <a:off x="3664526" y="5486400"/>
            <a:ext cx="1" cy="31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25">
            <a:extLst>
              <a:ext uri="{FF2B5EF4-FFF2-40B4-BE49-F238E27FC236}">
                <a16:creationId xmlns:a16="http://schemas.microsoft.com/office/drawing/2014/main" id="{DB563531-D7E1-C948-9ED9-77803E302FB1}"/>
              </a:ext>
            </a:extLst>
          </p:cNvPr>
          <p:cNvSpPr/>
          <p:nvPr/>
        </p:nvSpPr>
        <p:spPr>
          <a:xfrm>
            <a:off x="8959422" y="5902193"/>
            <a:ext cx="1330767" cy="443198"/>
          </a:xfrm>
          <a:prstGeom prst="roundRect">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其他</a:t>
            </a:r>
          </a:p>
        </p:txBody>
      </p:sp>
      <p:cxnSp>
        <p:nvCxnSpPr>
          <p:cNvPr id="52" name="直线箭头连接符 51">
            <a:extLst>
              <a:ext uri="{FF2B5EF4-FFF2-40B4-BE49-F238E27FC236}">
                <a16:creationId xmlns:a16="http://schemas.microsoft.com/office/drawing/2014/main" id="{FB80CA8D-D052-8D46-A513-31013EAE4071}"/>
              </a:ext>
            </a:extLst>
          </p:cNvPr>
          <p:cNvCxnSpPr/>
          <p:nvPr/>
        </p:nvCxnSpPr>
        <p:spPr>
          <a:xfrm flipH="1">
            <a:off x="7126103" y="2892335"/>
            <a:ext cx="1750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A7188295-8B52-9146-A49E-4FD87E2D8FEB}"/>
              </a:ext>
            </a:extLst>
          </p:cNvPr>
          <p:cNvCxnSpPr/>
          <p:nvPr/>
        </p:nvCxnSpPr>
        <p:spPr>
          <a:xfrm flipH="1">
            <a:off x="7126103" y="4742576"/>
            <a:ext cx="1750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268C7CFB-D5BC-8B49-8738-72997E6F4605}"/>
              </a:ext>
            </a:extLst>
          </p:cNvPr>
          <p:cNvCxnSpPr/>
          <p:nvPr/>
        </p:nvCxnSpPr>
        <p:spPr>
          <a:xfrm flipH="1">
            <a:off x="7140851" y="6113824"/>
            <a:ext cx="1750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6B3D736A-B078-0843-8BF7-21EC70464C2D}"/>
              </a:ext>
            </a:extLst>
          </p:cNvPr>
          <p:cNvSpPr txBox="1"/>
          <p:nvPr/>
        </p:nvSpPr>
        <p:spPr>
          <a:xfrm>
            <a:off x="6962484" y="2270993"/>
            <a:ext cx="2035979" cy="443199"/>
          </a:xfrm>
          <a:prstGeom prst="rect">
            <a:avLst/>
          </a:prstGeom>
          <a:noFill/>
        </p:spPr>
        <p:txBody>
          <a:bodyPr wrap="square" rtlCol="0" anchor="ctr">
            <a:noAutofit/>
          </a:bodyPr>
          <a:lstStyle/>
          <a:p>
            <a:pPr>
              <a:buClr>
                <a:schemeClr val="tx1">
                  <a:lumMod val="85000"/>
                  <a:lumOff val="15000"/>
                </a:schemeClr>
              </a:buClr>
            </a:pPr>
            <a:r>
              <a:rPr kumimoji="1" lang="zh-CN" altLang="en-US" sz="12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工艺、组装、检测（电测、外观）设备</a:t>
            </a:r>
            <a:endParaRPr kumimoji="1" lang="en-US" altLang="zh-CN" sz="12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56" name="文本框 55">
            <a:extLst>
              <a:ext uri="{FF2B5EF4-FFF2-40B4-BE49-F238E27FC236}">
                <a16:creationId xmlns:a16="http://schemas.microsoft.com/office/drawing/2014/main" id="{ADA22545-C7EB-B54E-B80D-363B34B6372B}"/>
              </a:ext>
            </a:extLst>
          </p:cNvPr>
          <p:cNvSpPr txBox="1"/>
          <p:nvPr/>
        </p:nvSpPr>
        <p:spPr>
          <a:xfrm>
            <a:off x="3843352" y="1714149"/>
            <a:ext cx="2035979" cy="443199"/>
          </a:xfrm>
          <a:prstGeom prst="rect">
            <a:avLst/>
          </a:prstGeom>
          <a:noFill/>
        </p:spPr>
        <p:txBody>
          <a:bodyPr wrap="square" rtlCol="0" anchor="ctr">
            <a:noAutofit/>
          </a:bodyPr>
          <a:lstStyle/>
          <a:p>
            <a:pPr>
              <a:buClr>
                <a:schemeClr val="tx1">
                  <a:lumMod val="85000"/>
                  <a:lumOff val="15000"/>
                </a:schemeClr>
              </a:buClr>
            </a:pPr>
            <a:r>
              <a:rPr kumimoji="1" lang="en-US" altLang="zh-CN"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iPhone/iPad</a:t>
            </a:r>
          </a:p>
          <a:p>
            <a:pPr>
              <a:buClr>
                <a:schemeClr val="tx1">
                  <a:lumMod val="85000"/>
                  <a:lumOff val="15000"/>
                </a:schemeClr>
              </a:buClr>
            </a:pPr>
            <a:r>
              <a:rPr kumimoji="1" lang="en-US" altLang="zh-CN"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MacBook/</a:t>
            </a:r>
            <a:r>
              <a:rPr kumimoji="1" lang="en-US" altLang="zh-CN" sz="1400" kern="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AirPod</a:t>
            </a:r>
            <a:r>
              <a:rPr kumimoji="1" lang="zh-CN" altLang="en-US"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 组装</a:t>
            </a:r>
            <a:endParaRPr kumimoji="1" lang="en-US" altLang="zh-CN"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57" name="文本框 56">
            <a:extLst>
              <a:ext uri="{FF2B5EF4-FFF2-40B4-BE49-F238E27FC236}">
                <a16:creationId xmlns:a16="http://schemas.microsoft.com/office/drawing/2014/main" id="{7D01F625-B611-814E-AEEB-57CC92BDCF51}"/>
              </a:ext>
            </a:extLst>
          </p:cNvPr>
          <p:cNvSpPr txBox="1"/>
          <p:nvPr/>
        </p:nvSpPr>
        <p:spPr>
          <a:xfrm>
            <a:off x="6962484" y="4104903"/>
            <a:ext cx="2035979" cy="443199"/>
          </a:xfrm>
          <a:prstGeom prst="rect">
            <a:avLst/>
          </a:prstGeom>
          <a:noFill/>
        </p:spPr>
        <p:txBody>
          <a:bodyPr wrap="square" rtlCol="0" anchor="ctr">
            <a:noAutofit/>
          </a:bodyPr>
          <a:lstStyle/>
          <a:p>
            <a:pPr>
              <a:buClr>
                <a:schemeClr val="tx1">
                  <a:lumMod val="85000"/>
                  <a:lumOff val="15000"/>
                </a:schemeClr>
              </a:buClr>
            </a:pPr>
            <a:r>
              <a:rPr kumimoji="1" lang="zh-CN" altLang="en-US" sz="12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工艺、组装、检测（电测、外观）设备</a:t>
            </a:r>
            <a:endParaRPr kumimoji="1" lang="en-US" altLang="zh-CN" sz="12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59" name="Rounded Rectangle 25">
            <a:extLst>
              <a:ext uri="{FF2B5EF4-FFF2-40B4-BE49-F238E27FC236}">
                <a16:creationId xmlns:a16="http://schemas.microsoft.com/office/drawing/2014/main" id="{DCB2130A-1368-F849-B6D2-43F7AA5D4B20}"/>
              </a:ext>
            </a:extLst>
          </p:cNvPr>
          <p:cNvSpPr/>
          <p:nvPr/>
        </p:nvSpPr>
        <p:spPr>
          <a:xfrm>
            <a:off x="11140976" y="2270993"/>
            <a:ext cx="537929" cy="4074393"/>
          </a:xfrm>
          <a:prstGeom prst="round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其他供应商</a:t>
            </a:r>
          </a:p>
        </p:txBody>
      </p:sp>
      <p:cxnSp>
        <p:nvCxnSpPr>
          <p:cNvPr id="60" name="直线箭头连接符 59">
            <a:extLst>
              <a:ext uri="{FF2B5EF4-FFF2-40B4-BE49-F238E27FC236}">
                <a16:creationId xmlns:a16="http://schemas.microsoft.com/office/drawing/2014/main" id="{ECCC536B-676E-104F-ACF4-1342FD33EE35}"/>
              </a:ext>
            </a:extLst>
          </p:cNvPr>
          <p:cNvCxnSpPr>
            <a:cxnSpLocks/>
          </p:cNvCxnSpPr>
          <p:nvPr/>
        </p:nvCxnSpPr>
        <p:spPr>
          <a:xfrm flipH="1">
            <a:off x="10376236" y="2553122"/>
            <a:ext cx="74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9CE0B1ED-A267-9E40-A9B6-3D5C1274681E}"/>
              </a:ext>
            </a:extLst>
          </p:cNvPr>
          <p:cNvCxnSpPr>
            <a:cxnSpLocks/>
          </p:cNvCxnSpPr>
          <p:nvPr/>
        </p:nvCxnSpPr>
        <p:spPr>
          <a:xfrm flipH="1">
            <a:off x="10359024" y="3108645"/>
            <a:ext cx="74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B479992E-B89A-2D44-9604-EBF8040652EF}"/>
              </a:ext>
            </a:extLst>
          </p:cNvPr>
          <p:cNvCxnSpPr>
            <a:cxnSpLocks/>
          </p:cNvCxnSpPr>
          <p:nvPr/>
        </p:nvCxnSpPr>
        <p:spPr>
          <a:xfrm flipH="1">
            <a:off x="10380794" y="3718245"/>
            <a:ext cx="74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8E4F0813-7948-DD43-8B05-6BA3D8C2538E}"/>
              </a:ext>
            </a:extLst>
          </p:cNvPr>
          <p:cNvCxnSpPr>
            <a:cxnSpLocks/>
          </p:cNvCxnSpPr>
          <p:nvPr/>
        </p:nvCxnSpPr>
        <p:spPr>
          <a:xfrm flipH="1">
            <a:off x="10359013" y="4340539"/>
            <a:ext cx="74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3ADF4533-E399-1344-904F-39F06398F416}"/>
              </a:ext>
            </a:extLst>
          </p:cNvPr>
          <p:cNvCxnSpPr>
            <a:cxnSpLocks/>
          </p:cNvCxnSpPr>
          <p:nvPr/>
        </p:nvCxnSpPr>
        <p:spPr>
          <a:xfrm flipH="1">
            <a:off x="10341801" y="4896062"/>
            <a:ext cx="74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F102B674-309B-7D49-B722-47DAB6F956E9}"/>
              </a:ext>
            </a:extLst>
          </p:cNvPr>
          <p:cNvCxnSpPr>
            <a:cxnSpLocks/>
          </p:cNvCxnSpPr>
          <p:nvPr/>
        </p:nvCxnSpPr>
        <p:spPr>
          <a:xfrm flipH="1">
            <a:off x="10363571" y="5505662"/>
            <a:ext cx="74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0D73E603-E3FF-9C42-801F-032EA597D134}"/>
              </a:ext>
            </a:extLst>
          </p:cNvPr>
          <p:cNvCxnSpPr>
            <a:cxnSpLocks/>
          </p:cNvCxnSpPr>
          <p:nvPr/>
        </p:nvCxnSpPr>
        <p:spPr>
          <a:xfrm flipH="1">
            <a:off x="10341801" y="6113824"/>
            <a:ext cx="74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47CFD93B-B70A-494D-8ED8-EEF21C54EAF0}"/>
              </a:ext>
            </a:extLst>
          </p:cNvPr>
          <p:cNvSpPr txBox="1"/>
          <p:nvPr/>
        </p:nvSpPr>
        <p:spPr>
          <a:xfrm>
            <a:off x="8701089" y="1551724"/>
            <a:ext cx="1847431" cy="443199"/>
          </a:xfrm>
          <a:prstGeom prst="rect">
            <a:avLst/>
          </a:prstGeom>
          <a:noFill/>
        </p:spPr>
        <p:txBody>
          <a:bodyPr wrap="square" rtlCol="0" anchor="ctr">
            <a:noAutofit/>
          </a:bodyPr>
          <a:lstStyle/>
          <a:p>
            <a:pPr algn="ctr">
              <a:buClr>
                <a:schemeClr val="tx1">
                  <a:lumMod val="85000"/>
                  <a:lumOff val="15000"/>
                </a:schemeClr>
              </a:buClr>
            </a:pPr>
            <a:r>
              <a:rPr kumimoji="1" lang="en-US" altLang="zh-CN"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200~300</a:t>
            </a:r>
            <a:r>
              <a:rPr kumimoji="1" lang="zh-CN" altLang="en-US"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亿</a:t>
            </a:r>
            <a:r>
              <a:rPr kumimoji="1" lang="en-US" altLang="zh-CN"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a:t>
            </a:r>
            <a:r>
              <a:rPr kumimoji="1" lang="zh-CN" altLang="en-US"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每年</a:t>
            </a:r>
            <a:endParaRPr kumimoji="1" lang="en-US" altLang="zh-CN"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a:p>
            <a:pPr algn="ctr">
              <a:buClr>
                <a:schemeClr val="tx1">
                  <a:lumMod val="85000"/>
                  <a:lumOff val="15000"/>
                </a:schemeClr>
              </a:buClr>
            </a:pPr>
            <a:r>
              <a:rPr kumimoji="1" lang="zh-CN" altLang="en-US"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设备供应</a:t>
            </a:r>
            <a:r>
              <a:rPr kumimoji="1" lang="en-US" altLang="zh-CN"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-Apple</a:t>
            </a:r>
            <a:r>
              <a:rPr kumimoji="1" lang="zh-CN" altLang="en-US"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买单</a:t>
            </a:r>
            <a:endParaRPr kumimoji="1" lang="en-US" altLang="zh-CN" sz="14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69" name="文本框 68">
            <a:extLst>
              <a:ext uri="{FF2B5EF4-FFF2-40B4-BE49-F238E27FC236}">
                <a16:creationId xmlns:a16="http://schemas.microsoft.com/office/drawing/2014/main" id="{77A98DE7-A630-FE46-8FF3-62356512B127}"/>
              </a:ext>
            </a:extLst>
          </p:cNvPr>
          <p:cNvSpPr txBox="1"/>
          <p:nvPr/>
        </p:nvSpPr>
        <p:spPr>
          <a:xfrm>
            <a:off x="6962484" y="5552124"/>
            <a:ext cx="2035979" cy="443199"/>
          </a:xfrm>
          <a:prstGeom prst="rect">
            <a:avLst/>
          </a:prstGeom>
          <a:noFill/>
        </p:spPr>
        <p:txBody>
          <a:bodyPr wrap="square" rtlCol="0" anchor="ctr">
            <a:noAutofit/>
          </a:bodyPr>
          <a:lstStyle/>
          <a:p>
            <a:pPr>
              <a:buClr>
                <a:schemeClr val="tx1">
                  <a:lumMod val="85000"/>
                  <a:lumOff val="15000"/>
                </a:schemeClr>
              </a:buClr>
            </a:pPr>
            <a:r>
              <a:rPr kumimoji="1" lang="zh-CN" altLang="en-US" sz="12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rPr>
              <a:t>工艺、组装、检测（电测、外观）设备</a:t>
            </a:r>
            <a:endParaRPr kumimoji="1" lang="en-US" altLang="zh-CN" sz="1200" kern="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00517180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right)">
                                      <p:cBhvr>
                                        <p:cTn id="22" dur="500"/>
                                        <p:tgtEl>
                                          <p:spTgt spid="23"/>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right)">
                                      <p:cBhvr>
                                        <p:cTn id="25" dur="500"/>
                                        <p:tgtEl>
                                          <p:spTgt spid="50"/>
                                        </p:tgtEl>
                                      </p:cBhvr>
                                    </p:animEffect>
                                  </p:childTnLst>
                                </p:cTn>
                              </p:par>
                              <p:par>
                                <p:cTn id="26" presetID="22" presetClass="entr" presetSubtype="2"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par>
                                <p:cTn id="29" presetID="22" presetClass="entr" presetSubtype="2"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right)">
                                      <p:cBhvr>
                                        <p:cTn id="31" dur="500"/>
                                        <p:tgtEl>
                                          <p:spTgt spid="53"/>
                                        </p:tgtEl>
                                      </p:cBhvr>
                                    </p:animEffect>
                                  </p:childTnLst>
                                </p:cTn>
                              </p:par>
                              <p:par>
                                <p:cTn id="32" presetID="22" presetClass="entr" presetSubtype="2"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right)">
                                      <p:cBhvr>
                                        <p:cTn id="34" dur="500"/>
                                        <p:tgtEl>
                                          <p:spTgt spid="54"/>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right)">
                                      <p:cBhvr>
                                        <p:cTn id="37" dur="500"/>
                                        <p:tgtEl>
                                          <p:spTgt spid="55"/>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right)">
                                      <p:cBhvr>
                                        <p:cTn id="40" dur="500"/>
                                        <p:tgtEl>
                                          <p:spTgt spid="5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right)">
                                      <p:cBhvr>
                                        <p:cTn id="43" dur="500"/>
                                        <p:tgtEl>
                                          <p:spTgt spid="6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right)">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right)">
                                      <p:cBhvr>
                                        <p:cTn id="51" dur="500"/>
                                        <p:tgtEl>
                                          <p:spTgt spid="59"/>
                                        </p:tgtEl>
                                      </p:cBhvr>
                                    </p:animEffect>
                                  </p:childTnLst>
                                </p:cTn>
                              </p:par>
                              <p:par>
                                <p:cTn id="52" presetID="22" presetClass="entr" presetSubtype="2"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right)">
                                      <p:cBhvr>
                                        <p:cTn id="54" dur="500"/>
                                        <p:tgtEl>
                                          <p:spTgt spid="60"/>
                                        </p:tgtEl>
                                      </p:cBhvr>
                                    </p:animEffect>
                                  </p:childTnLst>
                                </p:cTn>
                              </p:par>
                              <p:par>
                                <p:cTn id="55" presetID="22" presetClass="entr" presetSubtype="2"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wipe(right)">
                                      <p:cBhvr>
                                        <p:cTn id="57" dur="500"/>
                                        <p:tgtEl>
                                          <p:spTgt spid="62"/>
                                        </p:tgtEl>
                                      </p:cBhvr>
                                    </p:animEffect>
                                  </p:childTnLst>
                                </p:cTn>
                              </p:par>
                              <p:par>
                                <p:cTn id="58" presetID="22" presetClass="entr" presetSubtype="2"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right)">
                                      <p:cBhvr>
                                        <p:cTn id="60" dur="500"/>
                                        <p:tgtEl>
                                          <p:spTgt spid="63"/>
                                        </p:tgtEl>
                                      </p:cBhvr>
                                    </p:animEffect>
                                  </p:childTnLst>
                                </p:cTn>
                              </p:par>
                              <p:par>
                                <p:cTn id="61" presetID="22" presetClass="entr" presetSubtype="2"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right)">
                                      <p:cBhvr>
                                        <p:cTn id="63" dur="500"/>
                                        <p:tgtEl>
                                          <p:spTgt spid="64"/>
                                        </p:tgtEl>
                                      </p:cBhvr>
                                    </p:animEffect>
                                  </p:childTnLst>
                                </p:cTn>
                              </p:par>
                              <p:par>
                                <p:cTn id="64" presetID="22" presetClass="entr" presetSubtype="2"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right)">
                                      <p:cBhvr>
                                        <p:cTn id="66" dur="500"/>
                                        <p:tgtEl>
                                          <p:spTgt spid="65"/>
                                        </p:tgtEl>
                                      </p:cBhvr>
                                    </p:animEffect>
                                  </p:childTnLst>
                                </p:cTn>
                              </p:par>
                              <p:par>
                                <p:cTn id="67" presetID="22" presetClass="entr" presetSubtype="2"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right)">
                                      <p:cBhvr>
                                        <p:cTn id="69" dur="500"/>
                                        <p:tgtEl>
                                          <p:spTgt spid="66"/>
                                        </p:tgtEl>
                                      </p:cBhvr>
                                    </p:animEffect>
                                  </p:childTnLst>
                                </p:cTn>
                              </p:par>
                              <p:par>
                                <p:cTn id="70" presetID="22" presetClass="entr" presetSubtype="2" fill="hold" nodeType="with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wipe(right)">
                                      <p:cBhvr>
                                        <p:cTn id="7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2" grpId="0" animBg="1"/>
      <p:bldP spid="23" grpId="0" animBg="1"/>
      <p:bldP spid="50" grpId="0" animBg="1"/>
      <p:bldP spid="55" grpId="0"/>
      <p:bldP spid="57" grpId="0"/>
      <p:bldP spid="59" grpId="0" animBg="1"/>
      <p:bldP spid="68" grpId="0"/>
      <p:bldP spid="6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8B1D3-879E-5140-B5A8-82980401A42D}"/>
              </a:ext>
            </a:extLst>
          </p:cNvPr>
          <p:cNvSpPr>
            <a:spLocks noGrp="1"/>
          </p:cNvSpPr>
          <p:nvPr>
            <p:ph type="title"/>
          </p:nvPr>
        </p:nvSpPr>
        <p:spPr/>
        <p:txBody>
          <a:bodyPr/>
          <a:lstStyle/>
          <a:p>
            <a:r>
              <a:rPr kumimoji="1" lang="zh-CN" altLang="en-US" dirty="0"/>
              <a:t>案例：</a:t>
            </a:r>
            <a:r>
              <a:rPr kumimoji="1" lang="en-US" altLang="zh-CN" dirty="0"/>
              <a:t>iPhone</a:t>
            </a:r>
            <a:r>
              <a:rPr kumimoji="1" lang="zh-CN" altLang="en-US" dirty="0"/>
              <a:t>无线充电线圈检测</a:t>
            </a:r>
          </a:p>
        </p:txBody>
      </p:sp>
      <p:sp>
        <p:nvSpPr>
          <p:cNvPr id="6" name="Rounded Rectangle 25">
            <a:extLst>
              <a:ext uri="{FF2B5EF4-FFF2-40B4-BE49-F238E27FC236}">
                <a16:creationId xmlns:a16="http://schemas.microsoft.com/office/drawing/2014/main" id="{49845378-DF26-AF48-BCDB-1645F945E674}"/>
              </a:ext>
            </a:extLst>
          </p:cNvPr>
          <p:cNvSpPr/>
          <p:nvPr/>
        </p:nvSpPr>
        <p:spPr>
          <a:xfrm>
            <a:off x="1467501" y="2058958"/>
            <a:ext cx="1570668" cy="317602"/>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信维</a:t>
            </a:r>
          </a:p>
        </p:txBody>
      </p:sp>
      <p:sp>
        <p:nvSpPr>
          <p:cNvPr id="7" name="Rounded Rectangle 25">
            <a:extLst>
              <a:ext uri="{FF2B5EF4-FFF2-40B4-BE49-F238E27FC236}">
                <a16:creationId xmlns:a16="http://schemas.microsoft.com/office/drawing/2014/main" id="{BFBE7522-9621-2241-831B-C2597CC91EB7}"/>
              </a:ext>
            </a:extLst>
          </p:cNvPr>
          <p:cNvSpPr/>
          <p:nvPr/>
        </p:nvSpPr>
        <p:spPr>
          <a:xfrm>
            <a:off x="3858586" y="2584984"/>
            <a:ext cx="1330778" cy="317602"/>
          </a:xfrm>
          <a:prstGeom prst="roundRect">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某伙伴</a:t>
            </a:r>
          </a:p>
        </p:txBody>
      </p:sp>
      <p:sp>
        <p:nvSpPr>
          <p:cNvPr id="8" name="Rounded Rectangle 25">
            <a:extLst>
              <a:ext uri="{FF2B5EF4-FFF2-40B4-BE49-F238E27FC236}">
                <a16:creationId xmlns:a16="http://schemas.microsoft.com/office/drawing/2014/main" id="{EDA591CF-308F-8645-AC29-847DE2729F04}"/>
              </a:ext>
            </a:extLst>
          </p:cNvPr>
          <p:cNvSpPr/>
          <p:nvPr/>
        </p:nvSpPr>
        <p:spPr>
          <a:xfrm>
            <a:off x="1467501" y="2584984"/>
            <a:ext cx="1570668" cy="317602"/>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东尼电子</a:t>
            </a:r>
          </a:p>
        </p:txBody>
      </p:sp>
      <p:sp>
        <p:nvSpPr>
          <p:cNvPr id="9" name="Rounded Rectangle 25">
            <a:extLst>
              <a:ext uri="{FF2B5EF4-FFF2-40B4-BE49-F238E27FC236}">
                <a16:creationId xmlns:a16="http://schemas.microsoft.com/office/drawing/2014/main" id="{5AFC70DA-7D7B-3040-A19F-BB6C6241DBD5}"/>
              </a:ext>
            </a:extLst>
          </p:cNvPr>
          <p:cNvSpPr/>
          <p:nvPr/>
        </p:nvSpPr>
        <p:spPr>
          <a:xfrm>
            <a:off x="1467501" y="3111010"/>
            <a:ext cx="1570668" cy="317602"/>
          </a:xfrm>
          <a:prstGeom prst="roundRect">
            <a:avLst/>
          </a:prstGeom>
          <a:solidFill>
            <a:srgbClr val="043E6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领益</a:t>
            </a:r>
          </a:p>
        </p:txBody>
      </p:sp>
      <p:sp>
        <p:nvSpPr>
          <p:cNvPr id="10" name="Rounded Rectangle 25">
            <a:extLst>
              <a:ext uri="{FF2B5EF4-FFF2-40B4-BE49-F238E27FC236}">
                <a16:creationId xmlns:a16="http://schemas.microsoft.com/office/drawing/2014/main" id="{218B01AA-053B-4B4B-9AAA-2BE8A592D6F1}"/>
              </a:ext>
            </a:extLst>
          </p:cNvPr>
          <p:cNvSpPr/>
          <p:nvPr/>
        </p:nvSpPr>
        <p:spPr>
          <a:xfrm>
            <a:off x="5284257" y="3643876"/>
            <a:ext cx="1330777" cy="317602"/>
          </a:xfrm>
          <a:prstGeom prst="roundRect">
            <a:avLst/>
          </a:prstGeom>
          <a:solidFill>
            <a:srgbClr val="47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Cognex</a:t>
            </a:r>
            <a:endPar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sp>
        <p:nvSpPr>
          <p:cNvPr id="11" name="Rounded Rectangle 25">
            <a:extLst>
              <a:ext uri="{FF2B5EF4-FFF2-40B4-BE49-F238E27FC236}">
                <a16:creationId xmlns:a16="http://schemas.microsoft.com/office/drawing/2014/main" id="{E2BD8217-545E-4E4B-9266-561904268B38}"/>
              </a:ext>
            </a:extLst>
          </p:cNvPr>
          <p:cNvSpPr/>
          <p:nvPr/>
        </p:nvSpPr>
        <p:spPr>
          <a:xfrm>
            <a:off x="5284258" y="4040179"/>
            <a:ext cx="1330777" cy="317602"/>
          </a:xfrm>
          <a:prstGeom prst="roundRect">
            <a:avLst/>
          </a:prstGeom>
          <a:solidFill>
            <a:srgbClr val="47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Keyence</a:t>
            </a:r>
          </a:p>
        </p:txBody>
      </p:sp>
      <p:sp>
        <p:nvSpPr>
          <p:cNvPr id="12" name="Rounded Rectangle 25">
            <a:extLst>
              <a:ext uri="{FF2B5EF4-FFF2-40B4-BE49-F238E27FC236}">
                <a16:creationId xmlns:a16="http://schemas.microsoft.com/office/drawing/2014/main" id="{1ECDF23A-4514-824B-8995-99ED1F6E03AD}"/>
              </a:ext>
            </a:extLst>
          </p:cNvPr>
          <p:cNvSpPr/>
          <p:nvPr/>
        </p:nvSpPr>
        <p:spPr>
          <a:xfrm>
            <a:off x="5284258" y="4436482"/>
            <a:ext cx="1330777" cy="317602"/>
          </a:xfrm>
          <a:prstGeom prst="roundRect">
            <a:avLst/>
          </a:prstGeom>
          <a:solidFill>
            <a:srgbClr val="47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阿</a:t>
            </a:r>
            <a:r>
              <a:rPr lang="en-US" altLang="zh-CN"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X</a:t>
            </a:r>
            <a:endPar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sp>
        <p:nvSpPr>
          <p:cNvPr id="13" name="Rounded Rectangle 25">
            <a:extLst>
              <a:ext uri="{FF2B5EF4-FFF2-40B4-BE49-F238E27FC236}">
                <a16:creationId xmlns:a16="http://schemas.microsoft.com/office/drawing/2014/main" id="{2321EBAC-E644-D845-8F32-1FEDE9CFC287}"/>
              </a:ext>
            </a:extLst>
          </p:cNvPr>
          <p:cNvSpPr/>
          <p:nvPr/>
        </p:nvSpPr>
        <p:spPr>
          <a:xfrm>
            <a:off x="5284258" y="4832785"/>
            <a:ext cx="1330777" cy="317602"/>
          </a:xfrm>
          <a:prstGeom prst="roundRect">
            <a:avLst/>
          </a:prstGeom>
          <a:solidFill>
            <a:srgbClr val="47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创</a:t>
            </a:r>
            <a:r>
              <a:rPr lang="en-US" altLang="zh-CN"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X</a:t>
            </a:r>
            <a:endPar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cxnSp>
        <p:nvCxnSpPr>
          <p:cNvPr id="16" name="直线箭头连接符 15">
            <a:extLst>
              <a:ext uri="{FF2B5EF4-FFF2-40B4-BE49-F238E27FC236}">
                <a16:creationId xmlns:a16="http://schemas.microsoft.com/office/drawing/2014/main" id="{BE9D635A-1D8B-7541-93AD-D9D1DFF2D5B2}"/>
              </a:ext>
            </a:extLst>
          </p:cNvPr>
          <p:cNvCxnSpPr>
            <a:endCxn id="7" idx="1"/>
          </p:cNvCxnSpPr>
          <p:nvPr/>
        </p:nvCxnSpPr>
        <p:spPr>
          <a:xfrm>
            <a:off x="3165986" y="2217759"/>
            <a:ext cx="692600" cy="526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51861267-D662-774D-84D8-2E5151910ADD}"/>
              </a:ext>
            </a:extLst>
          </p:cNvPr>
          <p:cNvCxnSpPr>
            <a:cxnSpLocks/>
            <a:stCxn id="8" idx="3"/>
            <a:endCxn id="7" idx="1"/>
          </p:cNvCxnSpPr>
          <p:nvPr/>
        </p:nvCxnSpPr>
        <p:spPr>
          <a:xfrm>
            <a:off x="3038169" y="2743785"/>
            <a:ext cx="820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3A3429A0-133E-5247-BFB8-12D8A5001C06}"/>
              </a:ext>
            </a:extLst>
          </p:cNvPr>
          <p:cNvCxnSpPr>
            <a:cxnSpLocks/>
            <a:stCxn id="9" idx="3"/>
            <a:endCxn id="7" idx="1"/>
          </p:cNvCxnSpPr>
          <p:nvPr/>
        </p:nvCxnSpPr>
        <p:spPr>
          <a:xfrm flipV="1">
            <a:off x="3038169" y="2743785"/>
            <a:ext cx="820417" cy="526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AE608FA-3B47-2A41-9998-E3C73EEABE2C}"/>
              </a:ext>
            </a:extLst>
          </p:cNvPr>
          <p:cNvSpPr txBox="1"/>
          <p:nvPr/>
        </p:nvSpPr>
        <p:spPr>
          <a:xfrm>
            <a:off x="7412754" y="3098678"/>
            <a:ext cx="3967991" cy="3331619"/>
          </a:xfrm>
          <a:prstGeom prst="rect">
            <a:avLst/>
          </a:prstGeom>
          <a:solidFill>
            <a:schemeClr val="bg1">
              <a:lumMod val="95000"/>
            </a:schemeClr>
          </a:solidFill>
        </p:spPr>
        <p:txBody>
          <a:bodyPr wrap="square" rtlCol="0">
            <a:noAutofit/>
          </a:bodyPr>
          <a:lstStyle/>
          <a:p>
            <a:pPr marL="285750" indent="-285750">
              <a:buClr>
                <a:schemeClr val="tx1">
                  <a:lumMod val="85000"/>
                  <a:lumOff val="15000"/>
                </a:schemeClr>
              </a:buClr>
              <a:buFont typeface="Arial" panose="020B0604020202020204" pitchFamily="34" charset="0"/>
              <a:buChar char="•"/>
            </a:pPr>
            <a: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2020</a:t>
            </a: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年</a:t>
            </a:r>
            <a: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8</a:t>
            </a: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月份开始</a:t>
            </a: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a:p>
            <a:pPr marL="285750" indent="-285750">
              <a:buClr>
                <a:schemeClr val="tx1">
                  <a:lumMod val="85000"/>
                  <a:lumOff val="15000"/>
                </a:schemeClr>
              </a:buClr>
              <a:buFont typeface="Arial" panose="020B0604020202020204" pitchFamily="34" charset="0"/>
              <a:buChar char="•"/>
            </a:pP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对</a:t>
            </a:r>
            <a: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NG</a:t>
            </a: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进行</a:t>
            </a:r>
            <a: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35+</a:t>
            </a: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分类、缺陷复杂</a:t>
            </a: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a:p>
            <a:pPr marL="285750" indent="-285750">
              <a:buClr>
                <a:schemeClr val="tx1">
                  <a:lumMod val="85000"/>
                  <a:lumOff val="15000"/>
                </a:schemeClr>
              </a:buClr>
              <a:buFont typeface="Arial" panose="020B0604020202020204" pitchFamily="34" charset="0"/>
              <a:buChar char="•"/>
            </a:pPr>
            <a: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4</a:t>
            </a: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种产品</a:t>
            </a: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a:p>
            <a:pPr marL="285750" indent="-285750">
              <a:buClr>
                <a:schemeClr val="tx1">
                  <a:lumMod val="85000"/>
                  <a:lumOff val="15000"/>
                </a:schemeClr>
              </a:buClr>
              <a:buFont typeface="Arial" panose="020B0604020202020204" pitchFamily="34" charset="0"/>
              <a:buChar char="•"/>
            </a:pPr>
            <a: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3</a:t>
            </a: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个工厂、几十台机器的部署</a:t>
            </a: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a:p>
            <a:pPr>
              <a:buClr>
                <a:schemeClr val="tx1">
                  <a:lumMod val="85000"/>
                  <a:lumOff val="15000"/>
                </a:schemeClr>
              </a:buClr>
            </a:pP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a:p>
            <a:pPr>
              <a:buClr>
                <a:schemeClr val="tx1">
                  <a:lumMod val="85000"/>
                  <a:lumOff val="15000"/>
                </a:schemeClr>
              </a:buClr>
            </a:pPr>
            <a:r>
              <a:rPr kumimoji="1" lang="zh-CN" altLang="en-US" sz="1600" b="1"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难点即亮点</a:t>
            </a: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a:p>
            <a:pPr marL="285750" indent="-285750">
              <a:buClr>
                <a:schemeClr val="tx1">
                  <a:lumMod val="85000"/>
                  <a:lumOff val="15000"/>
                </a:schemeClr>
              </a:buClr>
              <a:buFont typeface="Arial" panose="020B0604020202020204" pitchFamily="34" charset="0"/>
              <a:buChar char="•"/>
            </a:pPr>
            <a: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Apple</a:t>
            </a: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的第一个大规模</a:t>
            </a:r>
            <a: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AI</a:t>
            </a: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外观检测项目</a:t>
            </a: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a:p>
            <a:pPr marL="285750" indent="-285750">
              <a:buClr>
                <a:schemeClr val="tx1">
                  <a:lumMod val="85000"/>
                  <a:lumOff val="15000"/>
                </a:schemeClr>
              </a:buClr>
              <a:buFont typeface="Arial" panose="020B0604020202020204" pitchFamily="34" charset="0"/>
              <a:buChar char="•"/>
            </a:pP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现有“成熟的视觉工具产品”无法解决</a:t>
            </a: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a:p>
            <a:pPr marL="285750" indent="-285750">
              <a:buClr>
                <a:schemeClr val="tx1">
                  <a:lumMod val="85000"/>
                  <a:lumOff val="15000"/>
                </a:schemeClr>
              </a:buClr>
              <a:buFont typeface="Arial" panose="020B0604020202020204" pitchFamily="34" charset="0"/>
              <a:buChar char="•"/>
            </a:pP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质量检测标准定义</a:t>
            </a:r>
            <a:b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b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和</a:t>
            </a:r>
            <a:br>
              <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br>
            <a:r>
              <a:rPr kumimoji="1" lang="zh-CN" altLang="en-US"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质量检测现场执行，并不统一</a:t>
            </a: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a:p>
            <a:pPr marL="285750" indent="-285750">
              <a:buClr>
                <a:schemeClr val="tx1">
                  <a:lumMod val="85000"/>
                  <a:lumOff val="15000"/>
                </a:schemeClr>
              </a:buClr>
              <a:buFont typeface="Arial" panose="020B0604020202020204" pitchFamily="34" charset="0"/>
              <a:buChar char="•"/>
            </a:pPr>
            <a:endParaRPr kumimoji="1" lang="en-US" altLang="zh-CN" sz="1600"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cxnSp>
        <p:nvCxnSpPr>
          <p:cNvPr id="25" name="曲线连接符 24">
            <a:extLst>
              <a:ext uri="{FF2B5EF4-FFF2-40B4-BE49-F238E27FC236}">
                <a16:creationId xmlns:a16="http://schemas.microsoft.com/office/drawing/2014/main" id="{94C9E102-ED94-7442-84E9-0D23BA9E8BD0}"/>
              </a:ext>
            </a:extLst>
          </p:cNvPr>
          <p:cNvCxnSpPr>
            <a:stCxn id="7" idx="2"/>
            <a:endCxn id="10" idx="1"/>
          </p:cNvCxnSpPr>
          <p:nvPr/>
        </p:nvCxnSpPr>
        <p:spPr>
          <a:xfrm rot="16200000" flipH="1">
            <a:off x="4454071" y="2972490"/>
            <a:ext cx="900091" cy="76028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157">
            <a:extLst>
              <a:ext uri="{FF2B5EF4-FFF2-40B4-BE49-F238E27FC236}">
                <a16:creationId xmlns:a16="http://schemas.microsoft.com/office/drawing/2014/main" id="{B9DB6F83-648B-0E4F-A000-FF88C01601BB}"/>
              </a:ext>
            </a:extLst>
          </p:cNvPr>
          <p:cNvSpPr/>
          <p:nvPr/>
        </p:nvSpPr>
        <p:spPr>
          <a:xfrm>
            <a:off x="7412753" y="2404147"/>
            <a:ext cx="3967993" cy="679276"/>
          </a:xfrm>
          <a:prstGeom prst="rect">
            <a:avLst/>
          </a:prstGeom>
          <a:solidFill>
            <a:srgbClr val="043E6F"/>
          </a:solidFill>
          <a:ln>
            <a:noFill/>
          </a:ln>
          <a:effectLst/>
        </p:spPr>
        <p:txBody>
          <a:bodyPr wrap="none" lIns="90000" tIns="0" rIns="90000" bIns="0" anchor="ctr" anchorCtr="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214224" indent="-214224" algn="ctr" defTabSz="697421" eaLnBrk="0" fontAlgn="auto" hangingPunct="0">
              <a:spcBef>
                <a:spcPts val="0"/>
              </a:spcBef>
              <a:spcAft>
                <a:spcPts val="0"/>
              </a:spcAft>
              <a:buClr>
                <a:srgbClr val="990000"/>
              </a:buClr>
              <a:buSzPct val="60000"/>
              <a:defRPr/>
            </a:pPr>
            <a:r>
              <a:rPr lang="zh-CN" altLang="en-US" sz="4000" b="1" kern="0"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a:rPr>
              <a:t>思谋科技</a:t>
            </a:r>
            <a:endParaRPr lang="en-US" altLang="zh-CN" sz="4000" b="1" kern="0"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a:endParaRPr>
          </a:p>
        </p:txBody>
      </p:sp>
      <p:cxnSp>
        <p:nvCxnSpPr>
          <p:cNvPr id="34" name="直线箭头连接符 33">
            <a:extLst>
              <a:ext uri="{FF2B5EF4-FFF2-40B4-BE49-F238E27FC236}">
                <a16:creationId xmlns:a16="http://schemas.microsoft.com/office/drawing/2014/main" id="{AB4E47A1-01E5-6D47-B6BE-9C3F057EEDA5}"/>
              </a:ext>
            </a:extLst>
          </p:cNvPr>
          <p:cNvCxnSpPr>
            <a:cxnSpLocks/>
            <a:stCxn id="26" idx="1"/>
            <a:endCxn id="7" idx="3"/>
          </p:cNvCxnSpPr>
          <p:nvPr/>
        </p:nvCxnSpPr>
        <p:spPr>
          <a:xfrm flipH="1">
            <a:off x="5189364" y="2743785"/>
            <a:ext cx="2223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34">
            <a:extLst>
              <a:ext uri="{FF2B5EF4-FFF2-40B4-BE49-F238E27FC236}">
                <a16:creationId xmlns:a16="http://schemas.microsoft.com/office/drawing/2014/main" id="{FE33A943-4FAF-554E-BA1F-9E573C518E08}"/>
              </a:ext>
            </a:extLst>
          </p:cNvPr>
          <p:cNvCxnSpPr>
            <a:cxnSpLocks/>
            <a:stCxn id="7" idx="2"/>
            <a:endCxn id="11" idx="1"/>
          </p:cNvCxnSpPr>
          <p:nvPr/>
        </p:nvCxnSpPr>
        <p:spPr>
          <a:xfrm rot="16200000" flipH="1">
            <a:off x="4255919" y="3170641"/>
            <a:ext cx="1296394" cy="7602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7">
            <a:extLst>
              <a:ext uri="{FF2B5EF4-FFF2-40B4-BE49-F238E27FC236}">
                <a16:creationId xmlns:a16="http://schemas.microsoft.com/office/drawing/2014/main" id="{5BCA42B1-6979-E043-BFEB-B31705796780}"/>
              </a:ext>
            </a:extLst>
          </p:cNvPr>
          <p:cNvCxnSpPr>
            <a:cxnSpLocks/>
            <a:stCxn id="7" idx="2"/>
            <a:endCxn id="12" idx="1"/>
          </p:cNvCxnSpPr>
          <p:nvPr/>
        </p:nvCxnSpPr>
        <p:spPr>
          <a:xfrm rot="16200000" flipH="1">
            <a:off x="4057768" y="3368792"/>
            <a:ext cx="1692697" cy="7602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40">
            <a:extLst>
              <a:ext uri="{FF2B5EF4-FFF2-40B4-BE49-F238E27FC236}">
                <a16:creationId xmlns:a16="http://schemas.microsoft.com/office/drawing/2014/main" id="{D92250CC-54AD-884E-9214-684CCAA3A0DD}"/>
              </a:ext>
            </a:extLst>
          </p:cNvPr>
          <p:cNvCxnSpPr>
            <a:cxnSpLocks/>
            <a:stCxn id="7" idx="2"/>
            <a:endCxn id="13" idx="1"/>
          </p:cNvCxnSpPr>
          <p:nvPr/>
        </p:nvCxnSpPr>
        <p:spPr>
          <a:xfrm rot="16200000" flipH="1">
            <a:off x="3859616" y="3566944"/>
            <a:ext cx="2089000" cy="7602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5CACE1E-70B8-4B46-A7DB-A8FB577F2C08}"/>
              </a:ext>
            </a:extLst>
          </p:cNvPr>
          <p:cNvSpPr/>
          <p:nvPr/>
        </p:nvSpPr>
        <p:spPr>
          <a:xfrm>
            <a:off x="5749977" y="1693197"/>
            <a:ext cx="1210588" cy="1015663"/>
          </a:xfrm>
          <a:prstGeom prst="rect">
            <a:avLst/>
          </a:prstGeom>
        </p:spPr>
        <p:txBody>
          <a:bodyPr wrap="none">
            <a:spAutoFit/>
          </a:bodyPr>
          <a:lstStyle/>
          <a:p>
            <a:pPr algn="ctr">
              <a:buClr>
                <a:schemeClr val="tx1">
                  <a:lumMod val="85000"/>
                  <a:lumOff val="15000"/>
                </a:schemeClr>
              </a:buClr>
            </a:pPr>
            <a:r>
              <a:rPr kumimoji="1" lang="zh-CN" altLang="en-US" sz="2000" kern="0" dirty="0">
                <a:solidFill>
                  <a:srgbClr val="922B2A"/>
                </a:solidFill>
                <a:latin typeface="Arial" panose="020B0604020202020204" pitchFamily="34" charset="0"/>
                <a:ea typeface="黑体" panose="02010609060101010101" pitchFamily="49" charset="-122"/>
                <a:cs typeface="Arial" panose="020B0604020202020204" pitchFamily="34" charset="0"/>
                <a:sym typeface="+mn-lt"/>
              </a:rPr>
              <a:t>成功交付</a:t>
            </a:r>
            <a:endParaRPr kumimoji="1" lang="en-US" altLang="zh-CN" sz="2000" kern="0" dirty="0">
              <a:solidFill>
                <a:srgbClr val="922B2A"/>
              </a:solidFill>
              <a:latin typeface="Arial" panose="020B0604020202020204" pitchFamily="34" charset="0"/>
              <a:ea typeface="黑体" panose="02010609060101010101" pitchFamily="49" charset="-122"/>
              <a:cs typeface="Arial" panose="020B0604020202020204" pitchFamily="34" charset="0"/>
              <a:sym typeface="+mn-lt"/>
            </a:endParaRPr>
          </a:p>
          <a:p>
            <a:pPr algn="ctr">
              <a:buClr>
                <a:schemeClr val="tx1">
                  <a:lumMod val="85000"/>
                  <a:lumOff val="15000"/>
                </a:schemeClr>
              </a:buClr>
            </a:pPr>
            <a:r>
              <a:rPr kumimoji="1" lang="en-US" altLang="zh-CN" sz="2000" kern="0" dirty="0">
                <a:solidFill>
                  <a:srgbClr val="922B2A"/>
                </a:solidFill>
                <a:latin typeface="Arial" panose="020B0604020202020204" pitchFamily="34" charset="0"/>
                <a:ea typeface="黑体" panose="02010609060101010101" pitchFamily="49" charset="-122"/>
                <a:cs typeface="Arial" panose="020B0604020202020204" pitchFamily="34" charset="0"/>
                <a:sym typeface="+mn-lt"/>
              </a:rPr>
              <a:t>Apple</a:t>
            </a:r>
            <a:r>
              <a:rPr kumimoji="1" lang="zh-CN" altLang="en-US" sz="2000" kern="0" dirty="0">
                <a:solidFill>
                  <a:srgbClr val="922B2A"/>
                </a:solidFill>
                <a:latin typeface="Arial" panose="020B0604020202020204" pitchFamily="34" charset="0"/>
                <a:ea typeface="黑体" panose="02010609060101010101" pitchFamily="49" charset="-122"/>
                <a:cs typeface="Arial" panose="020B0604020202020204" pitchFamily="34" charset="0"/>
                <a:sym typeface="+mn-lt"/>
              </a:rPr>
              <a:t>圈</a:t>
            </a:r>
            <a:endParaRPr kumimoji="1" lang="en-US" altLang="zh-CN" sz="2000" kern="0" dirty="0">
              <a:solidFill>
                <a:srgbClr val="922B2A"/>
              </a:solidFill>
              <a:latin typeface="Arial" panose="020B0604020202020204" pitchFamily="34" charset="0"/>
              <a:ea typeface="黑体" panose="02010609060101010101" pitchFamily="49" charset="-122"/>
              <a:cs typeface="Arial" panose="020B0604020202020204" pitchFamily="34" charset="0"/>
              <a:sym typeface="+mn-lt"/>
            </a:endParaRPr>
          </a:p>
          <a:p>
            <a:pPr algn="ctr">
              <a:buClr>
                <a:schemeClr val="tx1">
                  <a:lumMod val="85000"/>
                  <a:lumOff val="15000"/>
                </a:schemeClr>
              </a:buClr>
            </a:pPr>
            <a:r>
              <a:rPr kumimoji="1" lang="zh-CN" altLang="en-US" sz="2000" kern="0" dirty="0">
                <a:solidFill>
                  <a:srgbClr val="922B2A"/>
                </a:solidFill>
                <a:latin typeface="Arial" panose="020B0604020202020204" pitchFamily="34" charset="0"/>
                <a:ea typeface="黑体" panose="02010609060101010101" pitchFamily="49" charset="-122"/>
                <a:cs typeface="Arial" panose="020B0604020202020204" pitchFamily="34" charset="0"/>
                <a:sym typeface="+mn-lt"/>
              </a:rPr>
              <a:t>一战留名</a:t>
            </a:r>
            <a:endParaRPr kumimoji="1" lang="en-US" altLang="zh-CN" sz="2000" kern="0" dirty="0">
              <a:solidFill>
                <a:srgbClr val="922B2A"/>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47" name="矩形 46">
            <a:extLst>
              <a:ext uri="{FF2B5EF4-FFF2-40B4-BE49-F238E27FC236}">
                <a16:creationId xmlns:a16="http://schemas.microsoft.com/office/drawing/2014/main" id="{9D48C5DD-06A4-7C44-8634-8FF6A9E6B096}"/>
              </a:ext>
            </a:extLst>
          </p:cNvPr>
          <p:cNvSpPr/>
          <p:nvPr/>
        </p:nvSpPr>
        <p:spPr>
          <a:xfrm>
            <a:off x="5386656" y="3269811"/>
            <a:ext cx="1125978" cy="369332"/>
          </a:xfrm>
          <a:prstGeom prst="rect">
            <a:avLst/>
          </a:prstGeom>
        </p:spPr>
        <p:txBody>
          <a:bodyPr wrap="square">
            <a:spAutoFit/>
          </a:bodyPr>
          <a:lstStyle/>
          <a:p>
            <a:pPr algn="ctr">
              <a:buClr>
                <a:schemeClr val="tx1">
                  <a:lumMod val="85000"/>
                  <a:lumOff val="15000"/>
                </a:schemeClr>
              </a:buClr>
            </a:pPr>
            <a:r>
              <a:rPr kumimoji="1" lang="zh-CN" altLang="en-US"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rPr>
              <a:t>无法交付</a:t>
            </a:r>
            <a:endParaRPr kumimoji="1" lang="en-US" altLang="zh-CN" kern="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49" name="Picture 2">
            <a:extLst>
              <a:ext uri="{FF2B5EF4-FFF2-40B4-BE49-F238E27FC236}">
                <a16:creationId xmlns:a16="http://schemas.microsoft.com/office/drawing/2014/main" id="{445DCA2C-1FAB-CC44-A451-697258B3D9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78" y="4332417"/>
            <a:ext cx="4082931" cy="2299162"/>
          </a:xfrm>
          <a:prstGeom prst="rect">
            <a:avLst/>
          </a:prstGeom>
          <a:solidFill>
            <a:schemeClr val="bg1">
              <a:lumMod val="65000"/>
            </a:schemeClr>
          </a:solidFill>
          <a:ln>
            <a:solidFill>
              <a:schemeClr val="bg1">
                <a:lumMod val="75000"/>
              </a:schemeClr>
            </a:solidFill>
          </a:ln>
        </p:spPr>
      </p:pic>
      <p:pic>
        <p:nvPicPr>
          <p:cNvPr id="50" name="图片 49">
            <a:extLst>
              <a:ext uri="{FF2B5EF4-FFF2-40B4-BE49-F238E27FC236}">
                <a16:creationId xmlns:a16="http://schemas.microsoft.com/office/drawing/2014/main" id="{14DBF716-58BD-2F4E-9981-A1AF54442C93}"/>
              </a:ext>
            </a:extLst>
          </p:cNvPr>
          <p:cNvPicPr>
            <a:picLocks noChangeAspect="1"/>
          </p:cNvPicPr>
          <p:nvPr/>
        </p:nvPicPr>
        <p:blipFill>
          <a:blip r:embed="rId3"/>
          <a:stretch>
            <a:fillRect/>
          </a:stretch>
        </p:blipFill>
        <p:spPr>
          <a:xfrm>
            <a:off x="7412754" y="793051"/>
            <a:ext cx="1945245" cy="1508218"/>
          </a:xfrm>
          <a:prstGeom prst="rect">
            <a:avLst/>
          </a:prstGeom>
        </p:spPr>
      </p:pic>
      <p:pic>
        <p:nvPicPr>
          <p:cNvPr id="51" name="图片 50">
            <a:extLst>
              <a:ext uri="{FF2B5EF4-FFF2-40B4-BE49-F238E27FC236}">
                <a16:creationId xmlns:a16="http://schemas.microsoft.com/office/drawing/2014/main" id="{CC41952E-8C4F-CA4D-B991-AB4507A39FD0}"/>
              </a:ext>
            </a:extLst>
          </p:cNvPr>
          <p:cNvPicPr>
            <a:picLocks noChangeAspect="1"/>
          </p:cNvPicPr>
          <p:nvPr/>
        </p:nvPicPr>
        <p:blipFill>
          <a:blip r:embed="rId4"/>
          <a:stretch>
            <a:fillRect/>
          </a:stretch>
        </p:blipFill>
        <p:spPr>
          <a:xfrm>
            <a:off x="9435502" y="824189"/>
            <a:ext cx="1945245" cy="1467031"/>
          </a:xfrm>
          <a:prstGeom prst="rect">
            <a:avLst/>
          </a:prstGeom>
        </p:spPr>
      </p:pic>
      <p:sp>
        <p:nvSpPr>
          <p:cNvPr id="27" name="Rounded Rectangle 25">
            <a:extLst>
              <a:ext uri="{FF2B5EF4-FFF2-40B4-BE49-F238E27FC236}">
                <a16:creationId xmlns:a16="http://schemas.microsoft.com/office/drawing/2014/main" id="{203455E2-9109-7547-9182-196C94FE10CE}"/>
              </a:ext>
            </a:extLst>
          </p:cNvPr>
          <p:cNvSpPr/>
          <p:nvPr/>
        </p:nvSpPr>
        <p:spPr>
          <a:xfrm>
            <a:off x="5284256" y="5264046"/>
            <a:ext cx="1330777" cy="317602"/>
          </a:xfrm>
          <a:prstGeom prst="roundRect">
            <a:avLst/>
          </a:prstGeom>
          <a:solidFill>
            <a:srgbClr val="47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HX</a:t>
            </a:r>
            <a:endPar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endParaRPr>
          </a:p>
        </p:txBody>
      </p:sp>
      <p:cxnSp>
        <p:nvCxnSpPr>
          <p:cNvPr id="28" name="曲线连接符 27">
            <a:extLst>
              <a:ext uri="{FF2B5EF4-FFF2-40B4-BE49-F238E27FC236}">
                <a16:creationId xmlns:a16="http://schemas.microsoft.com/office/drawing/2014/main" id="{7CDEBD33-0F85-5C4F-996F-F2FA95CD8CE4}"/>
              </a:ext>
            </a:extLst>
          </p:cNvPr>
          <p:cNvCxnSpPr>
            <a:cxnSpLocks/>
            <a:stCxn id="7" idx="2"/>
            <a:endCxn id="27" idx="1"/>
          </p:cNvCxnSpPr>
          <p:nvPr/>
        </p:nvCxnSpPr>
        <p:spPr>
          <a:xfrm rot="16200000" flipH="1">
            <a:off x="3643985" y="3782575"/>
            <a:ext cx="2520261" cy="7602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5">
            <a:extLst>
              <a:ext uri="{FF2B5EF4-FFF2-40B4-BE49-F238E27FC236}">
                <a16:creationId xmlns:a16="http://schemas.microsoft.com/office/drawing/2014/main" id="{FBFA1B2D-EE06-D545-8622-27F113782974}"/>
              </a:ext>
            </a:extLst>
          </p:cNvPr>
          <p:cNvSpPr/>
          <p:nvPr/>
        </p:nvSpPr>
        <p:spPr>
          <a:xfrm>
            <a:off x="5284256" y="5695307"/>
            <a:ext cx="1330777" cy="317602"/>
          </a:xfrm>
          <a:prstGeom prst="roundRect">
            <a:avLst/>
          </a:prstGeom>
          <a:solidFill>
            <a:srgbClr val="47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kern="1100" spc="100" dirty="0">
                <a:solidFill>
                  <a:srgbClr val="FEFEFF"/>
                </a:solidFill>
                <a:latin typeface="Arial" panose="020B0604020202020204" pitchFamily="34" charset="0"/>
                <a:ea typeface="黑体" panose="02010609060101010101" pitchFamily="49" charset="-122"/>
                <a:cs typeface="Arial" panose="020B0604020202020204" pitchFamily="34" charset="0"/>
              </a:rPr>
              <a:t>其他</a:t>
            </a:r>
          </a:p>
        </p:txBody>
      </p:sp>
      <p:cxnSp>
        <p:nvCxnSpPr>
          <p:cNvPr id="31" name="曲线连接符 30">
            <a:extLst>
              <a:ext uri="{FF2B5EF4-FFF2-40B4-BE49-F238E27FC236}">
                <a16:creationId xmlns:a16="http://schemas.microsoft.com/office/drawing/2014/main" id="{8A3EDC90-E56D-3A46-89BF-4826DA008FAB}"/>
              </a:ext>
            </a:extLst>
          </p:cNvPr>
          <p:cNvCxnSpPr>
            <a:cxnSpLocks/>
            <a:stCxn id="7" idx="2"/>
            <a:endCxn id="30" idx="1"/>
          </p:cNvCxnSpPr>
          <p:nvPr/>
        </p:nvCxnSpPr>
        <p:spPr>
          <a:xfrm rot="16200000" flipH="1">
            <a:off x="3428354" y="3998206"/>
            <a:ext cx="2951522" cy="7602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16655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750C1-0D50-3A42-9FC0-ADFF89DDB040}"/>
              </a:ext>
            </a:extLst>
          </p:cNvPr>
          <p:cNvSpPr>
            <a:spLocks noGrp="1"/>
          </p:cNvSpPr>
          <p:nvPr>
            <p:ph type="title"/>
          </p:nvPr>
        </p:nvSpPr>
        <p:spPr/>
        <p:txBody>
          <a:bodyPr/>
          <a:lstStyle/>
          <a:p>
            <a:r>
              <a:rPr kumimoji="1" lang="zh-CN" altLang="en-US" dirty="0"/>
              <a:t>行业：不同客户，不同的</a:t>
            </a:r>
            <a:r>
              <a:rPr kumimoji="1" lang="en-US" altLang="zh-CN" dirty="0"/>
              <a:t>AI</a:t>
            </a:r>
            <a:r>
              <a:rPr kumimoji="1" lang="zh-CN" altLang="en-US" dirty="0"/>
              <a:t>的需求</a:t>
            </a:r>
          </a:p>
        </p:txBody>
      </p:sp>
      <p:sp>
        <p:nvSpPr>
          <p:cNvPr id="4" name="内容占位符 2">
            <a:extLst>
              <a:ext uri="{FF2B5EF4-FFF2-40B4-BE49-F238E27FC236}">
                <a16:creationId xmlns:a16="http://schemas.microsoft.com/office/drawing/2014/main" id="{838831FC-6CA1-1B4C-8B44-F1805EE3E16F}"/>
              </a:ext>
            </a:extLst>
          </p:cNvPr>
          <p:cNvSpPr>
            <a:spLocks noGrp="1"/>
          </p:cNvSpPr>
          <p:nvPr>
            <p:ph sz="quarter" idx="4294967295"/>
          </p:nvPr>
        </p:nvSpPr>
        <p:spPr>
          <a:xfrm>
            <a:off x="525780" y="1636713"/>
            <a:ext cx="3360420" cy="442912"/>
          </a:xfrm>
          <a:gradFill flip="none" rotWithShape="1">
            <a:gsLst>
              <a:gs pos="0">
                <a:schemeClr val="accent1">
                  <a:lumMod val="5000"/>
                  <a:lumOff val="95000"/>
                </a:schemeClr>
              </a:gs>
              <a:gs pos="74000">
                <a:srgbClr val="043E6F"/>
              </a:gs>
            </a:gsLst>
            <a:lin ang="10800000" scaled="1"/>
            <a:tileRect/>
          </a:gradFill>
        </p:spPr>
        <p:txBody>
          <a:bodyPr anchor="ctr">
            <a:normAutofit/>
          </a:bodyPr>
          <a:lstStyle/>
          <a:p>
            <a:pPr marL="0" indent="0">
              <a:buNone/>
            </a:pPr>
            <a:r>
              <a:rPr kumimoji="1" lang="zh-CN" altLang="en-US" sz="2400" dirty="0">
                <a:solidFill>
                  <a:schemeClr val="bg1"/>
                </a:solidFill>
              </a:rPr>
              <a:t>汽车产品</a:t>
            </a:r>
            <a:endParaRPr kumimoji="1" lang="en-US" altLang="zh-CN" sz="2400" dirty="0">
              <a:solidFill>
                <a:schemeClr val="bg1"/>
              </a:solidFill>
            </a:endParaRPr>
          </a:p>
        </p:txBody>
      </p:sp>
      <p:cxnSp>
        <p:nvCxnSpPr>
          <p:cNvPr id="6" name="直线连接符 5">
            <a:extLst>
              <a:ext uri="{FF2B5EF4-FFF2-40B4-BE49-F238E27FC236}">
                <a16:creationId xmlns:a16="http://schemas.microsoft.com/office/drawing/2014/main" id="{5AB0D508-2F7C-8A4A-8113-D10C15F129C8}"/>
              </a:ext>
            </a:extLst>
          </p:cNvPr>
          <p:cNvCxnSpPr/>
          <p:nvPr/>
        </p:nvCxnSpPr>
        <p:spPr>
          <a:xfrm>
            <a:off x="525780" y="2080260"/>
            <a:ext cx="3360420" cy="0"/>
          </a:xfrm>
          <a:prstGeom prst="line">
            <a:avLst/>
          </a:prstGeom>
          <a:ln w="3175">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28D3752F-C196-D149-9118-4644BD7B3A8E}"/>
              </a:ext>
            </a:extLst>
          </p:cNvPr>
          <p:cNvSpPr txBox="1">
            <a:spLocks/>
          </p:cNvSpPr>
          <p:nvPr/>
        </p:nvSpPr>
        <p:spPr>
          <a:xfrm>
            <a:off x="525780" y="2137409"/>
            <a:ext cx="3360420" cy="150875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SimHei"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SimHei"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ea typeface="黑体" panose="02010609060101010101" pitchFamily="49" charset="-122"/>
              </a:rPr>
              <a:t>动机：</a:t>
            </a:r>
            <a:endParaRPr kumimoji="1" lang="en-US" altLang="zh-CN" b="1" dirty="0">
              <a:ea typeface="黑体" panose="02010609060101010101" pitchFamily="49" charset="-122"/>
            </a:endParaRPr>
          </a:p>
          <a:p>
            <a:pPr>
              <a:spcBef>
                <a:spcPts val="600"/>
              </a:spcBef>
            </a:pPr>
            <a:r>
              <a:rPr kumimoji="1" lang="zh-CN" altLang="en-US" dirty="0">
                <a:ea typeface="黑体" panose="02010609060101010101" pitchFamily="49" charset="-122"/>
              </a:rPr>
              <a:t>人力替代不是第一要素</a:t>
            </a:r>
            <a:endParaRPr kumimoji="1" lang="en-US" altLang="zh-CN" dirty="0">
              <a:ea typeface="黑体" panose="02010609060101010101" pitchFamily="49" charset="-122"/>
            </a:endParaRPr>
          </a:p>
          <a:p>
            <a:pPr>
              <a:spcBef>
                <a:spcPts val="600"/>
              </a:spcBef>
            </a:pPr>
            <a:r>
              <a:rPr kumimoji="1" lang="en-US" altLang="zh-CN" dirty="0">
                <a:ea typeface="黑体" panose="02010609060101010101" pitchFamily="49" charset="-122"/>
              </a:rPr>
              <a:t>AI</a:t>
            </a:r>
            <a:r>
              <a:rPr kumimoji="1" lang="zh-CN" altLang="en-US" dirty="0">
                <a:ea typeface="黑体" panose="02010609060101010101" pitchFamily="49" charset="-122"/>
              </a:rPr>
              <a:t>要超过人</a:t>
            </a:r>
            <a:endParaRPr kumimoji="1" lang="en-US" altLang="zh-CN" dirty="0">
              <a:ea typeface="黑体" panose="02010609060101010101" pitchFamily="49" charset="-122"/>
            </a:endParaRPr>
          </a:p>
          <a:p>
            <a:pPr>
              <a:spcBef>
                <a:spcPts val="600"/>
              </a:spcBef>
            </a:pPr>
            <a:r>
              <a:rPr kumimoji="1" lang="zh-CN" altLang="en-US" dirty="0">
                <a:ea typeface="黑体" panose="02010609060101010101" pitchFamily="49" charset="-122"/>
              </a:rPr>
              <a:t>品质第一</a:t>
            </a:r>
            <a:endParaRPr kumimoji="1" lang="en-US" altLang="zh-CN" dirty="0">
              <a:ea typeface="黑体" panose="02010609060101010101" pitchFamily="49" charset="-122"/>
            </a:endParaRPr>
          </a:p>
          <a:p>
            <a:pPr marL="0" indent="0">
              <a:spcBef>
                <a:spcPts val="600"/>
              </a:spcBef>
              <a:buNone/>
            </a:pPr>
            <a:endParaRPr kumimoji="1" lang="en-US" altLang="zh-CN" dirty="0">
              <a:ea typeface="黑体" panose="02010609060101010101" pitchFamily="49" charset="-122"/>
            </a:endParaRPr>
          </a:p>
        </p:txBody>
      </p:sp>
      <p:sp>
        <p:nvSpPr>
          <p:cNvPr id="8" name="内容占位符 2">
            <a:extLst>
              <a:ext uri="{FF2B5EF4-FFF2-40B4-BE49-F238E27FC236}">
                <a16:creationId xmlns:a16="http://schemas.microsoft.com/office/drawing/2014/main" id="{BBE239DA-F720-384E-B2F8-175F64E2F14A}"/>
              </a:ext>
            </a:extLst>
          </p:cNvPr>
          <p:cNvSpPr txBox="1">
            <a:spLocks/>
          </p:cNvSpPr>
          <p:nvPr/>
        </p:nvSpPr>
        <p:spPr>
          <a:xfrm>
            <a:off x="4415790" y="1637061"/>
            <a:ext cx="3360420" cy="443198"/>
          </a:xfrm>
          <a:prstGeom prst="rect">
            <a:avLst/>
          </a:prstGeom>
          <a:gradFill flip="none" rotWithShape="1">
            <a:gsLst>
              <a:gs pos="0">
                <a:schemeClr val="accent1">
                  <a:lumMod val="5000"/>
                  <a:lumOff val="95000"/>
                </a:schemeClr>
              </a:gs>
              <a:gs pos="74000">
                <a:srgbClr val="922B2A"/>
              </a:gs>
            </a:gsLst>
            <a:lin ang="10800000" scaled="1"/>
            <a:tileRect/>
          </a:gradFill>
        </p:spPr>
        <p:txBody>
          <a:bodyPr vert="horz" lIns="91440" tIns="45720" rIns="91440" bIns="45720" rtlCol="0" anchor="ctr">
            <a:normAutofit/>
          </a:bodyPr>
          <a:lstStyle>
            <a:lvl1pPr indent="0">
              <a:lnSpc>
                <a:spcPct val="90000"/>
              </a:lnSpc>
              <a:spcBef>
                <a:spcPts val="1000"/>
              </a:spcBef>
              <a:buFont typeface="Arial" panose="020B0604020202020204" pitchFamily="34" charset="0"/>
              <a:buNone/>
              <a:defRPr kumimoji="1" lang="zh-CN" altLang="en-US" sz="2400" dirty="0" smtClean="0">
                <a:solidFill>
                  <a:schemeClr val="bg1"/>
                </a:solidFill>
                <a:latin typeface="Arial" panose="020B0604020202020204" pitchFamily="34" charset="0"/>
                <a:ea typeface="SimHei" panose="02010609060101010101" pitchFamily="49" charset="-122"/>
                <a:cs typeface="Arial" panose="020B0604020202020204" pitchFamily="34" charset="0"/>
              </a:defRPr>
            </a:lvl1pPr>
            <a:lvl2pPr marL="685800" indent="-228600">
              <a:lnSpc>
                <a:spcPct val="90000"/>
              </a:lnSpc>
              <a:spcBef>
                <a:spcPts val="500"/>
              </a:spcBef>
              <a:buFont typeface="Arial" panose="020B0604020202020204" pitchFamily="34" charset="0"/>
              <a:buChar char="•"/>
              <a:defRPr sz="1400">
                <a:solidFill>
                  <a:srgbClr val="474646"/>
                </a:solidFill>
                <a:latin typeface="Arial" panose="020B0604020202020204" pitchFamily="34" charset="0"/>
                <a:ea typeface="SimHei" panose="02010609060101010101" pitchFamily="49" charset="-122"/>
                <a:cs typeface="Arial" panose="020B0604020202020204" pitchFamily="34" charset="0"/>
              </a:defRPr>
            </a:lvl2pPr>
            <a:lvl3pPr marL="11430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ea typeface="黑体" panose="02010609060101010101" pitchFamily="49" charset="-122"/>
              </a:rPr>
              <a:t>3C-</a:t>
            </a:r>
            <a:r>
              <a:rPr lang="zh-CN" altLang="en-US" dirty="0">
                <a:ea typeface="黑体" panose="02010609060101010101" pitchFamily="49" charset="-122"/>
              </a:rPr>
              <a:t>电子</a:t>
            </a:r>
          </a:p>
        </p:txBody>
      </p:sp>
      <p:cxnSp>
        <p:nvCxnSpPr>
          <p:cNvPr id="9" name="直线连接符 8">
            <a:extLst>
              <a:ext uri="{FF2B5EF4-FFF2-40B4-BE49-F238E27FC236}">
                <a16:creationId xmlns:a16="http://schemas.microsoft.com/office/drawing/2014/main" id="{0CA6A9DE-57F7-5645-B015-53AB40C1E256}"/>
              </a:ext>
            </a:extLst>
          </p:cNvPr>
          <p:cNvCxnSpPr/>
          <p:nvPr/>
        </p:nvCxnSpPr>
        <p:spPr>
          <a:xfrm>
            <a:off x="4415790" y="2080260"/>
            <a:ext cx="3360420" cy="0"/>
          </a:xfrm>
          <a:prstGeom prst="line">
            <a:avLst/>
          </a:prstGeom>
          <a:ln w="3175">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内容占位符 2">
            <a:extLst>
              <a:ext uri="{FF2B5EF4-FFF2-40B4-BE49-F238E27FC236}">
                <a16:creationId xmlns:a16="http://schemas.microsoft.com/office/drawing/2014/main" id="{9C08EBCD-D235-B14A-B059-42D0A6E1BF4D}"/>
              </a:ext>
            </a:extLst>
          </p:cNvPr>
          <p:cNvSpPr txBox="1">
            <a:spLocks/>
          </p:cNvSpPr>
          <p:nvPr/>
        </p:nvSpPr>
        <p:spPr>
          <a:xfrm>
            <a:off x="4415790" y="2137409"/>
            <a:ext cx="3360420" cy="158987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SimHei"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SimHei"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kumimoji="1" lang="zh-CN" altLang="en-US" b="1" dirty="0">
                <a:ea typeface="黑体" panose="02010609060101010101" pitchFamily="49" charset="-122"/>
              </a:rPr>
              <a:t>动机：</a:t>
            </a:r>
            <a:endParaRPr kumimoji="1" lang="en-US" altLang="zh-CN" b="1" dirty="0">
              <a:ea typeface="黑体" panose="02010609060101010101" pitchFamily="49" charset="-122"/>
            </a:endParaRPr>
          </a:p>
          <a:p>
            <a:pPr>
              <a:spcBef>
                <a:spcPts val="600"/>
              </a:spcBef>
            </a:pPr>
            <a:r>
              <a:rPr kumimoji="1" lang="zh-CN" altLang="en-US" dirty="0">
                <a:ea typeface="黑体" panose="02010609060101010101" pitchFamily="49" charset="-122"/>
              </a:rPr>
              <a:t>省人是第一要素</a:t>
            </a:r>
            <a:endParaRPr kumimoji="1" lang="en-US" altLang="zh-CN" dirty="0">
              <a:ea typeface="黑体" panose="02010609060101010101" pitchFamily="49" charset="-122"/>
            </a:endParaRPr>
          </a:p>
          <a:p>
            <a:pPr>
              <a:spcBef>
                <a:spcPts val="600"/>
              </a:spcBef>
            </a:pPr>
            <a:r>
              <a:rPr kumimoji="1" lang="zh-CN" altLang="en-US" dirty="0">
                <a:ea typeface="黑体" panose="02010609060101010101" pitchFamily="49" charset="-122"/>
              </a:rPr>
              <a:t>不要让</a:t>
            </a:r>
            <a:r>
              <a:rPr kumimoji="1" lang="en-US" altLang="zh-CN" dirty="0">
                <a:ea typeface="黑体" panose="02010609060101010101" pitchFamily="49" charset="-122"/>
              </a:rPr>
              <a:t>AI</a:t>
            </a:r>
            <a:r>
              <a:rPr kumimoji="1" lang="zh-CN" altLang="en-US" dirty="0">
                <a:ea typeface="黑体" panose="02010609060101010101" pitchFamily="49" charset="-122"/>
              </a:rPr>
              <a:t>超过人的检出水平</a:t>
            </a:r>
            <a:endParaRPr kumimoji="1" lang="en-US" altLang="zh-CN" dirty="0">
              <a:ea typeface="黑体" panose="02010609060101010101" pitchFamily="49" charset="-122"/>
            </a:endParaRPr>
          </a:p>
          <a:p>
            <a:pPr>
              <a:spcBef>
                <a:spcPts val="600"/>
              </a:spcBef>
            </a:pPr>
            <a:r>
              <a:rPr kumimoji="1" lang="zh-CN" altLang="en-US" dirty="0">
                <a:ea typeface="黑体" panose="02010609060101010101" pitchFamily="49" charset="-122"/>
              </a:rPr>
              <a:t>平衡品质和良率</a:t>
            </a:r>
            <a:endParaRPr kumimoji="1" lang="en-US" altLang="zh-CN" dirty="0">
              <a:ea typeface="黑体" panose="02010609060101010101" pitchFamily="49" charset="-122"/>
            </a:endParaRPr>
          </a:p>
          <a:p>
            <a:pPr marL="0" indent="0">
              <a:lnSpc>
                <a:spcPct val="110000"/>
              </a:lnSpc>
              <a:spcBef>
                <a:spcPts val="600"/>
              </a:spcBef>
              <a:buNone/>
            </a:pPr>
            <a:endParaRPr kumimoji="1" lang="en-US" altLang="zh-CN" dirty="0">
              <a:ea typeface="黑体" panose="02010609060101010101" pitchFamily="49" charset="-122"/>
            </a:endParaRPr>
          </a:p>
          <a:p>
            <a:pPr>
              <a:spcBef>
                <a:spcPts val="600"/>
              </a:spcBef>
            </a:pPr>
            <a:endParaRPr kumimoji="1" lang="en-US" altLang="zh-CN" dirty="0">
              <a:ea typeface="黑体" panose="02010609060101010101" pitchFamily="49" charset="-122"/>
            </a:endParaRPr>
          </a:p>
        </p:txBody>
      </p:sp>
      <p:sp>
        <p:nvSpPr>
          <p:cNvPr id="11" name="内容占位符 2">
            <a:extLst>
              <a:ext uri="{FF2B5EF4-FFF2-40B4-BE49-F238E27FC236}">
                <a16:creationId xmlns:a16="http://schemas.microsoft.com/office/drawing/2014/main" id="{8B67AB7D-8548-484B-85F6-5D49C5DFE8C3}"/>
              </a:ext>
            </a:extLst>
          </p:cNvPr>
          <p:cNvSpPr txBox="1">
            <a:spLocks/>
          </p:cNvSpPr>
          <p:nvPr/>
        </p:nvSpPr>
        <p:spPr>
          <a:xfrm>
            <a:off x="8271510" y="1637061"/>
            <a:ext cx="3360420" cy="443198"/>
          </a:xfrm>
          <a:prstGeom prst="rect">
            <a:avLst/>
          </a:prstGeom>
          <a:gradFill flip="none" rotWithShape="1">
            <a:gsLst>
              <a:gs pos="0">
                <a:schemeClr val="accent1">
                  <a:lumMod val="5000"/>
                  <a:lumOff val="95000"/>
                </a:schemeClr>
              </a:gs>
              <a:gs pos="74000">
                <a:srgbClr val="0070C0"/>
              </a:gs>
            </a:gsLst>
            <a:lin ang="10800000" scaled="1"/>
            <a:tileRect/>
          </a:gradFill>
        </p:spPr>
        <p:txBody>
          <a:bodyPr vert="horz" lIns="91440" tIns="45720" rIns="91440" bIns="45720" rtlCol="0" anchor="ctr">
            <a:normAutofit/>
          </a:bodyPr>
          <a:lstStyle>
            <a:defPPr>
              <a:defRPr lang="zh-CN"/>
            </a:defPPr>
            <a:lvl1pPr indent="0">
              <a:lnSpc>
                <a:spcPct val="90000"/>
              </a:lnSpc>
              <a:spcBef>
                <a:spcPts val="1000"/>
              </a:spcBef>
              <a:buFont typeface="Arial" panose="020B0604020202020204" pitchFamily="34" charset="0"/>
              <a:buNone/>
              <a:defRPr kumimoji="1" sz="2400">
                <a:solidFill>
                  <a:schemeClr val="bg1"/>
                </a:solidFill>
                <a:latin typeface="Arial" panose="020B0604020202020204" pitchFamily="34" charset="0"/>
                <a:ea typeface="SimHei" panose="02010609060101010101" pitchFamily="49" charset="-122"/>
                <a:cs typeface="Arial" panose="020B0604020202020204" pitchFamily="34" charset="0"/>
              </a:defRPr>
            </a:lvl1pPr>
            <a:lvl2pPr marL="685800" indent="-228600">
              <a:lnSpc>
                <a:spcPct val="90000"/>
              </a:lnSpc>
              <a:spcBef>
                <a:spcPts val="500"/>
              </a:spcBef>
              <a:buFont typeface="Arial" panose="020B0604020202020204" pitchFamily="34" charset="0"/>
              <a:buChar char="•"/>
              <a:defRPr sz="1400">
                <a:solidFill>
                  <a:srgbClr val="474646"/>
                </a:solidFill>
                <a:latin typeface="Arial" panose="020B0604020202020204" pitchFamily="34" charset="0"/>
                <a:ea typeface="SimHei" panose="02010609060101010101" pitchFamily="49" charset="-122"/>
                <a:cs typeface="Arial" panose="020B0604020202020204" pitchFamily="34" charset="0"/>
              </a:defRPr>
            </a:lvl2pPr>
            <a:lvl3pPr marL="11430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ea typeface="黑体" panose="02010609060101010101" pitchFamily="49" charset="-122"/>
              </a:rPr>
              <a:t>液晶面板</a:t>
            </a:r>
          </a:p>
        </p:txBody>
      </p:sp>
      <p:sp>
        <p:nvSpPr>
          <p:cNvPr id="13" name="内容占位符 2">
            <a:extLst>
              <a:ext uri="{FF2B5EF4-FFF2-40B4-BE49-F238E27FC236}">
                <a16:creationId xmlns:a16="http://schemas.microsoft.com/office/drawing/2014/main" id="{F073DC07-D03B-8445-A739-9B48B5A977DB}"/>
              </a:ext>
            </a:extLst>
          </p:cNvPr>
          <p:cNvSpPr txBox="1">
            <a:spLocks/>
          </p:cNvSpPr>
          <p:nvPr/>
        </p:nvSpPr>
        <p:spPr>
          <a:xfrm>
            <a:off x="8271510" y="2137409"/>
            <a:ext cx="3360420" cy="178106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SimHei"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SimHei"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a:ea typeface="黑体" panose="02010609060101010101" pitchFamily="49" charset="-122"/>
              </a:rPr>
              <a:t>动机：</a:t>
            </a:r>
            <a:endParaRPr kumimoji="1" lang="en-US" altLang="zh-CN" b="1" dirty="0">
              <a:ea typeface="黑体" panose="02010609060101010101" pitchFamily="49" charset="-122"/>
            </a:endParaRPr>
          </a:p>
          <a:p>
            <a:r>
              <a:rPr kumimoji="1" lang="zh-CN" altLang="en-US" dirty="0">
                <a:ea typeface="黑体" panose="02010609060101010101" pitchFamily="49" charset="-122"/>
              </a:rPr>
              <a:t>分类准确率</a:t>
            </a:r>
            <a:r>
              <a:rPr kumimoji="1" lang="en-US" altLang="zh-CN" dirty="0">
                <a:ea typeface="黑体" panose="02010609060101010101" pitchFamily="49" charset="-122"/>
              </a:rPr>
              <a:t>85%</a:t>
            </a:r>
            <a:r>
              <a:rPr kumimoji="1" lang="zh-CN" altLang="en-US" dirty="0">
                <a:ea typeface="黑体" panose="02010609060101010101" pitchFamily="49" charset="-122"/>
              </a:rPr>
              <a:t>即可</a:t>
            </a:r>
            <a:endParaRPr kumimoji="1" lang="en-US" altLang="zh-CN" dirty="0">
              <a:ea typeface="黑体" panose="02010609060101010101" pitchFamily="49" charset="-122"/>
            </a:endParaRPr>
          </a:p>
          <a:p>
            <a:r>
              <a:rPr kumimoji="1" lang="zh-CN" altLang="en-US" dirty="0">
                <a:ea typeface="黑体" panose="02010609060101010101" pitchFamily="49" charset="-122"/>
              </a:rPr>
              <a:t>和人水平持平下</a:t>
            </a:r>
            <a:br>
              <a:rPr kumimoji="1" lang="en-US" altLang="zh-CN" dirty="0">
                <a:ea typeface="黑体" panose="02010609060101010101" pitchFamily="49" charset="-122"/>
              </a:rPr>
            </a:br>
            <a:r>
              <a:rPr kumimoji="1" lang="zh-CN" altLang="en-US" dirty="0">
                <a:ea typeface="黑体" panose="02010609060101010101" pitchFamily="49" charset="-122"/>
              </a:rPr>
              <a:t>尽可能</a:t>
            </a:r>
            <a:br>
              <a:rPr kumimoji="1" lang="en-US" altLang="zh-CN" dirty="0">
                <a:ea typeface="黑体" panose="02010609060101010101" pitchFamily="49" charset="-122"/>
              </a:rPr>
            </a:br>
            <a:r>
              <a:rPr kumimoji="1" lang="zh-CN" altLang="en-US" dirty="0">
                <a:ea typeface="黑体" panose="02010609060101010101" pitchFamily="49" charset="-122"/>
              </a:rPr>
              <a:t>提升召回率、替代更多人力</a:t>
            </a:r>
            <a:endParaRPr kumimoji="1" lang="en-US" altLang="zh-CN" dirty="0">
              <a:ea typeface="黑体" panose="02010609060101010101" pitchFamily="49" charset="-122"/>
            </a:endParaRPr>
          </a:p>
        </p:txBody>
      </p:sp>
      <p:sp>
        <p:nvSpPr>
          <p:cNvPr id="3" name="矩形 2">
            <a:extLst>
              <a:ext uri="{FF2B5EF4-FFF2-40B4-BE49-F238E27FC236}">
                <a16:creationId xmlns:a16="http://schemas.microsoft.com/office/drawing/2014/main" id="{1A454300-A2D0-0843-BC7B-53CC939EFEFB}"/>
              </a:ext>
            </a:extLst>
          </p:cNvPr>
          <p:cNvSpPr/>
          <p:nvPr/>
        </p:nvSpPr>
        <p:spPr>
          <a:xfrm>
            <a:off x="4415791" y="4777740"/>
            <a:ext cx="3360419" cy="1589881"/>
          </a:xfrm>
          <a:prstGeom prst="rect">
            <a:avLst/>
          </a:prstGeom>
          <a:gradFill flip="none" rotWithShape="1">
            <a:gsLst>
              <a:gs pos="0">
                <a:schemeClr val="accent2">
                  <a:alpha val="20000"/>
                </a:schemeClr>
              </a:gs>
              <a:gs pos="100000">
                <a:schemeClr val="bg1">
                  <a:alpha val="0"/>
                </a:schemeClr>
              </a:gs>
            </a:gsLst>
            <a:lin ang="5400000" scaled="1"/>
            <a:tileRect/>
          </a:gradFill>
          <a:ln w="3175">
            <a:gradFill flip="none" rotWithShape="1">
              <a:gsLst>
                <a:gs pos="0">
                  <a:srgbClr val="9F1F25"/>
                </a:gs>
                <a:gs pos="100000">
                  <a:schemeClr val="bg1"/>
                </a:gs>
              </a:gsLst>
              <a:lin ang="5400000" scaled="1"/>
              <a:tileRect/>
            </a:gradFill>
          </a:ln>
        </p:spPr>
        <p:txBody>
          <a:bodyPr wrap="square">
            <a:noAutofit/>
          </a:bodyPr>
          <a:lstStyle/>
          <a:p>
            <a:pPr>
              <a:lnSpc>
                <a:spcPct val="110000"/>
              </a:lnSpc>
              <a:spcBef>
                <a:spcPts val="600"/>
              </a:spcBef>
            </a:pPr>
            <a:r>
              <a:rPr kumimoji="1" lang="zh-CN" altLang="en-US" sz="1600" dirty="0"/>
              <a:t>客户案例</a:t>
            </a:r>
            <a:endParaRPr kumimoji="1" lang="en-US" altLang="zh-CN" sz="1600" dirty="0"/>
          </a:p>
          <a:p>
            <a:pPr marL="285750" indent="-285750">
              <a:lnSpc>
                <a:spcPct val="110000"/>
              </a:lnSpc>
              <a:spcBef>
                <a:spcPts val="600"/>
              </a:spcBef>
              <a:buFont typeface="Arial" panose="020B0604020202020204" pitchFamily="34" charset="0"/>
              <a:buChar char="•"/>
            </a:pPr>
            <a:r>
              <a:rPr kumimoji="1" lang="en-US" altLang="zh-CN" sz="1200" i="1" dirty="0">
                <a:solidFill>
                  <a:srgbClr val="043E6F"/>
                </a:solidFill>
              </a:rPr>
              <a:t>AI</a:t>
            </a:r>
            <a:r>
              <a:rPr kumimoji="1" lang="zh-CN" altLang="en-US" sz="1200" i="1" dirty="0">
                <a:solidFill>
                  <a:srgbClr val="043E6F"/>
                </a:solidFill>
              </a:rPr>
              <a:t>检出的缺陷都是真实缺陷，符合质量定义</a:t>
            </a:r>
            <a:endParaRPr kumimoji="1" lang="en-US" altLang="zh-CN" sz="1200" i="1" dirty="0">
              <a:solidFill>
                <a:srgbClr val="043E6F"/>
              </a:solidFill>
            </a:endParaRPr>
          </a:p>
          <a:p>
            <a:pPr marL="285750" indent="-285750">
              <a:lnSpc>
                <a:spcPct val="110000"/>
              </a:lnSpc>
              <a:spcBef>
                <a:spcPts val="600"/>
              </a:spcBef>
              <a:buFont typeface="Arial" panose="020B0604020202020204" pitchFamily="34" charset="0"/>
              <a:buChar char="•"/>
            </a:pPr>
            <a:r>
              <a:rPr kumimoji="1" lang="zh-CN" altLang="en-US" sz="1200" i="1" dirty="0">
                <a:solidFill>
                  <a:srgbClr val="043E6F"/>
                </a:solidFill>
              </a:rPr>
              <a:t>现场</a:t>
            </a:r>
            <a:r>
              <a:rPr kumimoji="1" lang="en-US" altLang="zh-CN" sz="1200" i="1" dirty="0">
                <a:solidFill>
                  <a:srgbClr val="043E6F"/>
                </a:solidFill>
              </a:rPr>
              <a:t>QC</a:t>
            </a:r>
            <a:r>
              <a:rPr kumimoji="1" lang="zh-CN" altLang="en-US" sz="1200" i="1" dirty="0">
                <a:solidFill>
                  <a:srgbClr val="043E6F"/>
                </a:solidFill>
              </a:rPr>
              <a:t>会选择性的放过该缺陷，并且判定</a:t>
            </a:r>
            <a:r>
              <a:rPr kumimoji="1" lang="en-US" altLang="zh-CN" sz="1200" i="1" dirty="0">
                <a:solidFill>
                  <a:srgbClr val="043E6F"/>
                </a:solidFill>
              </a:rPr>
              <a:t>AI</a:t>
            </a:r>
            <a:r>
              <a:rPr kumimoji="1" lang="zh-CN" altLang="en-US" sz="1200" i="1" dirty="0">
                <a:solidFill>
                  <a:srgbClr val="043E6F"/>
                </a:solidFill>
              </a:rPr>
              <a:t>“误检”</a:t>
            </a:r>
            <a:endParaRPr kumimoji="1" lang="en-US" altLang="zh-CN" sz="1200" i="1" dirty="0">
              <a:solidFill>
                <a:srgbClr val="043E6F"/>
              </a:solidFill>
            </a:endParaRPr>
          </a:p>
          <a:p>
            <a:pPr marL="285750" indent="-285750">
              <a:lnSpc>
                <a:spcPct val="110000"/>
              </a:lnSpc>
              <a:spcBef>
                <a:spcPts val="600"/>
              </a:spcBef>
              <a:buFont typeface="Arial" panose="020B0604020202020204" pitchFamily="34" charset="0"/>
              <a:buChar char="•"/>
            </a:pPr>
            <a:r>
              <a:rPr kumimoji="1" lang="zh-CN" altLang="en-US" sz="1200" i="1" dirty="0">
                <a:solidFill>
                  <a:srgbClr val="043E6F"/>
                </a:solidFill>
              </a:rPr>
              <a:t>不同的</a:t>
            </a:r>
            <a:r>
              <a:rPr kumimoji="1" lang="en-US" altLang="zh-CN" sz="1200" i="1" dirty="0">
                <a:solidFill>
                  <a:srgbClr val="043E6F"/>
                </a:solidFill>
              </a:rPr>
              <a:t>QC</a:t>
            </a:r>
            <a:r>
              <a:rPr kumimoji="1" lang="zh-CN" altLang="en-US" sz="1200" i="1" dirty="0">
                <a:solidFill>
                  <a:srgbClr val="043E6F"/>
                </a:solidFill>
              </a:rPr>
              <a:t>，标准不同，容易扯皮</a:t>
            </a:r>
            <a:endParaRPr kumimoji="1" lang="en-US" altLang="zh-CN" sz="1200" i="1" dirty="0">
              <a:solidFill>
                <a:srgbClr val="043E6F"/>
              </a:solidFill>
            </a:endParaRPr>
          </a:p>
        </p:txBody>
      </p:sp>
      <p:sp>
        <p:nvSpPr>
          <p:cNvPr id="14" name="矩形 13">
            <a:extLst>
              <a:ext uri="{FF2B5EF4-FFF2-40B4-BE49-F238E27FC236}">
                <a16:creationId xmlns:a16="http://schemas.microsoft.com/office/drawing/2014/main" id="{617A52BD-5CB3-064A-8962-0C973194A808}"/>
              </a:ext>
            </a:extLst>
          </p:cNvPr>
          <p:cNvSpPr/>
          <p:nvPr/>
        </p:nvSpPr>
        <p:spPr>
          <a:xfrm>
            <a:off x="525781" y="4777741"/>
            <a:ext cx="3360420" cy="1589892"/>
          </a:xfrm>
          <a:prstGeom prst="rect">
            <a:avLst/>
          </a:prstGeom>
          <a:gradFill flip="none" rotWithShape="1">
            <a:gsLst>
              <a:gs pos="0">
                <a:srgbClr val="043E6F">
                  <a:alpha val="20000"/>
                </a:srgbClr>
              </a:gs>
              <a:gs pos="100000">
                <a:schemeClr val="bg1">
                  <a:alpha val="0"/>
                </a:schemeClr>
              </a:gs>
            </a:gsLst>
            <a:lin ang="5400000" scaled="1"/>
            <a:tileRect/>
          </a:gradFill>
          <a:ln w="3175">
            <a:gradFill flip="none" rotWithShape="1">
              <a:gsLst>
                <a:gs pos="0">
                  <a:srgbClr val="043E6F"/>
                </a:gs>
                <a:gs pos="100000">
                  <a:schemeClr val="bg1"/>
                </a:gs>
              </a:gsLst>
              <a:lin ang="5400000" scaled="1"/>
              <a:tileRect/>
            </a:gradFill>
          </a:ln>
        </p:spPr>
        <p:txBody>
          <a:bodyPr wrap="square">
            <a:noAutofit/>
          </a:bodyPr>
          <a:lstStyle/>
          <a:p>
            <a:pPr>
              <a:lnSpc>
                <a:spcPct val="110000"/>
              </a:lnSpc>
              <a:spcBef>
                <a:spcPts val="600"/>
              </a:spcBef>
            </a:pPr>
            <a:r>
              <a:rPr kumimoji="1" lang="zh-CN" altLang="en-US" sz="1600" dirty="0"/>
              <a:t>客户案例</a:t>
            </a:r>
            <a:endParaRPr kumimoji="1" lang="en-US" altLang="zh-CN" sz="1600" dirty="0"/>
          </a:p>
          <a:p>
            <a:pPr marL="285750" indent="-285750">
              <a:buFont typeface="Arial" panose="020B0604020202020204" pitchFamily="34" charset="0"/>
              <a:buChar char="•"/>
            </a:pPr>
            <a:r>
              <a:rPr kumimoji="1" lang="zh-CN" altLang="en-US" sz="1200" i="1" dirty="0">
                <a:solidFill>
                  <a:srgbClr val="043E6F"/>
                </a:solidFill>
              </a:rPr>
              <a:t>追求“零漏检”</a:t>
            </a:r>
            <a:endParaRPr kumimoji="1" lang="en-US" altLang="zh-CN" sz="1200" i="1" dirty="0">
              <a:solidFill>
                <a:srgbClr val="043E6F"/>
              </a:solidFill>
            </a:endParaRPr>
          </a:p>
          <a:p>
            <a:pPr marL="285750" indent="-285750">
              <a:buFont typeface="Arial" panose="020B0604020202020204" pitchFamily="34" charset="0"/>
              <a:buChar char="•"/>
            </a:pPr>
            <a:r>
              <a:rPr kumimoji="1" lang="zh-CN" altLang="en-US" sz="1200" i="1" dirty="0">
                <a:solidFill>
                  <a:srgbClr val="043E6F"/>
                </a:solidFill>
              </a:rPr>
              <a:t>牺牲部分过检（把</a:t>
            </a:r>
            <a:r>
              <a:rPr kumimoji="1" lang="en-US" altLang="zh-CN" sz="1200" i="1" dirty="0">
                <a:solidFill>
                  <a:srgbClr val="043E6F"/>
                </a:solidFill>
              </a:rPr>
              <a:t>OK</a:t>
            </a:r>
            <a:r>
              <a:rPr kumimoji="1" lang="zh-CN" altLang="en-US" sz="1200" i="1" dirty="0">
                <a:solidFill>
                  <a:srgbClr val="043E6F"/>
                </a:solidFill>
              </a:rPr>
              <a:t>检成</a:t>
            </a:r>
            <a:r>
              <a:rPr kumimoji="1" lang="en-US" altLang="zh-CN" sz="1200" i="1" dirty="0">
                <a:solidFill>
                  <a:srgbClr val="043E6F"/>
                </a:solidFill>
              </a:rPr>
              <a:t>NG</a:t>
            </a:r>
            <a:r>
              <a:rPr kumimoji="1" lang="zh-CN" altLang="en-US" sz="1200" i="1" dirty="0">
                <a:solidFill>
                  <a:srgbClr val="043E6F"/>
                </a:solidFill>
              </a:rPr>
              <a:t>）；</a:t>
            </a:r>
            <a:endParaRPr kumimoji="1" lang="en-US" altLang="zh-CN" sz="1200" i="1" dirty="0">
              <a:solidFill>
                <a:srgbClr val="043E6F"/>
              </a:solidFill>
            </a:endParaRPr>
          </a:p>
          <a:p>
            <a:pPr marL="285750" indent="-285750">
              <a:buFont typeface="Arial" panose="020B0604020202020204" pitchFamily="34" charset="0"/>
              <a:buChar char="•"/>
            </a:pPr>
            <a:r>
              <a:rPr kumimoji="1" lang="zh-CN" altLang="en-US" sz="1200" i="1" dirty="0">
                <a:solidFill>
                  <a:srgbClr val="043E6F"/>
                </a:solidFill>
              </a:rPr>
              <a:t>杜绝人为“疏忽”</a:t>
            </a:r>
            <a:endParaRPr kumimoji="1" lang="en-US" altLang="zh-CN" sz="1200" i="1" dirty="0">
              <a:solidFill>
                <a:srgbClr val="043E6F"/>
              </a:solidFill>
            </a:endParaRPr>
          </a:p>
          <a:p>
            <a:pPr marL="285750" indent="-285750">
              <a:buFont typeface="Arial" panose="020B0604020202020204" pitchFamily="34" charset="0"/>
              <a:buChar char="•"/>
            </a:pPr>
            <a:r>
              <a:rPr kumimoji="1" lang="en-US" altLang="zh-CN" sz="1200" i="1" dirty="0">
                <a:solidFill>
                  <a:srgbClr val="043E6F"/>
                </a:solidFill>
              </a:rPr>
              <a:t>AI</a:t>
            </a:r>
            <a:r>
              <a:rPr kumimoji="1" lang="zh-CN" altLang="en-US" sz="1200" i="1" dirty="0">
                <a:solidFill>
                  <a:srgbClr val="043E6F"/>
                </a:solidFill>
              </a:rPr>
              <a:t>无疲惫、一致性高</a:t>
            </a:r>
            <a:endParaRPr kumimoji="1" lang="en-US" altLang="zh-CN" sz="1200" i="1" dirty="0">
              <a:solidFill>
                <a:srgbClr val="043E6F"/>
              </a:solidFill>
            </a:endParaRPr>
          </a:p>
        </p:txBody>
      </p:sp>
      <p:sp>
        <p:nvSpPr>
          <p:cNvPr id="15" name="矩形 14">
            <a:extLst>
              <a:ext uri="{FF2B5EF4-FFF2-40B4-BE49-F238E27FC236}">
                <a16:creationId xmlns:a16="http://schemas.microsoft.com/office/drawing/2014/main" id="{5D76D8FD-104F-C24B-9AA4-E7969CA1AF85}"/>
              </a:ext>
            </a:extLst>
          </p:cNvPr>
          <p:cNvSpPr/>
          <p:nvPr/>
        </p:nvSpPr>
        <p:spPr>
          <a:xfrm>
            <a:off x="8271511" y="4777740"/>
            <a:ext cx="3550920" cy="1589875"/>
          </a:xfrm>
          <a:prstGeom prst="rect">
            <a:avLst/>
          </a:prstGeom>
          <a:gradFill flip="none" rotWithShape="1">
            <a:gsLst>
              <a:gs pos="0">
                <a:srgbClr val="0070C0">
                  <a:alpha val="20000"/>
                </a:srgbClr>
              </a:gs>
              <a:gs pos="100000">
                <a:schemeClr val="bg1">
                  <a:alpha val="0"/>
                </a:schemeClr>
              </a:gs>
            </a:gsLst>
            <a:lin ang="5400000" scaled="1"/>
            <a:tileRect/>
          </a:gradFill>
          <a:ln w="3175">
            <a:gradFill flip="none" rotWithShape="1">
              <a:gsLst>
                <a:gs pos="0">
                  <a:srgbClr val="0070C0"/>
                </a:gs>
                <a:gs pos="100000">
                  <a:schemeClr val="bg1"/>
                </a:gs>
              </a:gsLst>
              <a:lin ang="5400000" scaled="1"/>
              <a:tileRect/>
            </a:gradFill>
          </a:ln>
        </p:spPr>
        <p:txBody>
          <a:bodyPr wrap="square">
            <a:noAutofit/>
          </a:bodyPr>
          <a:lstStyle/>
          <a:p>
            <a:pPr>
              <a:lnSpc>
                <a:spcPct val="110000"/>
              </a:lnSpc>
              <a:spcBef>
                <a:spcPts val="600"/>
              </a:spcBef>
            </a:pPr>
            <a:r>
              <a:rPr kumimoji="1" lang="zh-CN" altLang="en-US" sz="1600" dirty="0"/>
              <a:t>客户案例</a:t>
            </a:r>
            <a:endParaRPr kumimoji="1" lang="en-US" altLang="zh-CN" sz="1600" dirty="0"/>
          </a:p>
          <a:p>
            <a:pPr marL="285750" indent="-285750">
              <a:lnSpc>
                <a:spcPct val="110000"/>
              </a:lnSpc>
              <a:spcBef>
                <a:spcPts val="600"/>
              </a:spcBef>
              <a:buFont typeface="Arial" panose="020B0604020202020204" pitchFamily="34" charset="0"/>
              <a:buChar char="•"/>
            </a:pPr>
            <a:r>
              <a:rPr kumimoji="1" lang="zh-CN" altLang="en-US" sz="1200" i="1" dirty="0">
                <a:solidFill>
                  <a:srgbClr val="043E6F"/>
                </a:solidFill>
              </a:rPr>
              <a:t>人工只有</a:t>
            </a:r>
            <a:r>
              <a:rPr kumimoji="1" lang="en-US" altLang="zh-CN" sz="1200" i="1" dirty="0">
                <a:solidFill>
                  <a:srgbClr val="043E6F"/>
                </a:solidFill>
              </a:rPr>
              <a:t>85%</a:t>
            </a:r>
            <a:r>
              <a:rPr kumimoji="1" lang="zh-CN" altLang="en-US" sz="1200" i="1" dirty="0">
                <a:solidFill>
                  <a:srgbClr val="043E6F"/>
                </a:solidFill>
              </a:rPr>
              <a:t>（无数的考试结果）</a:t>
            </a:r>
            <a:endParaRPr kumimoji="1" lang="en-US" altLang="zh-CN" sz="1200" i="1" dirty="0">
              <a:solidFill>
                <a:srgbClr val="043E6F"/>
              </a:solidFill>
            </a:endParaRPr>
          </a:p>
        </p:txBody>
      </p:sp>
      <p:sp>
        <p:nvSpPr>
          <p:cNvPr id="5" name="箭头: 下 4">
            <a:extLst>
              <a:ext uri="{FF2B5EF4-FFF2-40B4-BE49-F238E27FC236}">
                <a16:creationId xmlns:a16="http://schemas.microsoft.com/office/drawing/2014/main" id="{3C41E60A-918B-41DA-9FF0-A0BF82BDB07A}"/>
              </a:ext>
            </a:extLst>
          </p:cNvPr>
          <p:cNvSpPr/>
          <p:nvPr/>
        </p:nvSpPr>
        <p:spPr>
          <a:xfrm>
            <a:off x="2066928" y="4000500"/>
            <a:ext cx="552450" cy="5810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D8F8A1B2-A2D9-492C-A1B9-2611782F6AAF}"/>
              </a:ext>
            </a:extLst>
          </p:cNvPr>
          <p:cNvSpPr/>
          <p:nvPr/>
        </p:nvSpPr>
        <p:spPr>
          <a:xfrm>
            <a:off x="5834061" y="4000500"/>
            <a:ext cx="552450" cy="5810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38E5D7F-E0B7-4847-AA50-714B6F70AA83}"/>
              </a:ext>
            </a:extLst>
          </p:cNvPr>
          <p:cNvSpPr/>
          <p:nvPr/>
        </p:nvSpPr>
        <p:spPr>
          <a:xfrm>
            <a:off x="9572622" y="4000500"/>
            <a:ext cx="552450" cy="5810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线连接符 5">
            <a:extLst>
              <a:ext uri="{FF2B5EF4-FFF2-40B4-BE49-F238E27FC236}">
                <a16:creationId xmlns:a16="http://schemas.microsoft.com/office/drawing/2014/main" id="{06122894-CCE3-4951-AFDC-C2F341DFAF23}"/>
              </a:ext>
            </a:extLst>
          </p:cNvPr>
          <p:cNvCxnSpPr/>
          <p:nvPr/>
        </p:nvCxnSpPr>
        <p:spPr>
          <a:xfrm>
            <a:off x="8271510" y="2079625"/>
            <a:ext cx="3360420" cy="0"/>
          </a:xfrm>
          <a:prstGeom prst="line">
            <a:avLst/>
          </a:prstGeom>
          <a:ln w="3175">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07721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534113" y="4772711"/>
            <a:ext cx="4495800" cy="386715"/>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聚焦</a:t>
            </a:r>
            <a:r>
              <a:rPr kumimoji="0" lang="en-US" altLang="zh-CN"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AI </a:t>
            </a: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、引领科技</a:t>
            </a:r>
          </a:p>
        </p:txBody>
      </p:sp>
      <p:sp>
        <p:nvSpPr>
          <p:cNvPr id="5" name="文本框 4"/>
          <p:cNvSpPr txBox="1"/>
          <p:nvPr/>
        </p:nvSpPr>
        <p:spPr>
          <a:xfrm>
            <a:off x="7680251" y="4031946"/>
            <a:ext cx="3349662"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关于思谋</a:t>
            </a: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cs typeface="Arial" panose="020B0604020202020204" pitchFamily="34" charset="0"/>
              </a:rPr>
              <a:t>01</a:t>
            </a:r>
          </a:p>
        </p:txBody>
      </p:sp>
    </p:spTree>
    <p:extLst>
      <p:ext uri="{BB962C8B-B14F-4D97-AF65-F5344CB8AC3E}">
        <p14:creationId xmlns:p14="http://schemas.microsoft.com/office/powerpoint/2010/main" val="171591566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1D3201-B434-4AD6-9477-B26D70EBE53A}"/>
              </a:ext>
            </a:extLst>
          </p:cNvPr>
          <p:cNvSpPr>
            <a:spLocks noGrp="1"/>
          </p:cNvSpPr>
          <p:nvPr>
            <p:ph type="title"/>
          </p:nvPr>
        </p:nvSpPr>
        <p:spPr/>
        <p:txBody>
          <a:bodyPr/>
          <a:lstStyle/>
          <a:p>
            <a:r>
              <a:rPr lang="zh-CN" altLang="en-US" dirty="0"/>
              <a:t>行业：产品差异和质量要求</a:t>
            </a:r>
          </a:p>
        </p:txBody>
      </p:sp>
      <p:sp>
        <p:nvSpPr>
          <p:cNvPr id="9" name="内容占位符 2">
            <a:extLst>
              <a:ext uri="{FF2B5EF4-FFF2-40B4-BE49-F238E27FC236}">
                <a16:creationId xmlns:a16="http://schemas.microsoft.com/office/drawing/2014/main" id="{0EE63105-9FE5-4C57-A08E-2ED7BC872363}"/>
              </a:ext>
            </a:extLst>
          </p:cNvPr>
          <p:cNvSpPr txBox="1">
            <a:spLocks/>
          </p:cNvSpPr>
          <p:nvPr/>
        </p:nvSpPr>
        <p:spPr>
          <a:xfrm>
            <a:off x="464820" y="1637061"/>
            <a:ext cx="5387340" cy="443198"/>
          </a:xfrm>
          <a:prstGeom prst="rect">
            <a:avLst/>
          </a:prstGeom>
          <a:gradFill flip="none" rotWithShape="1">
            <a:gsLst>
              <a:gs pos="0">
                <a:schemeClr val="accent1">
                  <a:lumMod val="5000"/>
                  <a:lumOff val="95000"/>
                </a:schemeClr>
              </a:gs>
              <a:gs pos="74000">
                <a:srgbClr val="043E6F"/>
              </a:gs>
            </a:gsLst>
            <a:lin ang="10800000" scaled="1"/>
            <a:tileRect/>
          </a:gra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SimHei"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SimHei"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SimHei"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SimHei"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SimHei"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zh-CN" altLang="en-US" sz="2400" dirty="0">
                <a:ea typeface="黑体" panose="02010609060101010101" pitchFamily="49" charset="-122"/>
              </a:rPr>
              <a:t>汽车</a:t>
            </a:r>
          </a:p>
        </p:txBody>
      </p:sp>
      <p:cxnSp>
        <p:nvCxnSpPr>
          <p:cNvPr id="10" name="直线连接符 5">
            <a:extLst>
              <a:ext uri="{FF2B5EF4-FFF2-40B4-BE49-F238E27FC236}">
                <a16:creationId xmlns:a16="http://schemas.microsoft.com/office/drawing/2014/main" id="{E2C6C18B-CC8A-4093-BE19-1D7D37B7172D}"/>
              </a:ext>
            </a:extLst>
          </p:cNvPr>
          <p:cNvCxnSpPr>
            <a:cxnSpLocks/>
          </p:cNvCxnSpPr>
          <p:nvPr/>
        </p:nvCxnSpPr>
        <p:spPr>
          <a:xfrm>
            <a:off x="464820" y="2080260"/>
            <a:ext cx="538734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C2AB9976-0127-4CC1-B3EC-443B3069068C}"/>
              </a:ext>
            </a:extLst>
          </p:cNvPr>
          <p:cNvSpPr txBox="1">
            <a:spLocks/>
          </p:cNvSpPr>
          <p:nvPr/>
        </p:nvSpPr>
        <p:spPr>
          <a:xfrm>
            <a:off x="6305550" y="1637061"/>
            <a:ext cx="5469252" cy="443198"/>
          </a:xfrm>
          <a:prstGeom prst="rect">
            <a:avLst/>
          </a:prstGeom>
          <a:gradFill flip="none" rotWithShape="1">
            <a:gsLst>
              <a:gs pos="0">
                <a:schemeClr val="accent1">
                  <a:lumMod val="5000"/>
                  <a:lumOff val="95000"/>
                </a:schemeClr>
              </a:gs>
              <a:gs pos="74000">
                <a:srgbClr val="922B2A"/>
              </a:gs>
            </a:gsLst>
            <a:lin ang="10800000" scaled="1"/>
            <a:tileRect/>
          </a:gradFill>
        </p:spPr>
        <p:txBody>
          <a:bodyPr vert="horz" lIns="91440" tIns="45720" rIns="91440" bIns="45720" rtlCol="0" anchor="ctr">
            <a:normAutofit/>
          </a:bodyPr>
          <a:lstStyle>
            <a:lvl1pPr indent="0">
              <a:lnSpc>
                <a:spcPct val="90000"/>
              </a:lnSpc>
              <a:spcBef>
                <a:spcPts val="1000"/>
              </a:spcBef>
              <a:buFont typeface="Arial" panose="020B0604020202020204" pitchFamily="34" charset="0"/>
              <a:buNone/>
              <a:defRPr kumimoji="1" lang="zh-CN" altLang="en-US" sz="2400" dirty="0" smtClean="0">
                <a:solidFill>
                  <a:schemeClr val="bg1"/>
                </a:solidFill>
                <a:latin typeface="Arial" panose="020B0604020202020204" pitchFamily="34" charset="0"/>
                <a:ea typeface="SimHei" panose="02010609060101010101" pitchFamily="49" charset="-122"/>
                <a:cs typeface="Arial" panose="020B0604020202020204" pitchFamily="34" charset="0"/>
              </a:defRPr>
            </a:lvl1pPr>
            <a:lvl2pPr marL="685800" indent="-228600">
              <a:lnSpc>
                <a:spcPct val="90000"/>
              </a:lnSpc>
              <a:spcBef>
                <a:spcPts val="500"/>
              </a:spcBef>
              <a:buFont typeface="Arial" panose="020B0604020202020204" pitchFamily="34" charset="0"/>
              <a:buChar char="•"/>
              <a:defRPr sz="1400">
                <a:solidFill>
                  <a:srgbClr val="474646"/>
                </a:solidFill>
                <a:latin typeface="Arial" panose="020B0604020202020204" pitchFamily="34" charset="0"/>
                <a:ea typeface="SimHei" panose="02010609060101010101" pitchFamily="49" charset="-122"/>
                <a:cs typeface="Arial" panose="020B0604020202020204" pitchFamily="34" charset="0"/>
              </a:defRPr>
            </a:lvl2pPr>
            <a:lvl3pPr marL="11430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dirty="0">
                <a:ea typeface="黑体" panose="02010609060101010101" pitchFamily="49" charset="-122"/>
              </a:rPr>
              <a:t>3C-</a:t>
            </a:r>
            <a:r>
              <a:rPr lang="zh-CN" altLang="en-US" dirty="0">
                <a:ea typeface="黑体" panose="02010609060101010101" pitchFamily="49" charset="-122"/>
              </a:rPr>
              <a:t>电子</a:t>
            </a:r>
          </a:p>
        </p:txBody>
      </p:sp>
      <p:cxnSp>
        <p:nvCxnSpPr>
          <p:cNvPr id="12" name="直线连接符 8">
            <a:extLst>
              <a:ext uri="{FF2B5EF4-FFF2-40B4-BE49-F238E27FC236}">
                <a16:creationId xmlns:a16="http://schemas.microsoft.com/office/drawing/2014/main" id="{893A31FC-5573-408A-8F79-6870C1C7179D}"/>
              </a:ext>
            </a:extLst>
          </p:cNvPr>
          <p:cNvCxnSpPr>
            <a:cxnSpLocks/>
          </p:cNvCxnSpPr>
          <p:nvPr/>
        </p:nvCxnSpPr>
        <p:spPr>
          <a:xfrm>
            <a:off x="6305550" y="2080260"/>
            <a:ext cx="5469252"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表格 2">
            <a:extLst>
              <a:ext uri="{FF2B5EF4-FFF2-40B4-BE49-F238E27FC236}">
                <a16:creationId xmlns:a16="http://schemas.microsoft.com/office/drawing/2014/main" id="{64A3FC29-76D0-4678-85C4-528F338BC992}"/>
              </a:ext>
            </a:extLst>
          </p:cNvPr>
          <p:cNvGraphicFramePr>
            <a:graphicFrameLocks noGrp="1"/>
          </p:cNvGraphicFramePr>
          <p:nvPr>
            <p:extLst>
              <p:ext uri="{D42A27DB-BD31-4B8C-83A1-F6EECF244321}">
                <p14:modId xmlns:p14="http://schemas.microsoft.com/office/powerpoint/2010/main" val="1313620087"/>
              </p:ext>
            </p:extLst>
          </p:nvPr>
        </p:nvGraphicFramePr>
        <p:xfrm>
          <a:off x="464820" y="2481015"/>
          <a:ext cx="5387340" cy="2011680"/>
        </p:xfrm>
        <a:graphic>
          <a:graphicData uri="http://schemas.openxmlformats.org/drawingml/2006/table">
            <a:tbl>
              <a:tblPr firstRow="1" bandRow="1">
                <a:tableStyleId>{5C22544A-7EE6-4342-B048-85BDC9FD1C3A}</a:tableStyleId>
              </a:tblPr>
              <a:tblGrid>
                <a:gridCol w="2693670">
                  <a:extLst>
                    <a:ext uri="{9D8B030D-6E8A-4147-A177-3AD203B41FA5}">
                      <a16:colId xmlns:a16="http://schemas.microsoft.com/office/drawing/2014/main" val="1089901658"/>
                    </a:ext>
                  </a:extLst>
                </a:gridCol>
                <a:gridCol w="2693670">
                  <a:extLst>
                    <a:ext uri="{9D8B030D-6E8A-4147-A177-3AD203B41FA5}">
                      <a16:colId xmlns:a16="http://schemas.microsoft.com/office/drawing/2014/main" val="3302819552"/>
                    </a:ext>
                  </a:extLst>
                </a:gridCol>
              </a:tblGrid>
              <a:tr h="119145">
                <a:tc>
                  <a:txBody>
                    <a:bodyPr/>
                    <a:lstStyle/>
                    <a:p>
                      <a:r>
                        <a:rPr kumimoji="1" lang="zh-CN" altLang="en-US" sz="1600" b="0" dirty="0">
                          <a:solidFill>
                            <a:schemeClr val="tx1"/>
                          </a:solidFill>
                          <a:ea typeface="+mn-ea"/>
                        </a:rPr>
                        <a:t>产品（含零部件）生命周期</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zh-CN" sz="1600" dirty="0">
                          <a:solidFill>
                            <a:schemeClr val="tx1"/>
                          </a:solidFill>
                          <a:ea typeface="+mn-ea"/>
                        </a:rPr>
                        <a:t>15~30</a:t>
                      </a:r>
                      <a:r>
                        <a:rPr kumimoji="1" lang="zh-CN" altLang="en-US" sz="1600" dirty="0">
                          <a:solidFill>
                            <a:schemeClr val="tx1"/>
                          </a:solidFill>
                          <a:ea typeface="+mn-ea"/>
                        </a:rPr>
                        <a:t>年</a:t>
                      </a:r>
                      <a:endParaRPr kumimoji="1" lang="en-US" altLang="zh-CN" sz="1600" dirty="0">
                        <a:solidFill>
                          <a:schemeClr val="tx1"/>
                        </a:solidFill>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60825699"/>
                  </a:ext>
                </a:extLst>
              </a:tr>
              <a:tr h="119145">
                <a:tc>
                  <a:txBody>
                    <a:bodyPr/>
                    <a:lstStyle/>
                    <a:p>
                      <a:r>
                        <a:rPr kumimoji="1" lang="zh-CN" altLang="en-US" sz="1600" dirty="0">
                          <a:ea typeface="+mn-ea"/>
                        </a:rPr>
                        <a:t>质保周期</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kumimoji="1" lang="en-US" altLang="zh-CN" sz="1600" dirty="0">
                          <a:solidFill>
                            <a:schemeClr val="tx1"/>
                          </a:solidFill>
                          <a:ea typeface="+mn-ea"/>
                        </a:rPr>
                        <a:t>&gt; 3</a:t>
                      </a:r>
                      <a:r>
                        <a:rPr kumimoji="1" lang="zh-CN" altLang="en-US" sz="1600" dirty="0">
                          <a:solidFill>
                            <a:schemeClr val="tx1"/>
                          </a:solidFill>
                          <a:ea typeface="+mn-ea"/>
                        </a:rPr>
                        <a:t>年</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41094292"/>
                  </a:ext>
                </a:extLst>
              </a:tr>
              <a:tr h="119145">
                <a:tc>
                  <a:txBody>
                    <a:bodyPr/>
                    <a:lstStyle/>
                    <a:p>
                      <a:r>
                        <a:rPr kumimoji="1" lang="zh-CN" altLang="en-US" sz="1600" dirty="0">
                          <a:ea typeface="+mn-ea"/>
                        </a:rPr>
                        <a:t>产品质量</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r>
                        <a:rPr kumimoji="1" lang="en-US" altLang="zh-CN" sz="1600" dirty="0">
                          <a:ea typeface="+mn-ea"/>
                        </a:rPr>
                        <a:t>0~10 PPM</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05489970"/>
                  </a:ext>
                </a:extLst>
              </a:tr>
              <a:tr h="119145">
                <a:tc>
                  <a:txBody>
                    <a:bodyPr/>
                    <a:lstStyle/>
                    <a:p>
                      <a:pPr marL="0" algn="l" defTabSz="914400" rtl="0" eaLnBrk="1" latinLnBrk="0" hangingPunct="1"/>
                      <a:r>
                        <a:rPr kumimoji="1" lang="zh-CN" altLang="en-US" sz="1600" dirty="0">
                          <a:ea typeface="+mn-ea"/>
                        </a:rPr>
                        <a:t>温度压力</a:t>
                      </a:r>
                      <a:endParaRPr lang="zh-CN" altLang="en-US" sz="16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r" defTabSz="914400" rtl="0" eaLnBrk="1" latinLnBrk="0" hangingPunct="1"/>
                      <a:r>
                        <a:rPr kumimoji="1" lang="zh-CN" altLang="en-US" sz="1600" dirty="0">
                          <a:ea typeface="+mn-ea"/>
                        </a:rPr>
                        <a:t>高温高压</a:t>
                      </a:r>
                      <a:endParaRPr lang="zh-CN" altLang="en-US" sz="16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65831718"/>
                  </a:ext>
                </a:extLst>
              </a:tr>
              <a:tr h="119145">
                <a:tc>
                  <a:txBody>
                    <a:bodyPr/>
                    <a:lstStyle/>
                    <a:p>
                      <a:r>
                        <a:rPr kumimoji="1" lang="zh-CN" altLang="en-US" sz="1600" dirty="0">
                          <a:ea typeface="+mn-ea"/>
                        </a:rPr>
                        <a:t>缺陷流出成本</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r>
                        <a:rPr kumimoji="1" lang="zh-CN" altLang="en-US" sz="1600" dirty="0">
                          <a:ea typeface="+mn-ea"/>
                        </a:rPr>
                        <a:t>召回：千万</a:t>
                      </a:r>
                      <a:r>
                        <a:rPr kumimoji="1" lang="en-US" altLang="zh-CN" sz="1600" dirty="0">
                          <a:ea typeface="+mn-ea"/>
                        </a:rPr>
                        <a:t>~</a:t>
                      </a:r>
                      <a:r>
                        <a:rPr kumimoji="1" lang="zh-CN" altLang="en-US" sz="1600" dirty="0">
                          <a:ea typeface="+mn-ea"/>
                        </a:rPr>
                        <a:t>亿</a:t>
                      </a:r>
                      <a:r>
                        <a:rPr kumimoji="1" lang="en-US" altLang="zh-CN" sz="1600" dirty="0">
                          <a:ea typeface="+mn-ea"/>
                        </a:rPr>
                        <a:t>RMB</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59455762"/>
                  </a:ext>
                </a:extLst>
              </a:tr>
              <a:tr h="119145">
                <a:tc>
                  <a:txBody>
                    <a:bodyPr/>
                    <a:lstStyle/>
                    <a:p>
                      <a:r>
                        <a:rPr kumimoji="1" lang="en-US" altLang="zh-CN" sz="1600" dirty="0">
                          <a:ea typeface="+mn-ea"/>
                        </a:rPr>
                        <a:t>PCN</a:t>
                      </a:r>
                      <a:r>
                        <a:rPr kumimoji="1" lang="zh-CN" altLang="en-US" sz="1600" dirty="0">
                          <a:ea typeface="+mn-ea"/>
                        </a:rPr>
                        <a:t>流程</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kumimoji="1" lang="zh-CN" altLang="en-US" sz="1600" dirty="0">
                          <a:ea typeface="+mn-ea"/>
                        </a:rPr>
                        <a:t>高需求</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4920448"/>
                  </a:ext>
                </a:extLst>
              </a:tr>
            </a:tbl>
          </a:graphicData>
        </a:graphic>
      </p:graphicFrame>
      <p:graphicFrame>
        <p:nvGraphicFramePr>
          <p:cNvPr id="13" name="表格 2">
            <a:extLst>
              <a:ext uri="{FF2B5EF4-FFF2-40B4-BE49-F238E27FC236}">
                <a16:creationId xmlns:a16="http://schemas.microsoft.com/office/drawing/2014/main" id="{9021BF91-A789-411D-B44E-370A727B76BF}"/>
              </a:ext>
            </a:extLst>
          </p:cNvPr>
          <p:cNvGraphicFramePr>
            <a:graphicFrameLocks noGrp="1"/>
          </p:cNvGraphicFramePr>
          <p:nvPr>
            <p:extLst>
              <p:ext uri="{D42A27DB-BD31-4B8C-83A1-F6EECF244321}">
                <p14:modId xmlns:p14="http://schemas.microsoft.com/office/powerpoint/2010/main" val="4117149099"/>
              </p:ext>
            </p:extLst>
          </p:nvPr>
        </p:nvGraphicFramePr>
        <p:xfrm>
          <a:off x="6305550" y="2481015"/>
          <a:ext cx="5469252" cy="2011680"/>
        </p:xfrm>
        <a:graphic>
          <a:graphicData uri="http://schemas.openxmlformats.org/drawingml/2006/table">
            <a:tbl>
              <a:tblPr firstRow="1" bandRow="1">
                <a:tableStyleId>{5C22544A-7EE6-4342-B048-85BDC9FD1C3A}</a:tableStyleId>
              </a:tblPr>
              <a:tblGrid>
                <a:gridCol w="2734626">
                  <a:extLst>
                    <a:ext uri="{9D8B030D-6E8A-4147-A177-3AD203B41FA5}">
                      <a16:colId xmlns:a16="http://schemas.microsoft.com/office/drawing/2014/main" val="1089901658"/>
                    </a:ext>
                  </a:extLst>
                </a:gridCol>
                <a:gridCol w="2734626">
                  <a:extLst>
                    <a:ext uri="{9D8B030D-6E8A-4147-A177-3AD203B41FA5}">
                      <a16:colId xmlns:a16="http://schemas.microsoft.com/office/drawing/2014/main" val="3302819552"/>
                    </a:ext>
                  </a:extLst>
                </a:gridCol>
              </a:tblGrid>
              <a:tr h="119145">
                <a:tc>
                  <a:txBody>
                    <a:bodyPr/>
                    <a:lstStyle/>
                    <a:p>
                      <a:r>
                        <a:rPr kumimoji="1" lang="zh-CN" altLang="en-US" sz="1600" b="0" dirty="0">
                          <a:solidFill>
                            <a:schemeClr val="tx1"/>
                          </a:solidFill>
                          <a:ea typeface="+mn-ea"/>
                        </a:rPr>
                        <a:t>产品（含零部件）生命周期</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474646"/>
                          </a:solidFill>
                          <a:ea typeface="+mn-ea"/>
                        </a:rPr>
                        <a:t>1~3</a:t>
                      </a:r>
                      <a:r>
                        <a:rPr lang="zh-CN" altLang="en-US" sz="1600" dirty="0">
                          <a:solidFill>
                            <a:srgbClr val="474646"/>
                          </a:solidFill>
                          <a:ea typeface="+mn-ea"/>
                        </a:rPr>
                        <a:t>年</a:t>
                      </a:r>
                      <a:endParaRPr kumimoji="1" lang="en-US" altLang="zh-CN" sz="1600" dirty="0">
                        <a:solidFill>
                          <a:schemeClr val="tx1"/>
                        </a:solidFill>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60825699"/>
                  </a:ext>
                </a:extLst>
              </a:tr>
              <a:tr h="119145">
                <a:tc>
                  <a:txBody>
                    <a:bodyPr/>
                    <a:lstStyle/>
                    <a:p>
                      <a:r>
                        <a:rPr kumimoji="1" lang="zh-CN" altLang="en-US" sz="1600" dirty="0">
                          <a:ea typeface="+mn-ea"/>
                        </a:rPr>
                        <a:t>质保周期</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kumimoji="1" lang="en-US" altLang="zh-CN" sz="1600" dirty="0">
                          <a:solidFill>
                            <a:schemeClr val="tx1"/>
                          </a:solidFill>
                          <a:ea typeface="+mn-ea"/>
                        </a:rPr>
                        <a:t> &lt;1</a:t>
                      </a:r>
                      <a:r>
                        <a:rPr kumimoji="1" lang="zh-CN" altLang="en-US" sz="1600" dirty="0">
                          <a:solidFill>
                            <a:schemeClr val="tx1"/>
                          </a:solidFill>
                          <a:ea typeface="+mn-ea"/>
                        </a:rPr>
                        <a:t>年</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41094292"/>
                  </a:ext>
                </a:extLst>
              </a:tr>
              <a:tr h="119145">
                <a:tc>
                  <a:txBody>
                    <a:bodyPr/>
                    <a:lstStyle/>
                    <a:p>
                      <a:r>
                        <a:rPr kumimoji="1" lang="zh-CN" altLang="en-US" sz="1600" dirty="0">
                          <a:ea typeface="+mn-ea"/>
                        </a:rPr>
                        <a:t>产品质量</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r>
                        <a:rPr kumimoji="1" lang="en-US" altLang="zh-CN" sz="1600" dirty="0">
                          <a:ea typeface="+mn-ea"/>
                        </a:rPr>
                        <a:t>1000 PPM</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05489970"/>
                  </a:ext>
                </a:extLst>
              </a:tr>
              <a:tr h="119145">
                <a:tc>
                  <a:txBody>
                    <a:bodyPr/>
                    <a:lstStyle/>
                    <a:p>
                      <a:pPr marL="0" algn="l" defTabSz="914400" rtl="0" eaLnBrk="1" latinLnBrk="0" hangingPunct="1"/>
                      <a:r>
                        <a:rPr kumimoji="1" lang="zh-CN" altLang="en-US" sz="1600" dirty="0">
                          <a:ea typeface="+mn-ea"/>
                        </a:rPr>
                        <a:t>温度压力</a:t>
                      </a:r>
                      <a:endParaRPr lang="zh-CN" altLang="en-US" sz="16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r" defTabSz="914400" rtl="0" eaLnBrk="1" latinLnBrk="0" hangingPunct="1"/>
                      <a:r>
                        <a:rPr kumimoji="1" lang="zh-CN" altLang="en-US" sz="1600" dirty="0">
                          <a:ea typeface="+mn-ea"/>
                        </a:rPr>
                        <a:t>低</a:t>
                      </a:r>
                      <a:endParaRPr lang="zh-CN" altLang="en-US" sz="16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65831718"/>
                  </a:ext>
                </a:extLst>
              </a:tr>
              <a:tr h="119145">
                <a:tc>
                  <a:txBody>
                    <a:bodyPr/>
                    <a:lstStyle/>
                    <a:p>
                      <a:r>
                        <a:rPr kumimoji="1" lang="zh-CN" altLang="en-US" sz="1600" dirty="0">
                          <a:ea typeface="+mn-ea"/>
                        </a:rPr>
                        <a:t>缺陷流出成本</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r>
                        <a:rPr lang="zh-CN" altLang="en-US" sz="1600" dirty="0">
                          <a:solidFill>
                            <a:srgbClr val="474646"/>
                          </a:solidFill>
                          <a:ea typeface="+mn-ea"/>
                        </a:rPr>
                        <a:t>替换成本</a:t>
                      </a:r>
                      <a:r>
                        <a:rPr lang="en-US" altLang="zh-CN" sz="1600" dirty="0">
                          <a:solidFill>
                            <a:srgbClr val="474646"/>
                          </a:solidFill>
                          <a:ea typeface="+mn-ea"/>
                        </a:rPr>
                        <a:t>&lt; 7000 RMB</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59455762"/>
                  </a:ext>
                </a:extLst>
              </a:tr>
              <a:tr h="119145">
                <a:tc>
                  <a:txBody>
                    <a:bodyPr/>
                    <a:lstStyle/>
                    <a:p>
                      <a:r>
                        <a:rPr kumimoji="1" lang="en-US" altLang="zh-CN" sz="1600" dirty="0">
                          <a:ea typeface="+mn-ea"/>
                        </a:rPr>
                        <a:t>PCN</a:t>
                      </a:r>
                      <a:r>
                        <a:rPr kumimoji="1" lang="zh-CN" altLang="en-US" sz="1600" dirty="0">
                          <a:ea typeface="+mn-ea"/>
                        </a:rPr>
                        <a:t>流程</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kumimoji="1" lang="zh-CN" altLang="en-US" sz="1600" dirty="0">
                          <a:ea typeface="+mn-ea"/>
                        </a:rPr>
                        <a:t>低需求</a:t>
                      </a:r>
                      <a:endParaRPr lang="zh-CN" alt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4920448"/>
                  </a:ext>
                </a:extLst>
              </a:tr>
            </a:tbl>
          </a:graphicData>
        </a:graphic>
      </p:graphicFrame>
      <p:sp>
        <p:nvSpPr>
          <p:cNvPr id="14" name="文本框 13">
            <a:extLst>
              <a:ext uri="{FF2B5EF4-FFF2-40B4-BE49-F238E27FC236}">
                <a16:creationId xmlns:a16="http://schemas.microsoft.com/office/drawing/2014/main" id="{B88A8088-3E45-4F8B-BE01-3E77FADC82DF}"/>
              </a:ext>
            </a:extLst>
          </p:cNvPr>
          <p:cNvSpPr txBox="1"/>
          <p:nvPr/>
        </p:nvSpPr>
        <p:spPr>
          <a:xfrm>
            <a:off x="464821" y="4893449"/>
            <a:ext cx="3373754" cy="1384995"/>
          </a:xfrm>
          <a:prstGeom prst="rect">
            <a:avLst/>
          </a:prstGeom>
          <a:noFill/>
        </p:spPr>
        <p:txBody>
          <a:bodyPr wrap="square">
            <a:spAutoFit/>
          </a:bodyPr>
          <a:lstStyle/>
          <a:p>
            <a:r>
              <a:rPr lang="zh-CN" altLang="en-US" sz="2800" dirty="0">
                <a:solidFill>
                  <a:srgbClr val="043E6F"/>
                </a:solidFill>
              </a:rPr>
              <a:t>质量会做过剩设计！</a:t>
            </a:r>
            <a:endParaRPr lang="en-US" altLang="zh-CN" sz="2800" dirty="0">
              <a:solidFill>
                <a:srgbClr val="043E6F"/>
              </a:solidFill>
            </a:endParaRPr>
          </a:p>
          <a:p>
            <a:r>
              <a:rPr lang="zh-CN" altLang="en-US" sz="2800" dirty="0">
                <a:solidFill>
                  <a:srgbClr val="043E6F"/>
                </a:solidFill>
              </a:rPr>
              <a:t>换型少</a:t>
            </a:r>
            <a:endParaRPr lang="en-US" altLang="zh-CN" sz="2800" dirty="0">
              <a:solidFill>
                <a:srgbClr val="043E6F"/>
              </a:solidFill>
            </a:endParaRPr>
          </a:p>
          <a:p>
            <a:r>
              <a:rPr lang="zh-CN" altLang="en-US" sz="2800" dirty="0">
                <a:solidFill>
                  <a:srgbClr val="043E6F"/>
                </a:solidFill>
              </a:rPr>
              <a:t>周期长</a:t>
            </a:r>
          </a:p>
        </p:txBody>
      </p:sp>
      <p:sp>
        <p:nvSpPr>
          <p:cNvPr id="16" name="文本框 15">
            <a:extLst>
              <a:ext uri="{FF2B5EF4-FFF2-40B4-BE49-F238E27FC236}">
                <a16:creationId xmlns:a16="http://schemas.microsoft.com/office/drawing/2014/main" id="{2AA98C27-49AA-4F1E-9419-167FB0C8E83A}"/>
              </a:ext>
            </a:extLst>
          </p:cNvPr>
          <p:cNvSpPr txBox="1"/>
          <p:nvPr/>
        </p:nvSpPr>
        <p:spPr>
          <a:xfrm>
            <a:off x="6305549" y="4893449"/>
            <a:ext cx="5469251" cy="1384995"/>
          </a:xfrm>
          <a:prstGeom prst="rect">
            <a:avLst/>
          </a:prstGeom>
          <a:noFill/>
        </p:spPr>
        <p:txBody>
          <a:bodyPr wrap="square">
            <a:spAutoFit/>
          </a:bodyPr>
          <a:lstStyle/>
          <a:p>
            <a:r>
              <a:rPr lang="zh-CN" altLang="en-US" sz="2800" dirty="0">
                <a:solidFill>
                  <a:srgbClr val="922B2A"/>
                </a:solidFill>
              </a:rPr>
              <a:t>有缺陷的允收多！</a:t>
            </a:r>
            <a:endParaRPr lang="en-US" altLang="zh-CN" sz="2800" dirty="0">
              <a:solidFill>
                <a:srgbClr val="922B2A"/>
              </a:solidFill>
            </a:endParaRPr>
          </a:p>
          <a:p>
            <a:r>
              <a:rPr lang="zh-CN" altLang="en-US" sz="2800" dirty="0">
                <a:solidFill>
                  <a:srgbClr val="922B2A"/>
                </a:solidFill>
              </a:rPr>
              <a:t>换型快</a:t>
            </a:r>
            <a:endParaRPr lang="en-US" altLang="zh-CN" sz="2800" dirty="0">
              <a:solidFill>
                <a:srgbClr val="922B2A"/>
              </a:solidFill>
            </a:endParaRPr>
          </a:p>
          <a:p>
            <a:r>
              <a:rPr lang="zh-CN" altLang="en-US" sz="2800" dirty="0">
                <a:solidFill>
                  <a:srgbClr val="922B2A"/>
                </a:solidFill>
              </a:rPr>
              <a:t>周期短</a:t>
            </a:r>
          </a:p>
        </p:txBody>
      </p:sp>
    </p:spTree>
    <p:extLst>
      <p:ext uri="{BB962C8B-B14F-4D97-AF65-F5344CB8AC3E}">
        <p14:creationId xmlns:p14="http://schemas.microsoft.com/office/powerpoint/2010/main" val="304710280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创新、特点和优势</a:t>
            </a:r>
          </a:p>
        </p:txBody>
      </p:sp>
      <p:sp>
        <p:nvSpPr>
          <p:cNvPr id="26" name="文本框 25"/>
          <p:cNvSpPr txBox="1"/>
          <p:nvPr/>
        </p:nvSpPr>
        <p:spPr>
          <a:xfrm>
            <a:off x="5738327" y="4031946"/>
            <a:ext cx="5291586" cy="664797"/>
          </a:xfrm>
          <a:prstGeom prst="rect">
            <a:avLst/>
          </a:prstGeom>
        </p:spPr>
        <p:txBody>
          <a:bodyPr wrap="square" lIns="0" tIns="0" rIns="0" bIns="0" anchor="ctr">
            <a:spAutoFit/>
          </a:bodyPr>
          <a:lstStyle>
            <a:defPPr>
              <a:defRPr lang="zh-CN"/>
            </a:defPPr>
            <a:lvl1pPr algn="r">
              <a:lnSpc>
                <a:spcPct val="90000"/>
              </a:lnSpc>
              <a:spcBef>
                <a:spcPct val="0"/>
              </a:spcBef>
              <a:buNone/>
              <a:defRPr sz="4800">
                <a:solidFill>
                  <a:schemeClr val="accent1"/>
                </a:solidFill>
                <a:latin typeface="+mj-ea"/>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思谋工业</a:t>
            </a:r>
            <a:r>
              <a:rPr kumimoji="0" lang="en-US" altLang="zh-CN"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endPar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任意多边形: 形状 26"/>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04</a:t>
            </a:r>
            <a:endParaRPr kumimoji="0" lang="zh-CN" altLang="en-US"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02282556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59381-E992-BF43-BDCD-E373F7EDA8F2}"/>
              </a:ext>
            </a:extLst>
          </p:cNvPr>
          <p:cNvSpPr>
            <a:spLocks noGrp="1"/>
          </p:cNvSpPr>
          <p:nvPr>
            <p:ph type="title"/>
          </p:nvPr>
        </p:nvSpPr>
        <p:spPr/>
        <p:txBody>
          <a:bodyPr/>
          <a:lstStyle/>
          <a:p>
            <a:r>
              <a:rPr lang="zh-CN" altLang="en-US" dirty="0"/>
              <a:t>消费级</a:t>
            </a:r>
            <a:r>
              <a:rPr lang="en-US" altLang="zh-CN" dirty="0"/>
              <a:t>AI </a:t>
            </a:r>
            <a:r>
              <a:rPr lang="en-US" altLang="zh-CN" dirty="0">
                <a:solidFill>
                  <a:srgbClr val="FFC000"/>
                </a:solidFill>
              </a:rPr>
              <a:t>VS</a:t>
            </a:r>
            <a:r>
              <a:rPr lang="en-US" altLang="zh-CN" dirty="0"/>
              <a:t> </a:t>
            </a:r>
            <a:r>
              <a:rPr lang="zh-CN" altLang="en-US" dirty="0"/>
              <a:t>工业级</a:t>
            </a:r>
            <a:r>
              <a:rPr lang="en-US" altLang="zh-CN" dirty="0"/>
              <a:t>AI</a:t>
            </a:r>
            <a:endParaRPr lang="zh-CN" altLang="en-US" dirty="0"/>
          </a:p>
        </p:txBody>
      </p:sp>
      <p:sp>
        <p:nvSpPr>
          <p:cNvPr id="3" name="内容占位符 2">
            <a:extLst>
              <a:ext uri="{FF2B5EF4-FFF2-40B4-BE49-F238E27FC236}">
                <a16:creationId xmlns:a16="http://schemas.microsoft.com/office/drawing/2014/main" id="{7F9D3E08-4A3B-5A40-BF81-EDF8AF83FE55}"/>
              </a:ext>
            </a:extLst>
          </p:cNvPr>
          <p:cNvSpPr txBox="1">
            <a:spLocks/>
          </p:cNvSpPr>
          <p:nvPr/>
        </p:nvSpPr>
        <p:spPr>
          <a:xfrm>
            <a:off x="3771899" y="1283832"/>
            <a:ext cx="3646161" cy="443198"/>
          </a:xfrm>
          <a:prstGeom prst="rect">
            <a:avLst/>
          </a:prstGeom>
          <a:solidFill>
            <a:schemeClr val="bg1">
              <a:lumMod val="95000"/>
            </a:schemeClr>
          </a:solidFill>
        </p:spPr>
        <p:txBody>
          <a:bodyPr vert="horz" lIns="91440" tIns="45720" rIns="91440" bIns="45720" rtlCol="0" anchor="ctr">
            <a:normAutofit/>
          </a:bodyPr>
          <a:lstStyle>
            <a:defPPr>
              <a:defRPr lang="zh-CN"/>
            </a:defPPr>
            <a:lvl1pPr indent="0">
              <a:lnSpc>
                <a:spcPct val="90000"/>
              </a:lnSpc>
              <a:spcBef>
                <a:spcPts val="1000"/>
              </a:spcBef>
              <a:buFont typeface="Arial" panose="020B0604020202020204" pitchFamily="34" charset="0"/>
              <a:buNone/>
              <a:defRPr kumimoji="1" sz="2400">
                <a:solidFill>
                  <a:schemeClr val="bg1"/>
                </a:solidFill>
                <a:latin typeface="Arial" panose="020B0604020202020204" pitchFamily="34" charset="0"/>
                <a:ea typeface="SimHei" panose="02010609060101010101" pitchFamily="49" charset="-122"/>
                <a:cs typeface="Arial" panose="020B0604020202020204" pitchFamily="34" charset="0"/>
              </a:defRPr>
            </a:lvl1pPr>
            <a:lvl2pPr marL="685800" indent="-228600">
              <a:lnSpc>
                <a:spcPct val="90000"/>
              </a:lnSpc>
              <a:spcBef>
                <a:spcPts val="500"/>
              </a:spcBef>
              <a:buFont typeface="Arial" panose="020B0604020202020204" pitchFamily="34" charset="0"/>
              <a:buChar char="•"/>
              <a:defRPr sz="1400">
                <a:solidFill>
                  <a:srgbClr val="474646"/>
                </a:solidFill>
                <a:latin typeface="Arial" panose="020B0604020202020204" pitchFamily="34" charset="0"/>
                <a:ea typeface="SimHei" panose="02010609060101010101" pitchFamily="49" charset="-122"/>
                <a:cs typeface="Arial" panose="020B0604020202020204" pitchFamily="34" charset="0"/>
              </a:defRPr>
            </a:lvl2pPr>
            <a:lvl3pPr marL="11430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nSpc>
                <a:spcPct val="90000"/>
              </a:lnSpc>
              <a:spcBef>
                <a:spcPts val="500"/>
              </a:spcBef>
              <a:buFont typeface="Arial" panose="020B0604020202020204" pitchFamily="34" charset="0"/>
              <a:buChar char="•"/>
              <a:defRPr sz="13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sz="2000" dirty="0">
                <a:solidFill>
                  <a:schemeClr val="tx1">
                    <a:lumMod val="75000"/>
                    <a:lumOff val="25000"/>
                  </a:schemeClr>
                </a:solidFill>
                <a:ea typeface="黑体" panose="02010609060101010101" pitchFamily="49" charset="-122"/>
              </a:rPr>
              <a:t>消费级的</a:t>
            </a:r>
            <a:r>
              <a:rPr lang="en-US" altLang="zh-CN" sz="2000" dirty="0">
                <a:solidFill>
                  <a:schemeClr val="tx1">
                    <a:lumMod val="75000"/>
                    <a:lumOff val="25000"/>
                  </a:schemeClr>
                </a:solidFill>
                <a:ea typeface="黑体" panose="02010609060101010101" pitchFamily="49" charset="-122"/>
              </a:rPr>
              <a:t>AI</a:t>
            </a:r>
            <a:r>
              <a:rPr lang="zh-CN" altLang="en-US" sz="2000" dirty="0">
                <a:solidFill>
                  <a:schemeClr val="tx1">
                    <a:lumMod val="75000"/>
                    <a:lumOff val="25000"/>
                  </a:schemeClr>
                </a:solidFill>
                <a:ea typeface="黑体" panose="02010609060101010101" pitchFamily="49" charset="-122"/>
              </a:rPr>
              <a:t>算法</a:t>
            </a:r>
          </a:p>
        </p:txBody>
      </p:sp>
      <p:sp>
        <p:nvSpPr>
          <p:cNvPr id="6" name="内容占位符 2">
            <a:extLst>
              <a:ext uri="{FF2B5EF4-FFF2-40B4-BE49-F238E27FC236}">
                <a16:creationId xmlns:a16="http://schemas.microsoft.com/office/drawing/2014/main" id="{34A2D7BE-C5DE-9D4B-9015-6833F63E4429}"/>
              </a:ext>
            </a:extLst>
          </p:cNvPr>
          <p:cNvSpPr txBox="1">
            <a:spLocks/>
          </p:cNvSpPr>
          <p:nvPr/>
        </p:nvSpPr>
        <p:spPr>
          <a:xfrm>
            <a:off x="7616180" y="1283832"/>
            <a:ext cx="3646180" cy="443198"/>
          </a:xfrm>
          <a:prstGeom prst="rect">
            <a:avLst/>
          </a:prstGeom>
          <a:solidFill>
            <a:schemeClr val="bg1">
              <a:lumMod val="95000"/>
            </a:schemeClr>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SimHei"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SimHei"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SimHei"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SimHei"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SimHei"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zh-CN" altLang="en-US" sz="2000" dirty="0">
                <a:solidFill>
                  <a:schemeClr val="tx1">
                    <a:lumMod val="75000"/>
                    <a:lumOff val="25000"/>
                  </a:schemeClr>
                </a:solidFill>
                <a:ea typeface="黑体" panose="02010609060101010101" pitchFamily="49" charset="-122"/>
              </a:rPr>
              <a:t>工业级的</a:t>
            </a:r>
            <a:r>
              <a:rPr kumimoji="1" lang="en-US" altLang="zh-CN" sz="2000" dirty="0">
                <a:solidFill>
                  <a:schemeClr val="tx1">
                    <a:lumMod val="75000"/>
                    <a:lumOff val="25000"/>
                  </a:schemeClr>
                </a:solidFill>
                <a:ea typeface="黑体" panose="02010609060101010101" pitchFamily="49" charset="-122"/>
              </a:rPr>
              <a:t>AI</a:t>
            </a:r>
            <a:r>
              <a:rPr kumimoji="1" lang="zh-CN" altLang="en-US" sz="2000" dirty="0">
                <a:solidFill>
                  <a:schemeClr val="tx1">
                    <a:lumMod val="75000"/>
                    <a:lumOff val="25000"/>
                  </a:schemeClr>
                </a:solidFill>
                <a:ea typeface="黑体" panose="02010609060101010101" pitchFamily="49" charset="-122"/>
              </a:rPr>
              <a:t>算法</a:t>
            </a:r>
          </a:p>
        </p:txBody>
      </p:sp>
      <p:sp>
        <p:nvSpPr>
          <p:cNvPr id="12" name="矩形 11">
            <a:extLst>
              <a:ext uri="{FF2B5EF4-FFF2-40B4-BE49-F238E27FC236}">
                <a16:creationId xmlns:a16="http://schemas.microsoft.com/office/drawing/2014/main" id="{AE9B6F7D-DF2B-914F-A3DB-B3227973C4D1}"/>
              </a:ext>
            </a:extLst>
          </p:cNvPr>
          <p:cNvSpPr/>
          <p:nvPr/>
        </p:nvSpPr>
        <p:spPr>
          <a:xfrm>
            <a:off x="937260" y="1803466"/>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行业知识门槛</a:t>
            </a:r>
          </a:p>
        </p:txBody>
      </p:sp>
      <p:sp>
        <p:nvSpPr>
          <p:cNvPr id="13" name="矩形 12">
            <a:extLst>
              <a:ext uri="{FF2B5EF4-FFF2-40B4-BE49-F238E27FC236}">
                <a16:creationId xmlns:a16="http://schemas.microsoft.com/office/drawing/2014/main" id="{F0D53FD3-AD17-F543-B3F6-37CBCE7F3154}"/>
              </a:ext>
            </a:extLst>
          </p:cNvPr>
          <p:cNvSpPr/>
          <p:nvPr/>
        </p:nvSpPr>
        <p:spPr>
          <a:xfrm>
            <a:off x="937250" y="2194547"/>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数据获得门槛</a:t>
            </a:r>
          </a:p>
        </p:txBody>
      </p:sp>
      <p:sp>
        <p:nvSpPr>
          <p:cNvPr id="14" name="矩形 13">
            <a:extLst>
              <a:ext uri="{FF2B5EF4-FFF2-40B4-BE49-F238E27FC236}">
                <a16:creationId xmlns:a16="http://schemas.microsoft.com/office/drawing/2014/main" id="{7D3C1F0F-564C-A045-974D-8BFABDB92B34}"/>
              </a:ext>
            </a:extLst>
          </p:cNvPr>
          <p:cNvSpPr/>
          <p:nvPr/>
        </p:nvSpPr>
        <p:spPr>
          <a:xfrm>
            <a:off x="937250" y="2585628"/>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数据样本量、均衡性</a:t>
            </a:r>
          </a:p>
        </p:txBody>
      </p:sp>
      <p:sp>
        <p:nvSpPr>
          <p:cNvPr id="15" name="矩形 14">
            <a:extLst>
              <a:ext uri="{FF2B5EF4-FFF2-40B4-BE49-F238E27FC236}">
                <a16:creationId xmlns:a16="http://schemas.microsoft.com/office/drawing/2014/main" id="{CDD58271-0AA7-B543-A3B5-54DAF50D6B2C}"/>
              </a:ext>
            </a:extLst>
          </p:cNvPr>
          <p:cNvSpPr/>
          <p:nvPr/>
        </p:nvSpPr>
        <p:spPr>
          <a:xfrm>
            <a:off x="937250" y="2976709"/>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训练成本要求</a:t>
            </a:r>
          </a:p>
        </p:txBody>
      </p:sp>
      <p:sp>
        <p:nvSpPr>
          <p:cNvPr id="16" name="矩形 15">
            <a:extLst>
              <a:ext uri="{FF2B5EF4-FFF2-40B4-BE49-F238E27FC236}">
                <a16:creationId xmlns:a16="http://schemas.microsoft.com/office/drawing/2014/main" id="{E592A700-E837-CF4E-AF30-F6F38C9BF5DB}"/>
              </a:ext>
            </a:extLst>
          </p:cNvPr>
          <p:cNvSpPr/>
          <p:nvPr/>
        </p:nvSpPr>
        <p:spPr>
          <a:xfrm>
            <a:off x="937250" y="3367790"/>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部署成本门槛</a:t>
            </a:r>
          </a:p>
        </p:txBody>
      </p:sp>
      <p:sp>
        <p:nvSpPr>
          <p:cNvPr id="17" name="矩形 16">
            <a:extLst>
              <a:ext uri="{FF2B5EF4-FFF2-40B4-BE49-F238E27FC236}">
                <a16:creationId xmlns:a16="http://schemas.microsoft.com/office/drawing/2014/main" id="{3AD9D150-0692-2140-8FF8-1EC08D2988A9}"/>
              </a:ext>
            </a:extLst>
          </p:cNvPr>
          <p:cNvSpPr/>
          <p:nvPr/>
        </p:nvSpPr>
        <p:spPr>
          <a:xfrm>
            <a:off x="937250" y="3758871"/>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运行环境的要求</a:t>
            </a:r>
          </a:p>
        </p:txBody>
      </p:sp>
      <p:sp>
        <p:nvSpPr>
          <p:cNvPr id="18" name="矩形 17">
            <a:extLst>
              <a:ext uri="{FF2B5EF4-FFF2-40B4-BE49-F238E27FC236}">
                <a16:creationId xmlns:a16="http://schemas.microsoft.com/office/drawing/2014/main" id="{A22FAB17-0703-B74E-A318-135DD0E76146}"/>
              </a:ext>
            </a:extLst>
          </p:cNvPr>
          <p:cNvSpPr/>
          <p:nvPr/>
        </p:nvSpPr>
        <p:spPr>
          <a:xfrm>
            <a:off x="937250" y="4149952"/>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精度要求</a:t>
            </a:r>
          </a:p>
        </p:txBody>
      </p:sp>
      <p:sp>
        <p:nvSpPr>
          <p:cNvPr id="19" name="矩形 18">
            <a:extLst>
              <a:ext uri="{FF2B5EF4-FFF2-40B4-BE49-F238E27FC236}">
                <a16:creationId xmlns:a16="http://schemas.microsoft.com/office/drawing/2014/main" id="{7005D779-9E03-A143-BEBA-0FD1115C97F1}"/>
              </a:ext>
            </a:extLst>
          </p:cNvPr>
          <p:cNvSpPr/>
          <p:nvPr/>
        </p:nvSpPr>
        <p:spPr>
          <a:xfrm>
            <a:off x="937250" y="4541033"/>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稳定性、一致性</a:t>
            </a:r>
          </a:p>
        </p:txBody>
      </p:sp>
      <p:sp>
        <p:nvSpPr>
          <p:cNvPr id="22" name="矩形 21">
            <a:extLst>
              <a:ext uri="{FF2B5EF4-FFF2-40B4-BE49-F238E27FC236}">
                <a16:creationId xmlns:a16="http://schemas.microsoft.com/office/drawing/2014/main" id="{593850FE-D585-2B4C-BDC5-76B76B91D32F}"/>
              </a:ext>
            </a:extLst>
          </p:cNvPr>
          <p:cNvSpPr/>
          <p:nvPr/>
        </p:nvSpPr>
        <p:spPr>
          <a:xfrm>
            <a:off x="3771900" y="1803466"/>
            <a:ext cx="3646170" cy="338554"/>
          </a:xfrm>
          <a:prstGeom prst="rect">
            <a:avLst/>
          </a:prstGeom>
          <a:gradFill flip="none" rotWithShape="1">
            <a:gsLst>
              <a:gs pos="57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a:t>
            </a:r>
          </a:p>
        </p:txBody>
      </p:sp>
      <p:sp>
        <p:nvSpPr>
          <p:cNvPr id="23" name="矩形 22">
            <a:extLst>
              <a:ext uri="{FF2B5EF4-FFF2-40B4-BE49-F238E27FC236}">
                <a16:creationId xmlns:a16="http://schemas.microsoft.com/office/drawing/2014/main" id="{3802EB11-CF18-2848-8041-9362F3EE5280}"/>
              </a:ext>
            </a:extLst>
          </p:cNvPr>
          <p:cNvSpPr/>
          <p:nvPr/>
        </p:nvSpPr>
        <p:spPr>
          <a:xfrm>
            <a:off x="3771890" y="2194547"/>
            <a:ext cx="3646170" cy="338554"/>
          </a:xfrm>
          <a:prstGeom prst="rect">
            <a:avLst/>
          </a:prstGeom>
          <a:gradFill flip="none" rotWithShape="1">
            <a:gsLst>
              <a:gs pos="43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a:t>
            </a:r>
          </a:p>
        </p:txBody>
      </p:sp>
      <p:sp>
        <p:nvSpPr>
          <p:cNvPr id="24" name="矩形 23">
            <a:extLst>
              <a:ext uri="{FF2B5EF4-FFF2-40B4-BE49-F238E27FC236}">
                <a16:creationId xmlns:a16="http://schemas.microsoft.com/office/drawing/2014/main" id="{FEDB2CDC-FF9B-E846-AEBD-290D541F39AD}"/>
              </a:ext>
            </a:extLst>
          </p:cNvPr>
          <p:cNvSpPr/>
          <p:nvPr/>
        </p:nvSpPr>
        <p:spPr>
          <a:xfrm>
            <a:off x="3771890" y="2587024"/>
            <a:ext cx="3646170" cy="338554"/>
          </a:xfrm>
          <a:prstGeom prst="rect">
            <a:avLst/>
          </a:prstGeom>
          <a:gradFill flip="none" rotWithShape="1">
            <a:gsLst>
              <a:gs pos="43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a:t>
            </a:r>
          </a:p>
        </p:txBody>
      </p:sp>
      <p:sp>
        <p:nvSpPr>
          <p:cNvPr id="25" name="矩形 24">
            <a:extLst>
              <a:ext uri="{FF2B5EF4-FFF2-40B4-BE49-F238E27FC236}">
                <a16:creationId xmlns:a16="http://schemas.microsoft.com/office/drawing/2014/main" id="{D02B144D-5487-5742-8E33-04C16D8FFB0D}"/>
              </a:ext>
            </a:extLst>
          </p:cNvPr>
          <p:cNvSpPr/>
          <p:nvPr/>
        </p:nvSpPr>
        <p:spPr>
          <a:xfrm>
            <a:off x="3771890" y="2978105"/>
            <a:ext cx="3646170" cy="338554"/>
          </a:xfrm>
          <a:prstGeom prst="rect">
            <a:avLst/>
          </a:prstGeom>
          <a:gradFill flip="none" rotWithShape="1">
            <a:gsLst>
              <a:gs pos="43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a:t>
            </a:r>
          </a:p>
        </p:txBody>
      </p:sp>
      <p:sp>
        <p:nvSpPr>
          <p:cNvPr id="26" name="矩形 25">
            <a:extLst>
              <a:ext uri="{FF2B5EF4-FFF2-40B4-BE49-F238E27FC236}">
                <a16:creationId xmlns:a16="http://schemas.microsoft.com/office/drawing/2014/main" id="{6F5429BB-BBC8-5E48-A502-623684380CE2}"/>
              </a:ext>
            </a:extLst>
          </p:cNvPr>
          <p:cNvSpPr/>
          <p:nvPr/>
        </p:nvSpPr>
        <p:spPr>
          <a:xfrm>
            <a:off x="3771890" y="3369186"/>
            <a:ext cx="3646170" cy="338554"/>
          </a:xfrm>
          <a:prstGeom prst="rect">
            <a:avLst/>
          </a:prstGeom>
          <a:gradFill flip="none" rotWithShape="1">
            <a:gsLst>
              <a:gs pos="57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a:t>
            </a:r>
          </a:p>
        </p:txBody>
      </p:sp>
      <p:sp>
        <p:nvSpPr>
          <p:cNvPr id="27" name="矩形 26">
            <a:extLst>
              <a:ext uri="{FF2B5EF4-FFF2-40B4-BE49-F238E27FC236}">
                <a16:creationId xmlns:a16="http://schemas.microsoft.com/office/drawing/2014/main" id="{1F42A9F5-BA65-6946-A413-BEFD3FE4843D}"/>
              </a:ext>
            </a:extLst>
          </p:cNvPr>
          <p:cNvSpPr/>
          <p:nvPr/>
        </p:nvSpPr>
        <p:spPr>
          <a:xfrm>
            <a:off x="3771890" y="3760267"/>
            <a:ext cx="3646170" cy="338554"/>
          </a:xfrm>
          <a:prstGeom prst="rect">
            <a:avLst/>
          </a:prstGeom>
          <a:gradFill flip="none" rotWithShape="1">
            <a:gsLst>
              <a:gs pos="57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a:t>
            </a:r>
          </a:p>
        </p:txBody>
      </p:sp>
      <p:sp>
        <p:nvSpPr>
          <p:cNvPr id="28" name="矩形 27">
            <a:extLst>
              <a:ext uri="{FF2B5EF4-FFF2-40B4-BE49-F238E27FC236}">
                <a16:creationId xmlns:a16="http://schemas.microsoft.com/office/drawing/2014/main" id="{A0411894-2056-6C4C-A6B4-D81CBFA3CE27}"/>
              </a:ext>
            </a:extLst>
          </p:cNvPr>
          <p:cNvSpPr/>
          <p:nvPr/>
        </p:nvSpPr>
        <p:spPr>
          <a:xfrm>
            <a:off x="3771890" y="4151348"/>
            <a:ext cx="3646170" cy="338554"/>
          </a:xfrm>
          <a:prstGeom prst="rect">
            <a:avLst/>
          </a:prstGeom>
          <a:gradFill flip="none" rotWithShape="1">
            <a:gsLst>
              <a:gs pos="57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a:t>
            </a:r>
          </a:p>
        </p:txBody>
      </p:sp>
      <p:sp>
        <p:nvSpPr>
          <p:cNvPr id="29" name="矩形 28">
            <a:extLst>
              <a:ext uri="{FF2B5EF4-FFF2-40B4-BE49-F238E27FC236}">
                <a16:creationId xmlns:a16="http://schemas.microsoft.com/office/drawing/2014/main" id="{9CC5B1AD-068C-0149-83EB-735D6683A0D0}"/>
              </a:ext>
            </a:extLst>
          </p:cNvPr>
          <p:cNvSpPr/>
          <p:nvPr/>
        </p:nvSpPr>
        <p:spPr>
          <a:xfrm>
            <a:off x="3771890" y="4542429"/>
            <a:ext cx="3646170" cy="338554"/>
          </a:xfrm>
          <a:prstGeom prst="rect">
            <a:avLst/>
          </a:prstGeom>
          <a:gradFill flip="none" rotWithShape="1">
            <a:gsLst>
              <a:gs pos="57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a:t>
            </a:r>
          </a:p>
        </p:txBody>
      </p:sp>
      <p:sp>
        <p:nvSpPr>
          <p:cNvPr id="30" name="矩形 29">
            <a:extLst>
              <a:ext uri="{FF2B5EF4-FFF2-40B4-BE49-F238E27FC236}">
                <a16:creationId xmlns:a16="http://schemas.microsoft.com/office/drawing/2014/main" id="{385B38AA-505B-0842-A7C6-546933F5378B}"/>
              </a:ext>
            </a:extLst>
          </p:cNvPr>
          <p:cNvSpPr/>
          <p:nvPr/>
        </p:nvSpPr>
        <p:spPr>
          <a:xfrm>
            <a:off x="7616190" y="1803466"/>
            <a:ext cx="3646170" cy="338553"/>
          </a:xfrm>
          <a:prstGeom prst="rect">
            <a:avLst/>
          </a:prstGeom>
          <a:gradFill flip="none" rotWithShape="1">
            <a:gsLst>
              <a:gs pos="46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a:t>
            </a:r>
          </a:p>
        </p:txBody>
      </p:sp>
      <p:sp>
        <p:nvSpPr>
          <p:cNvPr id="31" name="矩形 30">
            <a:extLst>
              <a:ext uri="{FF2B5EF4-FFF2-40B4-BE49-F238E27FC236}">
                <a16:creationId xmlns:a16="http://schemas.microsoft.com/office/drawing/2014/main" id="{56102F64-CF96-DD48-98F6-34EA3EF5D35B}"/>
              </a:ext>
            </a:extLst>
          </p:cNvPr>
          <p:cNvSpPr/>
          <p:nvPr/>
        </p:nvSpPr>
        <p:spPr>
          <a:xfrm>
            <a:off x="7616180" y="2194547"/>
            <a:ext cx="3646170" cy="338554"/>
          </a:xfrm>
          <a:prstGeom prst="rect">
            <a:avLst/>
          </a:prstGeom>
          <a:gradFill flip="none" rotWithShape="1">
            <a:gsLst>
              <a:gs pos="69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a:t>
            </a:r>
          </a:p>
        </p:txBody>
      </p:sp>
      <p:sp>
        <p:nvSpPr>
          <p:cNvPr id="32" name="矩形 31">
            <a:extLst>
              <a:ext uri="{FF2B5EF4-FFF2-40B4-BE49-F238E27FC236}">
                <a16:creationId xmlns:a16="http://schemas.microsoft.com/office/drawing/2014/main" id="{5659EA84-40FF-7844-8A77-22074B78925C}"/>
              </a:ext>
            </a:extLst>
          </p:cNvPr>
          <p:cNvSpPr/>
          <p:nvPr/>
        </p:nvSpPr>
        <p:spPr>
          <a:xfrm>
            <a:off x="7616180" y="2585628"/>
            <a:ext cx="3646170" cy="338554"/>
          </a:xfrm>
          <a:prstGeom prst="rect">
            <a:avLst/>
          </a:prstGeom>
          <a:gradFill flip="none" rotWithShape="1">
            <a:gsLst>
              <a:gs pos="69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a:t>
            </a:r>
          </a:p>
        </p:txBody>
      </p:sp>
      <p:sp>
        <p:nvSpPr>
          <p:cNvPr id="33" name="矩形 32">
            <a:extLst>
              <a:ext uri="{FF2B5EF4-FFF2-40B4-BE49-F238E27FC236}">
                <a16:creationId xmlns:a16="http://schemas.microsoft.com/office/drawing/2014/main" id="{EFF95533-ABB8-3C46-BE69-C83432F29E49}"/>
              </a:ext>
            </a:extLst>
          </p:cNvPr>
          <p:cNvSpPr/>
          <p:nvPr/>
        </p:nvSpPr>
        <p:spPr>
          <a:xfrm>
            <a:off x="7616180" y="2976709"/>
            <a:ext cx="3646170" cy="338554"/>
          </a:xfrm>
          <a:prstGeom prst="rect">
            <a:avLst/>
          </a:prstGeom>
          <a:gradFill flip="none" rotWithShape="1">
            <a:gsLst>
              <a:gs pos="78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a:t>
            </a:r>
          </a:p>
        </p:txBody>
      </p:sp>
      <p:sp>
        <p:nvSpPr>
          <p:cNvPr id="34" name="矩形 33">
            <a:extLst>
              <a:ext uri="{FF2B5EF4-FFF2-40B4-BE49-F238E27FC236}">
                <a16:creationId xmlns:a16="http://schemas.microsoft.com/office/drawing/2014/main" id="{A21B8473-4D81-844A-A50F-ED492F41A8D0}"/>
              </a:ext>
            </a:extLst>
          </p:cNvPr>
          <p:cNvSpPr/>
          <p:nvPr/>
        </p:nvSpPr>
        <p:spPr>
          <a:xfrm>
            <a:off x="7616180" y="3367790"/>
            <a:ext cx="3646170" cy="338554"/>
          </a:xfrm>
          <a:prstGeom prst="rect">
            <a:avLst/>
          </a:prstGeom>
          <a:gradFill flip="none" rotWithShape="1">
            <a:gsLst>
              <a:gs pos="46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a:t>
            </a:r>
          </a:p>
        </p:txBody>
      </p:sp>
      <p:sp>
        <p:nvSpPr>
          <p:cNvPr id="35" name="矩形 34">
            <a:extLst>
              <a:ext uri="{FF2B5EF4-FFF2-40B4-BE49-F238E27FC236}">
                <a16:creationId xmlns:a16="http://schemas.microsoft.com/office/drawing/2014/main" id="{B9ECA971-17B7-B045-B7CB-CD97E806307D}"/>
              </a:ext>
            </a:extLst>
          </p:cNvPr>
          <p:cNvSpPr/>
          <p:nvPr/>
        </p:nvSpPr>
        <p:spPr>
          <a:xfrm>
            <a:off x="7616180" y="3758871"/>
            <a:ext cx="3646170" cy="338554"/>
          </a:xfrm>
          <a:prstGeom prst="rect">
            <a:avLst/>
          </a:prstGeom>
          <a:gradFill flip="none" rotWithShape="1">
            <a:gsLst>
              <a:gs pos="56000">
                <a:schemeClr val="bg1">
                  <a:alpha val="0"/>
                </a:schemeClr>
              </a:gs>
              <a:gs pos="89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a:t>
            </a:r>
          </a:p>
        </p:txBody>
      </p:sp>
      <p:sp>
        <p:nvSpPr>
          <p:cNvPr id="36" name="矩形 35">
            <a:extLst>
              <a:ext uri="{FF2B5EF4-FFF2-40B4-BE49-F238E27FC236}">
                <a16:creationId xmlns:a16="http://schemas.microsoft.com/office/drawing/2014/main" id="{3767C0B9-F704-8C43-8931-79AF48D13B15}"/>
              </a:ext>
            </a:extLst>
          </p:cNvPr>
          <p:cNvSpPr/>
          <p:nvPr/>
        </p:nvSpPr>
        <p:spPr>
          <a:xfrm>
            <a:off x="7616180" y="4149952"/>
            <a:ext cx="3646170" cy="338554"/>
          </a:xfrm>
          <a:prstGeom prst="rect">
            <a:avLst/>
          </a:prstGeom>
          <a:gradFill flip="none" rotWithShape="1">
            <a:gsLst>
              <a:gs pos="46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a:t>
            </a:r>
          </a:p>
        </p:txBody>
      </p:sp>
      <p:sp>
        <p:nvSpPr>
          <p:cNvPr id="37" name="矩形 36">
            <a:extLst>
              <a:ext uri="{FF2B5EF4-FFF2-40B4-BE49-F238E27FC236}">
                <a16:creationId xmlns:a16="http://schemas.microsoft.com/office/drawing/2014/main" id="{0F871B43-BA57-EF40-B5DD-8B342520E7EA}"/>
              </a:ext>
            </a:extLst>
          </p:cNvPr>
          <p:cNvSpPr/>
          <p:nvPr/>
        </p:nvSpPr>
        <p:spPr>
          <a:xfrm>
            <a:off x="7616180" y="4541033"/>
            <a:ext cx="3646170" cy="338554"/>
          </a:xfrm>
          <a:prstGeom prst="rect">
            <a:avLst/>
          </a:prstGeom>
          <a:gradFill flip="none" rotWithShape="1">
            <a:gsLst>
              <a:gs pos="46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a:t>
            </a:r>
          </a:p>
        </p:txBody>
      </p:sp>
      <p:sp>
        <p:nvSpPr>
          <p:cNvPr id="50" name="矩形 49">
            <a:extLst>
              <a:ext uri="{FF2B5EF4-FFF2-40B4-BE49-F238E27FC236}">
                <a16:creationId xmlns:a16="http://schemas.microsoft.com/office/drawing/2014/main" id="{02C976BC-5902-8C45-BD1C-78050EF650C8}"/>
              </a:ext>
            </a:extLst>
          </p:cNvPr>
          <p:cNvSpPr/>
          <p:nvPr/>
        </p:nvSpPr>
        <p:spPr>
          <a:xfrm>
            <a:off x="937250" y="4932114"/>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规模化、复制成本</a:t>
            </a:r>
          </a:p>
        </p:txBody>
      </p:sp>
      <p:sp>
        <p:nvSpPr>
          <p:cNvPr id="51" name="矩形 50">
            <a:extLst>
              <a:ext uri="{FF2B5EF4-FFF2-40B4-BE49-F238E27FC236}">
                <a16:creationId xmlns:a16="http://schemas.microsoft.com/office/drawing/2014/main" id="{6AF1E871-A923-604A-B253-2C89186771D3}"/>
              </a:ext>
            </a:extLst>
          </p:cNvPr>
          <p:cNvSpPr/>
          <p:nvPr/>
        </p:nvSpPr>
        <p:spPr>
          <a:xfrm>
            <a:off x="3771890" y="4933510"/>
            <a:ext cx="3646170" cy="338554"/>
          </a:xfrm>
          <a:prstGeom prst="rect">
            <a:avLst/>
          </a:prstGeom>
          <a:gradFill flip="none" rotWithShape="1">
            <a:gsLst>
              <a:gs pos="57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a:t>
            </a:r>
          </a:p>
        </p:txBody>
      </p:sp>
      <p:sp>
        <p:nvSpPr>
          <p:cNvPr id="52" name="矩形 51">
            <a:extLst>
              <a:ext uri="{FF2B5EF4-FFF2-40B4-BE49-F238E27FC236}">
                <a16:creationId xmlns:a16="http://schemas.microsoft.com/office/drawing/2014/main" id="{E78BDA72-B866-7E4B-AA5E-19010ECE26DC}"/>
              </a:ext>
            </a:extLst>
          </p:cNvPr>
          <p:cNvSpPr/>
          <p:nvPr/>
        </p:nvSpPr>
        <p:spPr>
          <a:xfrm>
            <a:off x="7616180" y="4932114"/>
            <a:ext cx="3646170" cy="338554"/>
          </a:xfrm>
          <a:prstGeom prst="rect">
            <a:avLst/>
          </a:prstGeom>
          <a:gradFill flip="none" rotWithShape="1">
            <a:gsLst>
              <a:gs pos="46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a:t>
            </a:r>
          </a:p>
        </p:txBody>
      </p:sp>
      <p:sp>
        <p:nvSpPr>
          <p:cNvPr id="53" name="矩形 52">
            <a:extLst>
              <a:ext uri="{FF2B5EF4-FFF2-40B4-BE49-F238E27FC236}">
                <a16:creationId xmlns:a16="http://schemas.microsoft.com/office/drawing/2014/main" id="{7E6755E9-7C8B-384A-A052-0EFDE1E27BAC}"/>
              </a:ext>
            </a:extLst>
          </p:cNvPr>
          <p:cNvSpPr/>
          <p:nvPr/>
        </p:nvSpPr>
        <p:spPr>
          <a:xfrm>
            <a:off x="937250" y="5323195"/>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错误容忍度</a:t>
            </a:r>
          </a:p>
        </p:txBody>
      </p:sp>
      <p:sp>
        <p:nvSpPr>
          <p:cNvPr id="54" name="矩形 53">
            <a:extLst>
              <a:ext uri="{FF2B5EF4-FFF2-40B4-BE49-F238E27FC236}">
                <a16:creationId xmlns:a16="http://schemas.microsoft.com/office/drawing/2014/main" id="{E93B8EAD-44F2-0D41-BE08-B209CB7BA785}"/>
              </a:ext>
            </a:extLst>
          </p:cNvPr>
          <p:cNvSpPr/>
          <p:nvPr/>
        </p:nvSpPr>
        <p:spPr>
          <a:xfrm>
            <a:off x="3771890" y="5324591"/>
            <a:ext cx="3646170" cy="338554"/>
          </a:xfrm>
          <a:prstGeom prst="rect">
            <a:avLst/>
          </a:prstGeom>
          <a:gradFill flip="none" rotWithShape="1">
            <a:gsLst>
              <a:gs pos="40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  </a:t>
            </a:r>
          </a:p>
        </p:txBody>
      </p:sp>
      <p:sp>
        <p:nvSpPr>
          <p:cNvPr id="55" name="矩形 54">
            <a:extLst>
              <a:ext uri="{FF2B5EF4-FFF2-40B4-BE49-F238E27FC236}">
                <a16:creationId xmlns:a16="http://schemas.microsoft.com/office/drawing/2014/main" id="{B1B9C864-157F-5048-9B76-BE3E096B382F}"/>
              </a:ext>
            </a:extLst>
          </p:cNvPr>
          <p:cNvSpPr/>
          <p:nvPr/>
        </p:nvSpPr>
        <p:spPr>
          <a:xfrm>
            <a:off x="7616180" y="5323195"/>
            <a:ext cx="3646170" cy="338554"/>
          </a:xfrm>
          <a:prstGeom prst="rect">
            <a:avLst/>
          </a:prstGeom>
          <a:gradFill flip="none" rotWithShape="1">
            <a:gsLst>
              <a:gs pos="78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a:t>
            </a:r>
          </a:p>
        </p:txBody>
      </p:sp>
      <p:sp>
        <p:nvSpPr>
          <p:cNvPr id="56" name="矩形 55">
            <a:extLst>
              <a:ext uri="{FF2B5EF4-FFF2-40B4-BE49-F238E27FC236}">
                <a16:creationId xmlns:a16="http://schemas.microsoft.com/office/drawing/2014/main" id="{C995D29D-209D-284D-BC8D-03ADCFF301EF}"/>
              </a:ext>
            </a:extLst>
          </p:cNvPr>
          <p:cNvSpPr/>
          <p:nvPr/>
        </p:nvSpPr>
        <p:spPr>
          <a:xfrm>
            <a:off x="937250" y="5714277"/>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甲方客户内化需求</a:t>
            </a:r>
          </a:p>
        </p:txBody>
      </p:sp>
      <p:sp>
        <p:nvSpPr>
          <p:cNvPr id="57" name="矩形 56">
            <a:extLst>
              <a:ext uri="{FF2B5EF4-FFF2-40B4-BE49-F238E27FC236}">
                <a16:creationId xmlns:a16="http://schemas.microsoft.com/office/drawing/2014/main" id="{D7EDA5FF-9686-A447-9885-3542CFF8D1F5}"/>
              </a:ext>
            </a:extLst>
          </p:cNvPr>
          <p:cNvSpPr/>
          <p:nvPr/>
        </p:nvSpPr>
        <p:spPr>
          <a:xfrm>
            <a:off x="3771890" y="5715673"/>
            <a:ext cx="3646170" cy="338554"/>
          </a:xfrm>
          <a:prstGeom prst="rect">
            <a:avLst/>
          </a:prstGeom>
          <a:gradFill flip="none" rotWithShape="1">
            <a:gsLst>
              <a:gs pos="72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a:t>
            </a:r>
          </a:p>
        </p:txBody>
      </p:sp>
      <p:sp>
        <p:nvSpPr>
          <p:cNvPr id="58" name="矩形 57">
            <a:extLst>
              <a:ext uri="{FF2B5EF4-FFF2-40B4-BE49-F238E27FC236}">
                <a16:creationId xmlns:a16="http://schemas.microsoft.com/office/drawing/2014/main" id="{CE6E5083-932F-AC42-B5EB-71CEC4648E36}"/>
              </a:ext>
            </a:extLst>
          </p:cNvPr>
          <p:cNvSpPr/>
          <p:nvPr/>
        </p:nvSpPr>
        <p:spPr>
          <a:xfrm>
            <a:off x="7616180" y="5714277"/>
            <a:ext cx="3646170" cy="338554"/>
          </a:xfrm>
          <a:prstGeom prst="rect">
            <a:avLst/>
          </a:prstGeom>
          <a:gradFill flip="none" rotWithShape="1">
            <a:gsLst>
              <a:gs pos="59000">
                <a:schemeClr val="bg1">
                  <a:alpha val="0"/>
                </a:schemeClr>
              </a:gs>
              <a:gs pos="99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a:t>
            </a:r>
          </a:p>
        </p:txBody>
      </p:sp>
      <p:sp>
        <p:nvSpPr>
          <p:cNvPr id="40" name="矩形 39">
            <a:extLst>
              <a:ext uri="{FF2B5EF4-FFF2-40B4-BE49-F238E27FC236}">
                <a16:creationId xmlns:a16="http://schemas.microsoft.com/office/drawing/2014/main" id="{098473CC-8117-45A5-BA33-8869F5F48B9E}"/>
              </a:ext>
            </a:extLst>
          </p:cNvPr>
          <p:cNvSpPr/>
          <p:nvPr/>
        </p:nvSpPr>
        <p:spPr>
          <a:xfrm>
            <a:off x="937250" y="6105359"/>
            <a:ext cx="2686050" cy="338554"/>
          </a:xfrm>
          <a:prstGeom prst="rect">
            <a:avLst/>
          </a:prstGeom>
          <a:gradFill flip="none" rotWithShape="1">
            <a:gsLst>
              <a:gs pos="0">
                <a:schemeClr val="bg1"/>
              </a:gs>
              <a:gs pos="100000">
                <a:schemeClr val="bg1">
                  <a:lumMod val="95000"/>
                </a:schemeClr>
              </a:gs>
            </a:gsLst>
            <a:lin ang="10800000" scaled="1"/>
            <a:tileRect/>
          </a:gradFill>
          <a:ln w="6350">
            <a:gradFill flip="none" rotWithShape="1">
              <a:gsLst>
                <a:gs pos="0">
                  <a:schemeClr val="bg1">
                    <a:alpha val="27000"/>
                  </a:schemeClr>
                </a:gs>
                <a:gs pos="81000">
                  <a:srgbClr val="922B2A">
                    <a:alpha val="49000"/>
                  </a:srgbClr>
                </a:gs>
              </a:gsLst>
              <a:lin ang="10800000" scaled="1"/>
              <a:tileRect/>
            </a:gradFill>
          </a:ln>
        </p:spPr>
        <p:txBody>
          <a:bodyPr wrap="square">
            <a:noAutofit/>
          </a:bodyPr>
          <a:lstStyle/>
          <a:p>
            <a:r>
              <a:rPr kumimoji="1" lang="zh-CN" altLang="en-US" sz="1600" dirty="0"/>
              <a:t>工具化成熟要求</a:t>
            </a:r>
          </a:p>
        </p:txBody>
      </p:sp>
      <p:sp>
        <p:nvSpPr>
          <p:cNvPr id="41" name="矩形 40">
            <a:extLst>
              <a:ext uri="{FF2B5EF4-FFF2-40B4-BE49-F238E27FC236}">
                <a16:creationId xmlns:a16="http://schemas.microsoft.com/office/drawing/2014/main" id="{36A8BAD5-4601-4864-89F7-B995F0178036}"/>
              </a:ext>
            </a:extLst>
          </p:cNvPr>
          <p:cNvSpPr/>
          <p:nvPr/>
        </p:nvSpPr>
        <p:spPr>
          <a:xfrm>
            <a:off x="3771890" y="6106755"/>
            <a:ext cx="3646170" cy="338554"/>
          </a:xfrm>
          <a:prstGeom prst="rect">
            <a:avLst/>
          </a:prstGeom>
          <a:gradFill flip="none" rotWithShape="1">
            <a:gsLst>
              <a:gs pos="73000">
                <a:schemeClr val="bg1">
                  <a:alpha val="0"/>
                </a:schemeClr>
              </a:gs>
              <a:gs pos="100000">
                <a:srgbClr val="922B2A"/>
              </a:gs>
            </a:gsLst>
            <a:lin ang="10800000" scaled="1"/>
            <a:tileRect/>
          </a:gradFill>
        </p:spPr>
        <p:txBody>
          <a:bodyPr vert="horz" lIns="91440" tIns="45720" rIns="91440" bIns="45720" rtlCol="0" anchor="ctr">
            <a:no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a:t>
            </a:r>
          </a:p>
        </p:txBody>
      </p:sp>
      <p:sp>
        <p:nvSpPr>
          <p:cNvPr id="42" name="矩形 41">
            <a:extLst>
              <a:ext uri="{FF2B5EF4-FFF2-40B4-BE49-F238E27FC236}">
                <a16:creationId xmlns:a16="http://schemas.microsoft.com/office/drawing/2014/main" id="{0E31D3AE-9DFE-4824-9E01-0B2BF805A411}"/>
              </a:ext>
            </a:extLst>
          </p:cNvPr>
          <p:cNvSpPr/>
          <p:nvPr/>
        </p:nvSpPr>
        <p:spPr>
          <a:xfrm>
            <a:off x="7616180" y="6105359"/>
            <a:ext cx="3646170" cy="338554"/>
          </a:xfrm>
          <a:prstGeom prst="rect">
            <a:avLst/>
          </a:prstGeom>
          <a:gradFill flip="none" rotWithShape="1">
            <a:gsLst>
              <a:gs pos="46000">
                <a:schemeClr val="bg1">
                  <a:alpha val="0"/>
                </a:schemeClr>
              </a:gs>
              <a:gs pos="100000">
                <a:srgbClr val="043E6F"/>
              </a:gs>
            </a:gsLst>
            <a:lin ang="10800000" scaled="1"/>
            <a:tileRect/>
          </a:gradFill>
        </p:spPr>
        <p:txBody>
          <a:bodyPr anchor="ctr">
            <a:normAutofit/>
          </a:bodyPr>
          <a:lstStyle/>
          <a:p>
            <a:pPr>
              <a:lnSpc>
                <a:spcPct val="90000"/>
              </a:lnSpc>
              <a:spcBef>
                <a:spcPts val="1000"/>
              </a:spcBef>
            </a:pPr>
            <a:r>
              <a:rPr kumimoji="1"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 ★ ★ ★ ★ </a:t>
            </a:r>
          </a:p>
        </p:txBody>
      </p:sp>
    </p:spTree>
    <p:extLst>
      <p:ext uri="{BB962C8B-B14F-4D97-AF65-F5344CB8AC3E}">
        <p14:creationId xmlns:p14="http://schemas.microsoft.com/office/powerpoint/2010/main" val="257477231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a:extLst>
              <a:ext uri="{FF2B5EF4-FFF2-40B4-BE49-F238E27FC236}">
                <a16:creationId xmlns:a16="http://schemas.microsoft.com/office/drawing/2014/main" id="{BC80B281-708C-4B33-A221-CC5BD7708E84}"/>
              </a:ext>
            </a:extLst>
          </p:cNvPr>
          <p:cNvSpPr/>
          <p:nvPr/>
        </p:nvSpPr>
        <p:spPr>
          <a:xfrm>
            <a:off x="6537659" y="5015528"/>
            <a:ext cx="3888133" cy="770357"/>
          </a:xfrm>
          <a:prstGeom prst="rect">
            <a:avLst/>
          </a:prstGeom>
          <a:gradFill flip="none" rotWithShape="1">
            <a:gsLst>
              <a:gs pos="0">
                <a:schemeClr val="bg1"/>
              </a:gs>
              <a:gs pos="100000">
                <a:schemeClr val="bg1">
                  <a:lumMod val="95000"/>
                </a:schemeClr>
              </a:gs>
            </a:gsLst>
            <a:lin ang="13500000" scaled="1"/>
            <a:tileRect/>
          </a:gradFill>
          <a:ln w="6350">
            <a:gradFill flip="none" rotWithShape="1">
              <a:gsLst>
                <a:gs pos="0">
                  <a:schemeClr val="bg1">
                    <a:alpha val="27000"/>
                  </a:schemeClr>
                </a:gs>
                <a:gs pos="100000">
                  <a:srgbClr val="043E6F"/>
                </a:gs>
              </a:gsLst>
              <a:lin ang="10800000" scaled="1"/>
              <a:tileRect/>
            </a:gradFill>
          </a:ln>
        </p:spPr>
        <p:txBody>
          <a:bodyPr wrap="square">
            <a:noAutofit/>
          </a:bodyPr>
          <a:lstStyle/>
          <a:p>
            <a:endParaRPr kumimoji="1" lang="zh-CN" altLang="en-US" sz="1600"/>
          </a:p>
        </p:txBody>
      </p:sp>
      <p:sp>
        <p:nvSpPr>
          <p:cNvPr id="56" name="矩形 55">
            <a:extLst>
              <a:ext uri="{FF2B5EF4-FFF2-40B4-BE49-F238E27FC236}">
                <a16:creationId xmlns:a16="http://schemas.microsoft.com/office/drawing/2014/main" id="{611C8143-6CB1-4920-9A11-D6971224B15F}"/>
              </a:ext>
            </a:extLst>
          </p:cNvPr>
          <p:cNvSpPr/>
          <p:nvPr/>
        </p:nvSpPr>
        <p:spPr>
          <a:xfrm>
            <a:off x="323849" y="5025019"/>
            <a:ext cx="6125849" cy="770357"/>
          </a:xfrm>
          <a:prstGeom prst="rect">
            <a:avLst/>
          </a:prstGeom>
          <a:gradFill flip="none" rotWithShape="1">
            <a:gsLst>
              <a:gs pos="0">
                <a:schemeClr val="bg1"/>
              </a:gs>
              <a:gs pos="100000">
                <a:schemeClr val="bg1">
                  <a:lumMod val="95000"/>
                </a:schemeClr>
              </a:gs>
            </a:gsLst>
            <a:lin ang="13500000" scaled="1"/>
            <a:tileRect/>
          </a:gradFill>
          <a:ln w="6350">
            <a:gradFill flip="none" rotWithShape="1">
              <a:gsLst>
                <a:gs pos="0">
                  <a:schemeClr val="bg1">
                    <a:alpha val="27000"/>
                  </a:schemeClr>
                </a:gs>
                <a:gs pos="100000">
                  <a:srgbClr val="043E6F"/>
                </a:gs>
              </a:gsLst>
              <a:lin ang="10800000" scaled="1"/>
              <a:tileRect/>
            </a:gradFill>
          </a:ln>
        </p:spPr>
        <p:txBody>
          <a:bodyPr wrap="square">
            <a:noAutofit/>
          </a:bodyPr>
          <a:lstStyle/>
          <a:p>
            <a:endParaRPr kumimoji="1" lang="zh-CN" altLang="en-US" sz="1600"/>
          </a:p>
        </p:txBody>
      </p:sp>
      <p:sp>
        <p:nvSpPr>
          <p:cNvPr id="49" name="矩形 48">
            <a:extLst>
              <a:ext uri="{FF2B5EF4-FFF2-40B4-BE49-F238E27FC236}">
                <a16:creationId xmlns:a16="http://schemas.microsoft.com/office/drawing/2014/main" id="{E1E252C5-3C5A-4740-BC8C-4FEC8AE6A1BE}"/>
              </a:ext>
            </a:extLst>
          </p:cNvPr>
          <p:cNvSpPr/>
          <p:nvPr/>
        </p:nvSpPr>
        <p:spPr>
          <a:xfrm>
            <a:off x="323849" y="1601132"/>
            <a:ext cx="10101943" cy="797161"/>
          </a:xfrm>
          <a:prstGeom prst="rect">
            <a:avLst/>
          </a:prstGeom>
          <a:gradFill flip="none" rotWithShape="1">
            <a:gsLst>
              <a:gs pos="0">
                <a:schemeClr val="bg1"/>
              </a:gs>
              <a:gs pos="100000">
                <a:schemeClr val="bg1">
                  <a:lumMod val="95000"/>
                </a:schemeClr>
              </a:gs>
            </a:gsLst>
            <a:lin ang="13500000" scaled="1"/>
            <a:tileRect/>
          </a:gradFill>
          <a:ln w="6350">
            <a:gradFill flip="none" rotWithShape="1">
              <a:gsLst>
                <a:gs pos="0">
                  <a:schemeClr val="bg1">
                    <a:alpha val="27000"/>
                  </a:schemeClr>
                </a:gs>
                <a:gs pos="100000">
                  <a:srgbClr val="043E6F"/>
                </a:gs>
              </a:gsLst>
              <a:lin ang="10800000" scaled="1"/>
              <a:tileRect/>
            </a:gradFill>
          </a:ln>
        </p:spPr>
        <p:txBody>
          <a:bodyPr wrap="square">
            <a:noAutofit/>
          </a:bodyPr>
          <a:lstStyle/>
          <a:p>
            <a:endParaRPr kumimoji="1" lang="zh-CN" altLang="en-US" sz="1600"/>
          </a:p>
        </p:txBody>
      </p:sp>
      <p:sp>
        <p:nvSpPr>
          <p:cNvPr id="2" name="标题 1">
            <a:extLst>
              <a:ext uri="{FF2B5EF4-FFF2-40B4-BE49-F238E27FC236}">
                <a16:creationId xmlns:a16="http://schemas.microsoft.com/office/drawing/2014/main" id="{20E59381-E992-BF43-BDCD-E373F7EDA8F2}"/>
              </a:ext>
            </a:extLst>
          </p:cNvPr>
          <p:cNvSpPr>
            <a:spLocks noGrp="1"/>
          </p:cNvSpPr>
          <p:nvPr>
            <p:ph type="title"/>
          </p:nvPr>
        </p:nvSpPr>
        <p:spPr/>
        <p:txBody>
          <a:bodyPr/>
          <a:lstStyle/>
          <a:p>
            <a:r>
              <a:rPr lang="zh-CN" altLang="en-US" dirty="0"/>
              <a:t>思谋工业</a:t>
            </a:r>
            <a:r>
              <a:rPr lang="en-US" altLang="zh-CN" dirty="0"/>
              <a:t>AI</a:t>
            </a:r>
            <a:r>
              <a:rPr lang="zh-CN" altLang="en-US" dirty="0"/>
              <a:t>的算法库</a:t>
            </a:r>
            <a:endParaRPr lang="zh-CN" altLang="en-US" dirty="0">
              <a:ea typeface="+mn-ea"/>
            </a:endParaRPr>
          </a:p>
        </p:txBody>
      </p:sp>
      <p:sp>
        <p:nvSpPr>
          <p:cNvPr id="41" name="矩形 40">
            <a:extLst>
              <a:ext uri="{FF2B5EF4-FFF2-40B4-BE49-F238E27FC236}">
                <a16:creationId xmlns:a16="http://schemas.microsoft.com/office/drawing/2014/main" id="{FA4FF84C-B34D-48E9-AF8B-54830A0BEDD4}"/>
              </a:ext>
            </a:extLst>
          </p:cNvPr>
          <p:cNvSpPr/>
          <p:nvPr/>
        </p:nvSpPr>
        <p:spPr>
          <a:xfrm>
            <a:off x="8963632" y="1743480"/>
            <a:ext cx="1183453" cy="499100"/>
          </a:xfrm>
          <a:prstGeom prst="rect">
            <a:avLst/>
          </a:prstGeom>
          <a:solidFill>
            <a:srgbClr val="262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060638E2-9CD1-4B0E-BABE-2FDF81EA7844}"/>
              </a:ext>
            </a:extLst>
          </p:cNvPr>
          <p:cNvSpPr txBox="1"/>
          <p:nvPr/>
        </p:nvSpPr>
        <p:spPr>
          <a:xfrm>
            <a:off x="2422264" y="1816633"/>
            <a:ext cx="646331" cy="338554"/>
          </a:xfrm>
          <a:prstGeom prst="rect">
            <a:avLst/>
          </a:prstGeom>
          <a:noFill/>
        </p:spPr>
        <p:txBody>
          <a:bodyPr wrap="square" rtlCol="0">
            <a:spAutoFit/>
          </a:bodyPr>
          <a:lstStyle/>
          <a:p>
            <a:r>
              <a:rPr lang="zh-CN" altLang="en-US" sz="1600" dirty="0">
                <a:solidFill>
                  <a:schemeClr val="bg1"/>
                </a:solidFill>
                <a:latin typeface="Arial" panose="020B0604020202020204" pitchFamily="34" charset="0"/>
                <a:cs typeface="Arial" panose="020B0604020202020204" pitchFamily="34" charset="0"/>
              </a:rPr>
              <a:t>检测</a:t>
            </a:r>
          </a:p>
        </p:txBody>
      </p:sp>
      <p:sp>
        <p:nvSpPr>
          <p:cNvPr id="43" name="文本框 42">
            <a:extLst>
              <a:ext uri="{FF2B5EF4-FFF2-40B4-BE49-F238E27FC236}">
                <a16:creationId xmlns:a16="http://schemas.microsoft.com/office/drawing/2014/main" id="{CC38C64F-1804-4833-8A9D-B7088515DBCA}"/>
              </a:ext>
            </a:extLst>
          </p:cNvPr>
          <p:cNvSpPr txBox="1"/>
          <p:nvPr/>
        </p:nvSpPr>
        <p:spPr>
          <a:xfrm>
            <a:off x="418381" y="1816633"/>
            <a:ext cx="1107996" cy="369332"/>
          </a:xfrm>
          <a:prstGeom prst="rect">
            <a:avLst/>
          </a:prstGeom>
          <a:noFill/>
        </p:spPr>
        <p:txBody>
          <a:bodyPr wrap="none" rtlCol="0">
            <a:spAutoFit/>
          </a:bodyPr>
          <a:lstStyle/>
          <a:p>
            <a:r>
              <a:rPr lang="zh-CN" altLang="en-US" dirty="0">
                <a:solidFill>
                  <a:srgbClr val="26266C"/>
                </a:solidFill>
                <a:latin typeface="Arial" panose="020B0604020202020204" pitchFamily="34" charset="0"/>
                <a:cs typeface="Arial" panose="020B0604020202020204" pitchFamily="34" charset="0"/>
              </a:rPr>
              <a:t>应用场景</a:t>
            </a:r>
          </a:p>
        </p:txBody>
      </p:sp>
      <p:sp>
        <p:nvSpPr>
          <p:cNvPr id="44" name="文本框 43">
            <a:extLst>
              <a:ext uri="{FF2B5EF4-FFF2-40B4-BE49-F238E27FC236}">
                <a16:creationId xmlns:a16="http://schemas.microsoft.com/office/drawing/2014/main" id="{B4983F68-1BAD-41E1-B6E1-C6DCB5A65F56}"/>
              </a:ext>
            </a:extLst>
          </p:cNvPr>
          <p:cNvSpPr txBox="1"/>
          <p:nvPr/>
        </p:nvSpPr>
        <p:spPr>
          <a:xfrm>
            <a:off x="528786" y="5238412"/>
            <a:ext cx="914033" cy="369332"/>
          </a:xfrm>
          <a:prstGeom prst="rect">
            <a:avLst/>
          </a:prstGeom>
          <a:noFill/>
        </p:spPr>
        <p:txBody>
          <a:bodyPr wrap="square" rtlCol="0">
            <a:spAutoFit/>
          </a:bodyPr>
          <a:lstStyle/>
          <a:p>
            <a:r>
              <a:rPr lang="zh-CN" altLang="en-US" dirty="0">
                <a:solidFill>
                  <a:srgbClr val="26266C"/>
                </a:solidFill>
                <a:latin typeface="Arial" panose="020B0604020202020204" pitchFamily="34" charset="0"/>
                <a:cs typeface="Arial" panose="020B0604020202020204" pitchFamily="34" charset="0"/>
              </a:rPr>
              <a:t>插件</a:t>
            </a:r>
          </a:p>
        </p:txBody>
      </p:sp>
      <p:sp>
        <p:nvSpPr>
          <p:cNvPr id="45" name="矩形 44">
            <a:extLst>
              <a:ext uri="{FF2B5EF4-FFF2-40B4-BE49-F238E27FC236}">
                <a16:creationId xmlns:a16="http://schemas.microsoft.com/office/drawing/2014/main" id="{2A57FCB6-879F-487D-A002-8A3DF3A6758E}"/>
              </a:ext>
            </a:extLst>
          </p:cNvPr>
          <p:cNvSpPr/>
          <p:nvPr/>
        </p:nvSpPr>
        <p:spPr>
          <a:xfrm>
            <a:off x="1603121" y="5189019"/>
            <a:ext cx="886090" cy="471904"/>
          </a:xfrm>
          <a:prstGeom prst="rect">
            <a:avLst/>
          </a:prstGeom>
          <a:solidFill>
            <a:srgbClr val="26266C">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9A6CC5F1-0804-49F0-92B2-38E0B38E3490}"/>
              </a:ext>
            </a:extLst>
          </p:cNvPr>
          <p:cNvSpPr txBox="1"/>
          <p:nvPr/>
        </p:nvSpPr>
        <p:spPr>
          <a:xfrm>
            <a:off x="6699767" y="5238412"/>
            <a:ext cx="1263882" cy="369332"/>
          </a:xfrm>
          <a:prstGeom prst="rect">
            <a:avLst/>
          </a:prstGeom>
          <a:noFill/>
        </p:spPr>
        <p:txBody>
          <a:bodyPr wrap="square" rtlCol="0">
            <a:spAutoFit/>
          </a:bodyPr>
          <a:lstStyle/>
          <a:p>
            <a:r>
              <a:rPr lang="en-US" altLang="zh-CN" dirty="0">
                <a:solidFill>
                  <a:srgbClr val="26266C"/>
                </a:solidFill>
                <a:latin typeface="Arial" panose="020B0604020202020204" pitchFamily="34" charset="0"/>
                <a:cs typeface="Arial" panose="020B0604020202020204" pitchFamily="34" charset="0"/>
              </a:rPr>
              <a:t>Solutions</a:t>
            </a:r>
            <a:endParaRPr lang="zh-CN" altLang="en-US" dirty="0">
              <a:solidFill>
                <a:srgbClr val="26266C"/>
              </a:solidFill>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3B2DC640-6422-4F09-ABCC-EDA9CDE9772E}"/>
              </a:ext>
            </a:extLst>
          </p:cNvPr>
          <p:cNvSpPr/>
          <p:nvPr/>
        </p:nvSpPr>
        <p:spPr>
          <a:xfrm>
            <a:off x="8162330" y="5172452"/>
            <a:ext cx="1006227" cy="465219"/>
          </a:xfrm>
          <a:prstGeom prst="rect">
            <a:avLst/>
          </a:prstGeom>
          <a:solidFill>
            <a:srgbClr val="26266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8" name="矩形 47">
            <a:extLst>
              <a:ext uri="{FF2B5EF4-FFF2-40B4-BE49-F238E27FC236}">
                <a16:creationId xmlns:a16="http://schemas.microsoft.com/office/drawing/2014/main" id="{FBE12A9B-C888-4582-B154-E5BB5D9E4924}"/>
              </a:ext>
            </a:extLst>
          </p:cNvPr>
          <p:cNvSpPr/>
          <p:nvPr/>
        </p:nvSpPr>
        <p:spPr>
          <a:xfrm>
            <a:off x="9233834" y="5168098"/>
            <a:ext cx="961181" cy="465219"/>
          </a:xfrm>
          <a:prstGeom prst="rect">
            <a:avLst/>
          </a:prstGeom>
          <a:solidFill>
            <a:srgbClr val="26266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pic>
        <p:nvPicPr>
          <p:cNvPr id="50" name="图片 49" descr="图片包含 图形用户界面&#10;&#10;描述已自动生成">
            <a:extLst>
              <a:ext uri="{FF2B5EF4-FFF2-40B4-BE49-F238E27FC236}">
                <a16:creationId xmlns:a16="http://schemas.microsoft.com/office/drawing/2014/main" id="{D59A7A36-26E3-4CC4-925A-F3FBDBE3A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948" y="1808462"/>
            <a:ext cx="4017902" cy="3679675"/>
          </a:xfrm>
          <a:prstGeom prst="rect">
            <a:avLst/>
          </a:prstGeom>
        </p:spPr>
      </p:pic>
      <p:pic>
        <p:nvPicPr>
          <p:cNvPr id="51" name="图形 50">
            <a:extLst>
              <a:ext uri="{FF2B5EF4-FFF2-40B4-BE49-F238E27FC236}">
                <a16:creationId xmlns:a16="http://schemas.microsoft.com/office/drawing/2014/main" id="{BFA4751A-0B10-42F5-AB49-74DF8A43D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7807" y="2661017"/>
            <a:ext cx="475223" cy="293520"/>
          </a:xfrm>
          <a:prstGeom prst="rect">
            <a:avLst/>
          </a:prstGeom>
        </p:spPr>
      </p:pic>
      <p:pic>
        <p:nvPicPr>
          <p:cNvPr id="53" name="图形 52">
            <a:extLst>
              <a:ext uri="{FF2B5EF4-FFF2-40B4-BE49-F238E27FC236}">
                <a16:creationId xmlns:a16="http://schemas.microsoft.com/office/drawing/2014/main" id="{CF814DAC-57C4-4053-8DD3-E901112236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2843" y="3644668"/>
            <a:ext cx="1752375" cy="91542"/>
          </a:xfrm>
          <a:prstGeom prst="rect">
            <a:avLst/>
          </a:prstGeom>
        </p:spPr>
      </p:pic>
      <p:pic>
        <p:nvPicPr>
          <p:cNvPr id="54" name="图形 53">
            <a:extLst>
              <a:ext uri="{FF2B5EF4-FFF2-40B4-BE49-F238E27FC236}">
                <a16:creationId xmlns:a16="http://schemas.microsoft.com/office/drawing/2014/main" id="{EBA3DF75-44B1-4D2F-AC7F-7B2808A797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3981476" y="4529733"/>
            <a:ext cx="475223" cy="261994"/>
          </a:xfrm>
          <a:prstGeom prst="rect">
            <a:avLst/>
          </a:prstGeom>
        </p:spPr>
      </p:pic>
      <p:pic>
        <p:nvPicPr>
          <p:cNvPr id="55" name="图形 54">
            <a:extLst>
              <a:ext uri="{FF2B5EF4-FFF2-40B4-BE49-F238E27FC236}">
                <a16:creationId xmlns:a16="http://schemas.microsoft.com/office/drawing/2014/main" id="{5D24C9C1-0CAA-4E05-A8CF-3709F3793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6449697" y="4497967"/>
            <a:ext cx="518186" cy="261994"/>
          </a:xfrm>
          <a:prstGeom prst="rect">
            <a:avLst/>
          </a:prstGeom>
        </p:spPr>
      </p:pic>
      <p:pic>
        <p:nvPicPr>
          <p:cNvPr id="57" name="图形 56">
            <a:extLst>
              <a:ext uri="{FF2B5EF4-FFF2-40B4-BE49-F238E27FC236}">
                <a16:creationId xmlns:a16="http://schemas.microsoft.com/office/drawing/2014/main" id="{F2063D77-4E13-4533-856A-ACC5312AD9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9999" y="3125303"/>
            <a:ext cx="518908" cy="976042"/>
          </a:xfrm>
          <a:prstGeom prst="rect">
            <a:avLst/>
          </a:prstGeom>
        </p:spPr>
      </p:pic>
      <p:sp>
        <p:nvSpPr>
          <p:cNvPr id="58" name="矩形 57">
            <a:extLst>
              <a:ext uri="{FF2B5EF4-FFF2-40B4-BE49-F238E27FC236}">
                <a16:creationId xmlns:a16="http://schemas.microsoft.com/office/drawing/2014/main" id="{9166139C-4653-4400-845D-2B9EEF8F6301}"/>
              </a:ext>
            </a:extLst>
          </p:cNvPr>
          <p:cNvSpPr/>
          <p:nvPr/>
        </p:nvSpPr>
        <p:spPr>
          <a:xfrm>
            <a:off x="2092343" y="1745187"/>
            <a:ext cx="1183453" cy="499100"/>
          </a:xfrm>
          <a:prstGeom prst="rect">
            <a:avLst/>
          </a:prstGeom>
          <a:solidFill>
            <a:srgbClr val="262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EB2FA341-D6A1-4B63-87A2-3A65889F3517}"/>
              </a:ext>
            </a:extLst>
          </p:cNvPr>
          <p:cNvSpPr txBox="1"/>
          <p:nvPr/>
        </p:nvSpPr>
        <p:spPr>
          <a:xfrm>
            <a:off x="2428447" y="1817743"/>
            <a:ext cx="592183" cy="338554"/>
          </a:xfrm>
          <a:prstGeom prst="rect">
            <a:avLst/>
          </a:prstGeom>
          <a:noFill/>
        </p:spPr>
        <p:txBody>
          <a:bodyPr wrap="square" rtlCol="0">
            <a:spAutoFit/>
          </a:bodyPr>
          <a:lstStyle/>
          <a:p>
            <a:r>
              <a:rPr lang="zh-CN" altLang="en-US" sz="1600" dirty="0">
                <a:solidFill>
                  <a:schemeClr val="bg1"/>
                </a:solidFill>
                <a:latin typeface="Arial" panose="020B0604020202020204" pitchFamily="34" charset="0"/>
                <a:cs typeface="Arial" panose="020B0604020202020204" pitchFamily="34" charset="0"/>
              </a:rPr>
              <a:t>检测</a:t>
            </a:r>
          </a:p>
        </p:txBody>
      </p:sp>
      <p:sp>
        <p:nvSpPr>
          <p:cNvPr id="60" name="矩形 59">
            <a:extLst>
              <a:ext uri="{FF2B5EF4-FFF2-40B4-BE49-F238E27FC236}">
                <a16:creationId xmlns:a16="http://schemas.microsoft.com/office/drawing/2014/main" id="{E565F517-719C-4999-8C6B-07B4A36FE232}"/>
              </a:ext>
            </a:extLst>
          </p:cNvPr>
          <p:cNvSpPr/>
          <p:nvPr/>
        </p:nvSpPr>
        <p:spPr>
          <a:xfrm>
            <a:off x="3470429" y="1745187"/>
            <a:ext cx="1183453" cy="499100"/>
          </a:xfrm>
          <a:prstGeom prst="rect">
            <a:avLst/>
          </a:prstGeom>
          <a:solidFill>
            <a:srgbClr val="262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1" name="文本框 60">
            <a:extLst>
              <a:ext uri="{FF2B5EF4-FFF2-40B4-BE49-F238E27FC236}">
                <a16:creationId xmlns:a16="http://schemas.microsoft.com/office/drawing/2014/main" id="{8912B411-87DB-4464-8ED7-8955966A68C9}"/>
              </a:ext>
            </a:extLst>
          </p:cNvPr>
          <p:cNvSpPr txBox="1"/>
          <p:nvPr/>
        </p:nvSpPr>
        <p:spPr>
          <a:xfrm>
            <a:off x="3869250" y="1817743"/>
            <a:ext cx="658891" cy="338554"/>
          </a:xfrm>
          <a:prstGeom prst="rect">
            <a:avLst/>
          </a:prstGeom>
          <a:noFill/>
        </p:spPr>
        <p:txBody>
          <a:bodyPr wrap="square" rtlCol="0">
            <a:spAutoFit/>
          </a:bodyPr>
          <a:lstStyle/>
          <a:p>
            <a:r>
              <a:rPr lang="zh-CN" altLang="en-US" sz="1600" dirty="0">
                <a:solidFill>
                  <a:schemeClr val="bg1"/>
                </a:solidFill>
                <a:latin typeface="Arial" panose="020B0604020202020204" pitchFamily="34" charset="0"/>
                <a:cs typeface="Arial" panose="020B0604020202020204" pitchFamily="34" charset="0"/>
              </a:rPr>
              <a:t>分类</a:t>
            </a:r>
          </a:p>
        </p:txBody>
      </p:sp>
      <p:sp>
        <p:nvSpPr>
          <p:cNvPr id="62" name="矩形 61">
            <a:extLst>
              <a:ext uri="{FF2B5EF4-FFF2-40B4-BE49-F238E27FC236}">
                <a16:creationId xmlns:a16="http://schemas.microsoft.com/office/drawing/2014/main" id="{594BDC78-88EA-4A1C-A5EF-3FAA8E77EDE8}"/>
              </a:ext>
            </a:extLst>
          </p:cNvPr>
          <p:cNvSpPr/>
          <p:nvPr/>
        </p:nvSpPr>
        <p:spPr>
          <a:xfrm>
            <a:off x="4849320" y="1745187"/>
            <a:ext cx="1183453" cy="499100"/>
          </a:xfrm>
          <a:prstGeom prst="rect">
            <a:avLst/>
          </a:prstGeom>
          <a:solidFill>
            <a:srgbClr val="262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3" name="文本框 62">
            <a:extLst>
              <a:ext uri="{FF2B5EF4-FFF2-40B4-BE49-F238E27FC236}">
                <a16:creationId xmlns:a16="http://schemas.microsoft.com/office/drawing/2014/main" id="{B33E8AF1-39ED-4E48-8BC6-319D8A7456A8}"/>
              </a:ext>
            </a:extLst>
          </p:cNvPr>
          <p:cNvSpPr txBox="1"/>
          <p:nvPr/>
        </p:nvSpPr>
        <p:spPr>
          <a:xfrm>
            <a:off x="5176621" y="1817743"/>
            <a:ext cx="591343" cy="338554"/>
          </a:xfrm>
          <a:prstGeom prst="rect">
            <a:avLst/>
          </a:prstGeom>
          <a:noFill/>
        </p:spPr>
        <p:txBody>
          <a:bodyPr wrap="square" rtlCol="0">
            <a:spAutoFit/>
          </a:bodyPr>
          <a:lstStyle/>
          <a:p>
            <a:r>
              <a:rPr lang="zh-CN" altLang="en-US" sz="1600" dirty="0">
                <a:solidFill>
                  <a:schemeClr val="bg1"/>
                </a:solidFill>
                <a:latin typeface="Arial" panose="020B0604020202020204" pitchFamily="34" charset="0"/>
                <a:cs typeface="Arial" panose="020B0604020202020204" pitchFamily="34" charset="0"/>
              </a:rPr>
              <a:t>分割</a:t>
            </a:r>
          </a:p>
        </p:txBody>
      </p:sp>
      <p:sp>
        <p:nvSpPr>
          <p:cNvPr id="64" name="矩形 63">
            <a:extLst>
              <a:ext uri="{FF2B5EF4-FFF2-40B4-BE49-F238E27FC236}">
                <a16:creationId xmlns:a16="http://schemas.microsoft.com/office/drawing/2014/main" id="{92F31245-02F8-40D1-92AC-C660DED50B0B}"/>
              </a:ext>
            </a:extLst>
          </p:cNvPr>
          <p:cNvSpPr/>
          <p:nvPr/>
        </p:nvSpPr>
        <p:spPr>
          <a:xfrm>
            <a:off x="6217763" y="1745187"/>
            <a:ext cx="1183453" cy="499100"/>
          </a:xfrm>
          <a:prstGeom prst="rect">
            <a:avLst/>
          </a:prstGeom>
          <a:solidFill>
            <a:srgbClr val="262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5" name="文本框 64">
            <a:extLst>
              <a:ext uri="{FF2B5EF4-FFF2-40B4-BE49-F238E27FC236}">
                <a16:creationId xmlns:a16="http://schemas.microsoft.com/office/drawing/2014/main" id="{E9C6F7D5-261B-4116-BC3E-C9A523A7D994}"/>
              </a:ext>
            </a:extLst>
          </p:cNvPr>
          <p:cNvSpPr txBox="1"/>
          <p:nvPr/>
        </p:nvSpPr>
        <p:spPr>
          <a:xfrm>
            <a:off x="6587505" y="1817743"/>
            <a:ext cx="673081"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KP</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66" name="文本框 65">
            <a:extLst>
              <a:ext uri="{FF2B5EF4-FFF2-40B4-BE49-F238E27FC236}">
                <a16:creationId xmlns:a16="http://schemas.microsoft.com/office/drawing/2014/main" id="{A6A30A5A-7B6C-48BE-A59A-FD715FAFAD6B}"/>
              </a:ext>
            </a:extLst>
          </p:cNvPr>
          <p:cNvSpPr txBox="1"/>
          <p:nvPr/>
        </p:nvSpPr>
        <p:spPr>
          <a:xfrm>
            <a:off x="9325586" y="1823753"/>
            <a:ext cx="734953"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MV</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67" name="矩形 66">
            <a:extLst>
              <a:ext uri="{FF2B5EF4-FFF2-40B4-BE49-F238E27FC236}">
                <a16:creationId xmlns:a16="http://schemas.microsoft.com/office/drawing/2014/main" id="{6442B51E-97DC-4AFF-83AA-929C7B51320A}"/>
              </a:ext>
            </a:extLst>
          </p:cNvPr>
          <p:cNvSpPr/>
          <p:nvPr/>
        </p:nvSpPr>
        <p:spPr>
          <a:xfrm>
            <a:off x="7601534" y="1745187"/>
            <a:ext cx="1183453" cy="499100"/>
          </a:xfrm>
          <a:prstGeom prst="rect">
            <a:avLst/>
          </a:prstGeom>
          <a:solidFill>
            <a:srgbClr val="262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8" name="文本框 67">
            <a:extLst>
              <a:ext uri="{FF2B5EF4-FFF2-40B4-BE49-F238E27FC236}">
                <a16:creationId xmlns:a16="http://schemas.microsoft.com/office/drawing/2014/main" id="{F71EB1BA-7EF9-4072-9E72-1480416F613C}"/>
              </a:ext>
            </a:extLst>
          </p:cNvPr>
          <p:cNvSpPr txBox="1"/>
          <p:nvPr/>
        </p:nvSpPr>
        <p:spPr>
          <a:xfrm>
            <a:off x="7980185" y="1823753"/>
            <a:ext cx="590706"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ML</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DA3110EB-9132-4AEB-A89D-32F74811F2D8}"/>
              </a:ext>
            </a:extLst>
          </p:cNvPr>
          <p:cNvSpPr txBox="1"/>
          <p:nvPr/>
        </p:nvSpPr>
        <p:spPr>
          <a:xfrm>
            <a:off x="1706465" y="5255694"/>
            <a:ext cx="671979"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cs typeface="Arial" panose="020B0604020202020204" pitchFamily="34" charset="0"/>
              </a:rPr>
              <a:t>Distill</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723DC4F2-BF12-4919-9138-4D6165AD08B9}"/>
              </a:ext>
            </a:extLst>
          </p:cNvPr>
          <p:cNvSpPr txBox="1"/>
          <p:nvPr/>
        </p:nvSpPr>
        <p:spPr>
          <a:xfrm>
            <a:off x="8449336" y="5261737"/>
            <a:ext cx="445956"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cs typeface="Arial" panose="020B0604020202020204" pitchFamily="34" charset="0"/>
              </a:rPr>
              <a:t>3C</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73" name="文本框 72">
            <a:extLst>
              <a:ext uri="{FF2B5EF4-FFF2-40B4-BE49-F238E27FC236}">
                <a16:creationId xmlns:a16="http://schemas.microsoft.com/office/drawing/2014/main" id="{D6D1C7D5-D48F-4D15-B76D-69B70AEA3270}"/>
              </a:ext>
            </a:extLst>
          </p:cNvPr>
          <p:cNvSpPr txBox="1"/>
          <p:nvPr/>
        </p:nvSpPr>
        <p:spPr>
          <a:xfrm>
            <a:off x="9431041" y="5255407"/>
            <a:ext cx="604653"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cs typeface="Arial" panose="020B0604020202020204" pitchFamily="34" charset="0"/>
              </a:rPr>
              <a:t>PCB</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AED64BB2-96EC-4092-9FC1-605FFA8EADBC}"/>
              </a:ext>
            </a:extLst>
          </p:cNvPr>
          <p:cNvSpPr/>
          <p:nvPr/>
        </p:nvSpPr>
        <p:spPr>
          <a:xfrm>
            <a:off x="2556124" y="5182590"/>
            <a:ext cx="886090" cy="471904"/>
          </a:xfrm>
          <a:prstGeom prst="rect">
            <a:avLst/>
          </a:prstGeom>
          <a:solidFill>
            <a:srgbClr val="26266C">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cs typeface="Arial" panose="020B0604020202020204" pitchFamily="34" charset="0"/>
            </a:endParaRPr>
          </a:p>
        </p:txBody>
      </p:sp>
      <p:sp>
        <p:nvSpPr>
          <p:cNvPr id="75" name="文本框 74">
            <a:extLst>
              <a:ext uri="{FF2B5EF4-FFF2-40B4-BE49-F238E27FC236}">
                <a16:creationId xmlns:a16="http://schemas.microsoft.com/office/drawing/2014/main" id="{38ABFD2F-48E4-4AD6-9B4D-7BF20AA53299}"/>
              </a:ext>
            </a:extLst>
          </p:cNvPr>
          <p:cNvSpPr txBox="1"/>
          <p:nvPr/>
        </p:nvSpPr>
        <p:spPr>
          <a:xfrm>
            <a:off x="2599863" y="5249265"/>
            <a:ext cx="816506"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cs typeface="Arial" panose="020B0604020202020204" pitchFamily="34" charset="0"/>
              </a:rPr>
              <a:t>Quant.</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76" name="矩形 75">
            <a:extLst>
              <a:ext uri="{FF2B5EF4-FFF2-40B4-BE49-F238E27FC236}">
                <a16:creationId xmlns:a16="http://schemas.microsoft.com/office/drawing/2014/main" id="{7FD4B726-E68B-4E4D-A799-BA0FA6BD62B1}"/>
              </a:ext>
            </a:extLst>
          </p:cNvPr>
          <p:cNvSpPr/>
          <p:nvPr/>
        </p:nvSpPr>
        <p:spPr>
          <a:xfrm>
            <a:off x="3505703" y="5175649"/>
            <a:ext cx="886090" cy="471904"/>
          </a:xfrm>
          <a:prstGeom prst="rect">
            <a:avLst/>
          </a:prstGeom>
          <a:solidFill>
            <a:srgbClr val="26266C">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65D3430B-1498-4D0B-A974-B15794AB099F}"/>
              </a:ext>
            </a:extLst>
          </p:cNvPr>
          <p:cNvSpPr txBox="1"/>
          <p:nvPr/>
        </p:nvSpPr>
        <p:spPr>
          <a:xfrm>
            <a:off x="3690214" y="5242324"/>
            <a:ext cx="570990"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cs typeface="Arial" panose="020B0604020202020204" pitchFamily="34" charset="0"/>
              </a:rPr>
              <a:t>SSL</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78" name="矩形 77">
            <a:extLst>
              <a:ext uri="{FF2B5EF4-FFF2-40B4-BE49-F238E27FC236}">
                <a16:creationId xmlns:a16="http://schemas.microsoft.com/office/drawing/2014/main" id="{9D869C99-0052-419C-B2C4-607B7D1789FD}"/>
              </a:ext>
            </a:extLst>
          </p:cNvPr>
          <p:cNvSpPr/>
          <p:nvPr/>
        </p:nvSpPr>
        <p:spPr>
          <a:xfrm>
            <a:off x="4455140" y="5168098"/>
            <a:ext cx="886090" cy="471904"/>
          </a:xfrm>
          <a:prstGeom prst="rect">
            <a:avLst/>
          </a:prstGeom>
          <a:solidFill>
            <a:srgbClr val="26266C">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2FE5052F-D677-4AF4-9B43-0DBF227C9735}"/>
              </a:ext>
            </a:extLst>
          </p:cNvPr>
          <p:cNvSpPr txBox="1"/>
          <p:nvPr/>
        </p:nvSpPr>
        <p:spPr>
          <a:xfrm>
            <a:off x="4599972" y="5242324"/>
            <a:ext cx="628698"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cs typeface="Arial" panose="020B0604020202020204" pitchFamily="34" charset="0"/>
              </a:rPr>
              <a:t>HPO</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80" name="矩形 79">
            <a:extLst>
              <a:ext uri="{FF2B5EF4-FFF2-40B4-BE49-F238E27FC236}">
                <a16:creationId xmlns:a16="http://schemas.microsoft.com/office/drawing/2014/main" id="{5CE513AE-C6AB-4412-AE1C-EC97B04E996E}"/>
              </a:ext>
            </a:extLst>
          </p:cNvPr>
          <p:cNvSpPr/>
          <p:nvPr/>
        </p:nvSpPr>
        <p:spPr>
          <a:xfrm>
            <a:off x="5403306" y="5166500"/>
            <a:ext cx="886090" cy="471904"/>
          </a:xfrm>
          <a:prstGeom prst="rect">
            <a:avLst/>
          </a:prstGeom>
          <a:solidFill>
            <a:srgbClr val="26266C">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E9B2C617-6B7C-40EA-9745-E36DDD46FA60}"/>
              </a:ext>
            </a:extLst>
          </p:cNvPr>
          <p:cNvSpPr txBox="1"/>
          <p:nvPr/>
        </p:nvSpPr>
        <p:spPr>
          <a:xfrm>
            <a:off x="5572957" y="5233175"/>
            <a:ext cx="604653"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cs typeface="Arial" panose="020B0604020202020204" pitchFamily="34" charset="0"/>
              </a:rPr>
              <a:t>NAS</a:t>
            </a:r>
            <a:endParaRPr lang="zh-CN" altLang="en-US" sz="1600" dirty="0">
              <a:solidFill>
                <a:schemeClr val="bg1"/>
              </a:solidFill>
              <a:latin typeface="Arial" panose="020B0604020202020204" pitchFamily="34" charset="0"/>
              <a:cs typeface="Arial" panose="020B0604020202020204" pitchFamily="34" charset="0"/>
            </a:endParaRPr>
          </a:p>
        </p:txBody>
      </p:sp>
      <p:pic>
        <p:nvPicPr>
          <p:cNvPr id="84" name="图形 83">
            <a:extLst>
              <a:ext uri="{FF2B5EF4-FFF2-40B4-BE49-F238E27FC236}">
                <a16:creationId xmlns:a16="http://schemas.microsoft.com/office/drawing/2014/main" id="{74B987FF-40DC-4813-BF3C-1FC19B12CA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6860590" y="3644668"/>
            <a:ext cx="2092388" cy="91542"/>
          </a:xfrm>
          <a:prstGeom prst="rect">
            <a:avLst/>
          </a:prstGeom>
        </p:spPr>
      </p:pic>
      <p:sp>
        <p:nvSpPr>
          <p:cNvPr id="85" name="矩形 84">
            <a:extLst>
              <a:ext uri="{FF2B5EF4-FFF2-40B4-BE49-F238E27FC236}">
                <a16:creationId xmlns:a16="http://schemas.microsoft.com/office/drawing/2014/main" id="{3969635F-0B34-4A4E-92CB-5BF7A93C33BD}"/>
              </a:ext>
            </a:extLst>
          </p:cNvPr>
          <p:cNvSpPr/>
          <p:nvPr/>
        </p:nvSpPr>
        <p:spPr>
          <a:xfrm>
            <a:off x="9096470" y="3339917"/>
            <a:ext cx="1083781" cy="622662"/>
          </a:xfrm>
          <a:prstGeom prst="rect">
            <a:avLst/>
          </a:prstGeom>
          <a:solidFill>
            <a:srgbClr val="262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78FB31A7-EBF8-4C58-9179-53ED88CCBBDD}"/>
              </a:ext>
            </a:extLst>
          </p:cNvPr>
          <p:cNvSpPr txBox="1"/>
          <p:nvPr/>
        </p:nvSpPr>
        <p:spPr>
          <a:xfrm>
            <a:off x="9199517" y="3468899"/>
            <a:ext cx="902055"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Cluster</a:t>
            </a:r>
            <a:endParaRPr lang="zh-CN" altLang="en-US" sz="1600" dirty="0">
              <a:solidFill>
                <a:schemeClr val="bg1"/>
              </a:solidFill>
              <a:latin typeface="Arial" panose="020B0604020202020204" pitchFamily="34" charset="0"/>
              <a:cs typeface="Arial" panose="020B0604020202020204" pitchFamily="34" charset="0"/>
            </a:endParaRPr>
          </a:p>
        </p:txBody>
      </p:sp>
      <p:pic>
        <p:nvPicPr>
          <p:cNvPr id="87" name="图形 86">
            <a:extLst>
              <a:ext uri="{FF2B5EF4-FFF2-40B4-BE49-F238E27FC236}">
                <a16:creationId xmlns:a16="http://schemas.microsoft.com/office/drawing/2014/main" id="{CE675FD0-FFF3-43BB-9231-4D8CFB5893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680102" flipH="1">
            <a:off x="6792340" y="3170461"/>
            <a:ext cx="2092388" cy="91542"/>
          </a:xfrm>
          <a:prstGeom prst="rect">
            <a:avLst/>
          </a:prstGeom>
        </p:spPr>
      </p:pic>
      <p:pic>
        <p:nvPicPr>
          <p:cNvPr id="88" name="图形 87">
            <a:extLst>
              <a:ext uri="{FF2B5EF4-FFF2-40B4-BE49-F238E27FC236}">
                <a16:creationId xmlns:a16="http://schemas.microsoft.com/office/drawing/2014/main" id="{BD33997F-0B2A-4BE5-830F-39C07FF6FC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00742" flipH="1">
            <a:off x="6786591" y="4149980"/>
            <a:ext cx="2092388" cy="91542"/>
          </a:xfrm>
          <a:prstGeom prst="rect">
            <a:avLst/>
          </a:prstGeom>
        </p:spPr>
      </p:pic>
      <p:sp>
        <p:nvSpPr>
          <p:cNvPr id="89" name="矩形 88">
            <a:extLst>
              <a:ext uri="{FF2B5EF4-FFF2-40B4-BE49-F238E27FC236}">
                <a16:creationId xmlns:a16="http://schemas.microsoft.com/office/drawing/2014/main" id="{38E50BCE-280F-4EE5-8634-187ACA1921BB}"/>
              </a:ext>
            </a:extLst>
          </p:cNvPr>
          <p:cNvSpPr/>
          <p:nvPr/>
        </p:nvSpPr>
        <p:spPr>
          <a:xfrm>
            <a:off x="9096470" y="2550862"/>
            <a:ext cx="1083781" cy="622662"/>
          </a:xfrm>
          <a:prstGeom prst="rect">
            <a:avLst/>
          </a:prstGeom>
          <a:solidFill>
            <a:srgbClr val="262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20CA138A-067A-462B-A1C4-D04E61761CBE}"/>
              </a:ext>
            </a:extLst>
          </p:cNvPr>
          <p:cNvSpPr txBox="1"/>
          <p:nvPr/>
        </p:nvSpPr>
        <p:spPr>
          <a:xfrm>
            <a:off x="9199517" y="2679844"/>
            <a:ext cx="746085" cy="338554"/>
          </a:xfrm>
          <a:prstGeom prst="rect">
            <a:avLst/>
          </a:prstGeom>
          <a:noFill/>
        </p:spPr>
        <p:txBody>
          <a:bodyPr wrap="square" rtlCol="0">
            <a:spAutoFit/>
          </a:bodyPr>
          <a:lstStyle/>
          <a:p>
            <a:r>
              <a:rPr lang="en-US" altLang="zh-CN" sz="1600" dirty="0">
                <a:solidFill>
                  <a:schemeClr val="bg1"/>
                </a:solidFill>
                <a:latin typeface="Arial" panose="020B0604020202020204" pitchFamily="34" charset="0"/>
                <a:cs typeface="Arial" panose="020B0604020202020204" pitchFamily="34" charset="0"/>
              </a:rPr>
              <a:t>SDK</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91" name="矩形 90">
            <a:extLst>
              <a:ext uri="{FF2B5EF4-FFF2-40B4-BE49-F238E27FC236}">
                <a16:creationId xmlns:a16="http://schemas.microsoft.com/office/drawing/2014/main" id="{20E1DFD0-3E2A-46FC-B23C-CC2B82D18E80}"/>
              </a:ext>
            </a:extLst>
          </p:cNvPr>
          <p:cNvSpPr/>
          <p:nvPr/>
        </p:nvSpPr>
        <p:spPr>
          <a:xfrm>
            <a:off x="9111234" y="4131888"/>
            <a:ext cx="1083781" cy="622662"/>
          </a:xfrm>
          <a:prstGeom prst="rect">
            <a:avLst/>
          </a:prstGeom>
          <a:solidFill>
            <a:srgbClr val="262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A8C94B53-ECB9-4B2C-8B2B-1AABEE76711B}"/>
              </a:ext>
            </a:extLst>
          </p:cNvPr>
          <p:cNvSpPr txBox="1"/>
          <p:nvPr/>
        </p:nvSpPr>
        <p:spPr>
          <a:xfrm>
            <a:off x="9199517" y="4273942"/>
            <a:ext cx="987089" cy="338554"/>
          </a:xfrm>
          <a:prstGeom prst="rect">
            <a:avLst/>
          </a:prstGeom>
          <a:noFill/>
        </p:spPr>
        <p:txBody>
          <a:bodyPr wrap="square" rtlCol="0">
            <a:spAutoFit/>
          </a:bodyPr>
          <a:lstStyle/>
          <a:p>
            <a:r>
              <a:rPr lang="zh-CN" altLang="en-US" sz="1600" dirty="0">
                <a:solidFill>
                  <a:schemeClr val="bg1"/>
                </a:solidFill>
                <a:latin typeface="Arial" panose="020B0604020202020204" pitchFamily="34" charset="0"/>
                <a:cs typeface="Arial" panose="020B0604020202020204" pitchFamily="34" charset="0"/>
              </a:rPr>
              <a:t>产品化</a:t>
            </a:r>
          </a:p>
        </p:txBody>
      </p:sp>
      <p:sp>
        <p:nvSpPr>
          <p:cNvPr id="94" name="文本框 93">
            <a:extLst>
              <a:ext uri="{FF2B5EF4-FFF2-40B4-BE49-F238E27FC236}">
                <a16:creationId xmlns:a16="http://schemas.microsoft.com/office/drawing/2014/main" id="{C2D371DB-BA6A-422C-A782-3A27609EA208}"/>
              </a:ext>
            </a:extLst>
          </p:cNvPr>
          <p:cNvSpPr txBox="1"/>
          <p:nvPr/>
        </p:nvSpPr>
        <p:spPr>
          <a:xfrm>
            <a:off x="10467599" y="4261634"/>
            <a:ext cx="1515395" cy="369332"/>
          </a:xfrm>
          <a:prstGeom prst="rect">
            <a:avLst/>
          </a:prstGeom>
          <a:solidFill>
            <a:srgbClr val="FFC000"/>
          </a:solidFill>
        </p:spPr>
        <p:txBody>
          <a:bodyPr wrap="square">
            <a:noAutofit/>
          </a:bodyPr>
          <a:lstStyle/>
          <a:p>
            <a:pPr algn="ctr"/>
            <a:r>
              <a:rPr lang="en-US" altLang="zh-CN" dirty="0" err="1">
                <a:solidFill>
                  <a:schemeClr val="bg1"/>
                </a:solidFill>
              </a:rPr>
              <a:t>SMore</a:t>
            </a:r>
            <a:r>
              <a:rPr lang="en-US" altLang="zh-CN" dirty="0">
                <a:solidFill>
                  <a:schemeClr val="bg1"/>
                </a:solidFill>
              </a:rPr>
              <a:t> </a:t>
            </a:r>
            <a:r>
              <a:rPr lang="en-US" altLang="zh-CN" dirty="0" err="1">
                <a:solidFill>
                  <a:schemeClr val="bg1"/>
                </a:solidFill>
              </a:rPr>
              <a:t>Vimo</a:t>
            </a:r>
            <a:endParaRPr lang="zh-CN" altLang="en-US" dirty="0">
              <a:solidFill>
                <a:schemeClr val="bg1"/>
              </a:solidFill>
            </a:endParaRPr>
          </a:p>
        </p:txBody>
      </p:sp>
      <p:cxnSp>
        <p:nvCxnSpPr>
          <p:cNvPr id="97" name="直接箭头连接符 96">
            <a:extLst>
              <a:ext uri="{FF2B5EF4-FFF2-40B4-BE49-F238E27FC236}">
                <a16:creationId xmlns:a16="http://schemas.microsoft.com/office/drawing/2014/main" id="{798C4CE8-05D1-4172-B2B2-86B82BE4B681}"/>
              </a:ext>
            </a:extLst>
          </p:cNvPr>
          <p:cNvCxnSpPr>
            <a:stCxn id="92" idx="3"/>
            <a:endCxn id="94" idx="1"/>
          </p:cNvCxnSpPr>
          <p:nvPr/>
        </p:nvCxnSpPr>
        <p:spPr>
          <a:xfrm>
            <a:off x="10186606" y="4443219"/>
            <a:ext cx="280993" cy="3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94202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66311-1D2F-4405-B17B-7A9734B36D60}"/>
              </a:ext>
            </a:extLst>
          </p:cNvPr>
          <p:cNvSpPr>
            <a:spLocks noGrp="1"/>
          </p:cNvSpPr>
          <p:nvPr>
            <p:ph type="title"/>
          </p:nvPr>
        </p:nvSpPr>
        <p:spPr/>
        <p:txBody>
          <a:bodyPr/>
          <a:lstStyle/>
          <a:p>
            <a:r>
              <a:rPr lang="zh-CN" altLang="en-US" dirty="0"/>
              <a:t>算法性能</a:t>
            </a:r>
          </a:p>
        </p:txBody>
      </p:sp>
      <p:sp>
        <p:nvSpPr>
          <p:cNvPr id="4" name="Text Placeholder 2">
            <a:extLst>
              <a:ext uri="{FF2B5EF4-FFF2-40B4-BE49-F238E27FC236}">
                <a16:creationId xmlns:a16="http://schemas.microsoft.com/office/drawing/2014/main" id="{D04129D5-FDD5-4998-91AC-BAABC77C33D3}"/>
              </a:ext>
            </a:extLst>
          </p:cNvPr>
          <p:cNvSpPr txBox="1">
            <a:spLocks/>
          </p:cNvSpPr>
          <p:nvPr/>
        </p:nvSpPr>
        <p:spPr bwMode="gray">
          <a:xfrm>
            <a:off x="2392415" y="1870756"/>
            <a:ext cx="3361602" cy="81327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en-US" sz="7200" b="0" dirty="0">
                <a:solidFill>
                  <a:srgbClr val="006DB2"/>
                </a:solidFill>
                <a:latin typeface="Arial" panose="020B0604020202020204" pitchFamily="34" charset="0"/>
                <a:cs typeface="Arial" panose="020B0604020202020204" pitchFamily="34" charset="0"/>
              </a:rPr>
              <a:t>0.5</a:t>
            </a:r>
            <a:endParaRPr lang="en-US" sz="5400" b="0" dirty="0">
              <a:solidFill>
                <a:srgbClr val="006DB2"/>
              </a:solidFill>
              <a:latin typeface="Arial" panose="020B0604020202020204" pitchFamily="34" charset="0"/>
              <a:cs typeface="Arial" panose="020B0604020202020204" pitchFamily="34" charset="0"/>
            </a:endParaRPr>
          </a:p>
        </p:txBody>
      </p:sp>
      <p:sp>
        <p:nvSpPr>
          <p:cNvPr id="5" name="Text Placeholder 2">
            <a:extLst>
              <a:ext uri="{FF2B5EF4-FFF2-40B4-BE49-F238E27FC236}">
                <a16:creationId xmlns:a16="http://schemas.microsoft.com/office/drawing/2014/main" id="{C783BE43-4B41-46C9-B650-EB329DC59ED7}"/>
              </a:ext>
            </a:extLst>
          </p:cNvPr>
          <p:cNvSpPr txBox="1">
            <a:spLocks/>
          </p:cNvSpPr>
          <p:nvPr/>
        </p:nvSpPr>
        <p:spPr bwMode="gray">
          <a:xfrm>
            <a:off x="2392415" y="1404952"/>
            <a:ext cx="3119002" cy="21138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zh-CN" altLang="en-US" sz="2400" b="0" dirty="0">
                <a:solidFill>
                  <a:schemeClr val="tx1">
                    <a:lumMod val="75000"/>
                    <a:lumOff val="25000"/>
                  </a:schemeClr>
                </a:solidFill>
                <a:latin typeface="Arial" panose="020B0604020202020204" pitchFamily="34" charset="0"/>
                <a:cs typeface="Arial" panose="020B0604020202020204" pitchFamily="34" charset="0"/>
              </a:rPr>
              <a:t>训练时间</a:t>
            </a:r>
            <a:endParaRPr lang="en-US" sz="24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09A7D856-21B3-4D52-923D-67A994B0D9D9}"/>
              </a:ext>
            </a:extLst>
          </p:cNvPr>
          <p:cNvSpPr txBox="1"/>
          <p:nvPr/>
        </p:nvSpPr>
        <p:spPr>
          <a:xfrm>
            <a:off x="2348802" y="2844136"/>
            <a:ext cx="3587326" cy="959237"/>
          </a:xfrm>
          <a:prstGeom prst="rect">
            <a:avLst/>
          </a:prstGeom>
          <a:noFill/>
        </p:spPr>
        <p:txBody>
          <a:bodyPr wrap="square" rtlCol="0">
            <a:spAutoFit/>
          </a:bodyPr>
          <a:lstStyle/>
          <a:p>
            <a:pPr algn="just">
              <a:lnSpc>
                <a:spcPts val="2300"/>
              </a:lnSpc>
            </a:pPr>
            <a:r>
              <a:rPr lang="zh-CN" altLang="en-US" sz="1400" dirty="0">
                <a:solidFill>
                  <a:schemeClr val="tx1">
                    <a:lumMod val="75000"/>
                    <a:lumOff val="25000"/>
                  </a:schemeClr>
                </a:solidFill>
                <a:latin typeface="Arial" panose="020B0604020202020204" pitchFamily="34" charset="0"/>
                <a:cs typeface="Arial" panose="020B0604020202020204" pitchFamily="34" charset="0"/>
              </a:rPr>
              <a:t>通过</a:t>
            </a:r>
            <a:r>
              <a:rPr lang="en-US" altLang="zh-CN" sz="1400" dirty="0" err="1">
                <a:solidFill>
                  <a:schemeClr val="tx1">
                    <a:lumMod val="75000"/>
                    <a:lumOff val="25000"/>
                  </a:schemeClr>
                </a:solidFill>
                <a:latin typeface="Arial" panose="020B0604020202020204" pitchFamily="34" charset="0"/>
                <a:cs typeface="Arial" panose="020B0604020202020204" pitchFamily="34" charset="0"/>
              </a:rPr>
              <a:t>SMap</a:t>
            </a:r>
            <a:r>
              <a:rPr lang="zh-CN" altLang="en-US" sz="1400" dirty="0">
                <a:solidFill>
                  <a:schemeClr val="tx1">
                    <a:lumMod val="75000"/>
                    <a:lumOff val="25000"/>
                  </a:schemeClr>
                </a:solidFill>
                <a:latin typeface="Arial" panose="020B0604020202020204" pitchFamily="34" charset="0"/>
                <a:cs typeface="Arial" panose="020B0604020202020204" pitchFamily="34" charset="0"/>
              </a:rPr>
              <a:t>的加持，拿到数据平均</a:t>
            </a:r>
            <a:r>
              <a:rPr lang="en-US" altLang="zh-CN" sz="1400" dirty="0">
                <a:solidFill>
                  <a:schemeClr val="tx1">
                    <a:lumMod val="75000"/>
                    <a:lumOff val="25000"/>
                  </a:schemeClr>
                </a:solidFill>
                <a:latin typeface="Arial" panose="020B0604020202020204" pitchFamily="34" charset="0"/>
                <a:cs typeface="Arial" panose="020B0604020202020204" pitchFamily="34" charset="0"/>
              </a:rPr>
              <a:t>0.5</a:t>
            </a:r>
            <a:r>
              <a:rPr lang="zh-CN" altLang="en-US" sz="1400" dirty="0">
                <a:solidFill>
                  <a:schemeClr val="tx1">
                    <a:lumMod val="75000"/>
                    <a:lumOff val="25000"/>
                  </a:schemeClr>
                </a:solidFill>
                <a:latin typeface="Arial" panose="020B0604020202020204" pitchFamily="34" charset="0"/>
                <a:cs typeface="Arial" panose="020B0604020202020204" pitchFamily="34" charset="0"/>
              </a:rPr>
              <a:t>天就可以产出符合</a:t>
            </a:r>
            <a:r>
              <a:rPr lang="en-US" altLang="zh-CN" sz="1400" dirty="0">
                <a:solidFill>
                  <a:schemeClr val="tx1">
                    <a:lumMod val="75000"/>
                    <a:lumOff val="25000"/>
                  </a:schemeClr>
                </a:solidFill>
                <a:latin typeface="Arial" panose="020B0604020202020204" pitchFamily="34" charset="0"/>
                <a:cs typeface="Arial" panose="020B0604020202020204" pitchFamily="34" charset="0"/>
              </a:rPr>
              <a:t>POC</a:t>
            </a:r>
            <a:r>
              <a:rPr lang="zh-CN" altLang="en-US" sz="1400" dirty="0">
                <a:solidFill>
                  <a:schemeClr val="tx1">
                    <a:lumMod val="75000"/>
                    <a:lumOff val="25000"/>
                  </a:schemeClr>
                </a:solidFill>
                <a:latin typeface="Arial" panose="020B0604020202020204" pitchFamily="34" charset="0"/>
                <a:cs typeface="Arial" panose="020B0604020202020204" pitchFamily="34" charset="0"/>
              </a:rPr>
              <a:t>要求的模型</a:t>
            </a:r>
          </a:p>
          <a:p>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7A34FB61-EAFC-44BF-913C-D5667F0BC816}"/>
              </a:ext>
            </a:extLst>
          </p:cNvPr>
          <p:cNvSpPr txBox="1"/>
          <p:nvPr/>
        </p:nvSpPr>
        <p:spPr>
          <a:xfrm>
            <a:off x="3726221" y="1960835"/>
            <a:ext cx="543739" cy="523220"/>
          </a:xfrm>
          <a:prstGeom prst="rect">
            <a:avLst/>
          </a:prstGeom>
          <a:noFill/>
        </p:spPr>
        <p:txBody>
          <a:bodyPr wrap="none" rtlCol="0">
            <a:spAutoFit/>
          </a:bodyPr>
          <a:lstStyle/>
          <a:p>
            <a:r>
              <a:rPr lang="zh-CN" altLang="en-US" sz="2800" b="0" dirty="0">
                <a:solidFill>
                  <a:srgbClr val="006DB2"/>
                </a:solidFill>
                <a:latin typeface="Arial" panose="020B0604020202020204" pitchFamily="34" charset="0"/>
                <a:cs typeface="Arial" panose="020B0604020202020204" pitchFamily="34" charset="0"/>
              </a:rPr>
              <a:t>天</a:t>
            </a:r>
            <a:endParaRPr lang="zh-CN" altLang="en-US" sz="2800"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D44FD7B-0347-4D9E-B7F5-5BDD8B28134A}"/>
              </a:ext>
            </a:extLst>
          </p:cNvPr>
          <p:cNvSpPr txBox="1">
            <a:spLocks/>
          </p:cNvSpPr>
          <p:nvPr/>
        </p:nvSpPr>
        <p:spPr bwMode="gray">
          <a:xfrm>
            <a:off x="6251620" y="1870756"/>
            <a:ext cx="3361602" cy="81327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en-US" sz="7200" b="0" dirty="0">
                <a:solidFill>
                  <a:srgbClr val="006DB2"/>
                </a:solidFill>
                <a:latin typeface="Arial" panose="020B0604020202020204" pitchFamily="34" charset="0"/>
                <a:cs typeface="Arial" panose="020B0604020202020204" pitchFamily="34" charset="0"/>
              </a:rPr>
              <a:t>3</a:t>
            </a:r>
            <a:endParaRPr lang="en-US" sz="5400" b="0" dirty="0">
              <a:solidFill>
                <a:srgbClr val="006DB2"/>
              </a:solidFill>
              <a:latin typeface="Arial" panose="020B0604020202020204" pitchFamily="34" charset="0"/>
              <a:cs typeface="Arial" panose="020B0604020202020204" pitchFamily="34" charset="0"/>
            </a:endParaRPr>
          </a:p>
        </p:txBody>
      </p:sp>
      <p:sp>
        <p:nvSpPr>
          <p:cNvPr id="10" name="Text Placeholder 2">
            <a:extLst>
              <a:ext uri="{FF2B5EF4-FFF2-40B4-BE49-F238E27FC236}">
                <a16:creationId xmlns:a16="http://schemas.microsoft.com/office/drawing/2014/main" id="{B740468A-F67E-43DB-8E03-37BFEA1C7B5F}"/>
              </a:ext>
            </a:extLst>
          </p:cNvPr>
          <p:cNvSpPr txBox="1">
            <a:spLocks/>
          </p:cNvSpPr>
          <p:nvPr/>
        </p:nvSpPr>
        <p:spPr bwMode="gray">
          <a:xfrm>
            <a:off x="6251620" y="1404952"/>
            <a:ext cx="3119002" cy="21138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zh-CN" altLang="en-US" sz="2400" b="0" dirty="0">
                <a:solidFill>
                  <a:schemeClr val="tx1">
                    <a:lumMod val="75000"/>
                    <a:lumOff val="25000"/>
                  </a:schemeClr>
                </a:solidFill>
                <a:latin typeface="Arial" panose="020B0604020202020204" pitchFamily="34" charset="0"/>
                <a:cs typeface="Arial" panose="020B0604020202020204" pitchFamily="34" charset="0"/>
              </a:rPr>
              <a:t>效率提升</a:t>
            </a:r>
            <a:endParaRPr lang="en-US" sz="2400" b="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1" name="Straight Connector 87">
            <a:extLst>
              <a:ext uri="{FF2B5EF4-FFF2-40B4-BE49-F238E27FC236}">
                <a16:creationId xmlns:a16="http://schemas.microsoft.com/office/drawing/2014/main" id="{6DE4E628-CA2A-43C4-BE9F-727D1325A73F}"/>
              </a:ext>
            </a:extLst>
          </p:cNvPr>
          <p:cNvCxnSpPr>
            <a:cxnSpLocks/>
          </p:cNvCxnSpPr>
          <p:nvPr/>
        </p:nvCxnSpPr>
        <p:spPr>
          <a:xfrm>
            <a:off x="6251620" y="1847467"/>
            <a:ext cx="3424799" cy="0"/>
          </a:xfrm>
          <a:prstGeom prst="line">
            <a:avLst/>
          </a:prstGeom>
          <a:ln>
            <a:gradFill flip="none" rotWithShape="1">
              <a:gsLst>
                <a:gs pos="0">
                  <a:schemeClr val="accent1">
                    <a:lumMod val="5000"/>
                    <a:lumOff val="95000"/>
                    <a:alpha val="0"/>
                  </a:schemeClr>
                </a:gs>
                <a:gs pos="63000">
                  <a:srgbClr val="922B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46A5443-7D97-4416-B093-1E4A0A34AC46}"/>
              </a:ext>
            </a:extLst>
          </p:cNvPr>
          <p:cNvSpPr txBox="1"/>
          <p:nvPr/>
        </p:nvSpPr>
        <p:spPr>
          <a:xfrm>
            <a:off x="6208007" y="2844136"/>
            <a:ext cx="3587326" cy="959237"/>
          </a:xfrm>
          <a:prstGeom prst="rect">
            <a:avLst/>
          </a:prstGeom>
          <a:noFill/>
        </p:spPr>
        <p:txBody>
          <a:bodyPr wrap="square" rtlCol="0">
            <a:spAutoFit/>
          </a:bodyPr>
          <a:lstStyle/>
          <a:p>
            <a:pPr algn="just">
              <a:lnSpc>
                <a:spcPts val="2300"/>
              </a:lnSpc>
            </a:pPr>
            <a:r>
              <a:rPr lang="zh-CN" altLang="en-US" sz="1400" dirty="0">
                <a:solidFill>
                  <a:schemeClr val="tx1">
                    <a:lumMod val="75000"/>
                    <a:lumOff val="25000"/>
                  </a:schemeClr>
                </a:solidFill>
                <a:latin typeface="Arial" panose="020B0604020202020204" pitchFamily="34" charset="0"/>
                <a:cs typeface="Arial" panose="020B0604020202020204" pitchFamily="34" charset="0"/>
              </a:rPr>
              <a:t>通过</a:t>
            </a:r>
            <a:r>
              <a:rPr lang="en-US" altLang="zh-CN" sz="1400" dirty="0" err="1">
                <a:solidFill>
                  <a:schemeClr val="tx1">
                    <a:lumMod val="75000"/>
                    <a:lumOff val="25000"/>
                  </a:schemeClr>
                </a:solidFill>
                <a:latin typeface="Arial" panose="020B0604020202020204" pitchFamily="34" charset="0"/>
                <a:cs typeface="Arial" panose="020B0604020202020204" pitchFamily="34" charset="0"/>
              </a:rPr>
              <a:t>SMap</a:t>
            </a:r>
            <a:r>
              <a:rPr lang="zh-CN" altLang="en-US" sz="1400" dirty="0">
                <a:solidFill>
                  <a:schemeClr val="tx1">
                    <a:lumMod val="75000"/>
                    <a:lumOff val="25000"/>
                  </a:schemeClr>
                </a:solidFill>
                <a:latin typeface="Arial" panose="020B0604020202020204" pitchFamily="34" charset="0"/>
                <a:cs typeface="Arial" panose="020B0604020202020204" pitchFamily="34" charset="0"/>
              </a:rPr>
              <a:t>的加持，效率提升三倍以上，尤其体现在速度和性能均有较高要求的项目上</a:t>
            </a:r>
          </a:p>
          <a:p>
            <a:endParaRPr lang="zh-CN" altLang="en-US"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D9870A20-F293-4AF9-8AFB-1746DF01B938}"/>
              </a:ext>
            </a:extLst>
          </p:cNvPr>
          <p:cNvSpPr txBox="1"/>
          <p:nvPr/>
        </p:nvSpPr>
        <p:spPr>
          <a:xfrm>
            <a:off x="6732533" y="1945254"/>
            <a:ext cx="753732" cy="523220"/>
          </a:xfrm>
          <a:prstGeom prst="rect">
            <a:avLst/>
          </a:prstGeom>
          <a:noFill/>
        </p:spPr>
        <p:txBody>
          <a:bodyPr wrap="none" rtlCol="0">
            <a:spAutoFit/>
          </a:bodyPr>
          <a:lstStyle/>
          <a:p>
            <a:r>
              <a:rPr lang="zh-CN" altLang="en-US" sz="2800" b="0" dirty="0">
                <a:solidFill>
                  <a:srgbClr val="006DB2"/>
                </a:solidFill>
                <a:latin typeface="Arial" panose="020B0604020202020204" pitchFamily="34" charset="0"/>
                <a:cs typeface="Arial" panose="020B0604020202020204" pitchFamily="34" charset="0"/>
              </a:rPr>
              <a:t>倍</a:t>
            </a:r>
            <a:r>
              <a:rPr lang="en-US" altLang="zh-CN" sz="2800" dirty="0">
                <a:solidFill>
                  <a:srgbClr val="006DB2"/>
                </a:solidFill>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798FC35-E436-4B92-BE95-A8730AD1E335}"/>
              </a:ext>
            </a:extLst>
          </p:cNvPr>
          <p:cNvSpPr txBox="1">
            <a:spLocks/>
          </p:cNvSpPr>
          <p:nvPr/>
        </p:nvSpPr>
        <p:spPr bwMode="gray">
          <a:xfrm>
            <a:off x="598752" y="4369480"/>
            <a:ext cx="3361602" cy="81327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en-US" sz="7200" b="0" dirty="0">
                <a:solidFill>
                  <a:srgbClr val="006DB2"/>
                </a:solidFill>
                <a:latin typeface="Arial" panose="020B0604020202020204" pitchFamily="34" charset="0"/>
                <a:cs typeface="Arial" panose="020B0604020202020204" pitchFamily="34" charset="0"/>
              </a:rPr>
              <a:t>30</a:t>
            </a:r>
            <a:r>
              <a:rPr lang="en-US" sz="2800" b="0" dirty="0">
                <a:solidFill>
                  <a:srgbClr val="006DB2"/>
                </a:solidFill>
                <a:latin typeface="Arial" panose="020B0604020202020204" pitchFamily="34" charset="0"/>
                <a:cs typeface="Arial" panose="020B0604020202020204" pitchFamily="34" charset="0"/>
              </a:rPr>
              <a:t>%</a:t>
            </a:r>
          </a:p>
        </p:txBody>
      </p:sp>
      <p:sp>
        <p:nvSpPr>
          <p:cNvPr id="15" name="Text Placeholder 2">
            <a:extLst>
              <a:ext uri="{FF2B5EF4-FFF2-40B4-BE49-F238E27FC236}">
                <a16:creationId xmlns:a16="http://schemas.microsoft.com/office/drawing/2014/main" id="{C7D1B30B-DECF-4428-ADFE-FD6E7CC19E77}"/>
              </a:ext>
            </a:extLst>
          </p:cNvPr>
          <p:cNvSpPr txBox="1">
            <a:spLocks/>
          </p:cNvSpPr>
          <p:nvPr/>
        </p:nvSpPr>
        <p:spPr bwMode="gray">
          <a:xfrm>
            <a:off x="598752" y="3903676"/>
            <a:ext cx="3119002" cy="21138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zh-CN" altLang="en-US" sz="2400" b="0" dirty="0">
                <a:solidFill>
                  <a:schemeClr val="tx1">
                    <a:lumMod val="75000"/>
                    <a:lumOff val="25000"/>
                  </a:schemeClr>
                </a:solidFill>
                <a:latin typeface="Arial" panose="020B0604020202020204" pitchFamily="34" charset="0"/>
                <a:cs typeface="Arial" panose="020B0604020202020204" pitchFamily="34" charset="0"/>
              </a:rPr>
              <a:t>网络自动搜索</a:t>
            </a:r>
            <a:endParaRPr lang="en-US" sz="2400" b="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6" name="Straight Connector 87">
            <a:extLst>
              <a:ext uri="{FF2B5EF4-FFF2-40B4-BE49-F238E27FC236}">
                <a16:creationId xmlns:a16="http://schemas.microsoft.com/office/drawing/2014/main" id="{5E9CB526-3546-4C4B-8339-4B0D702FA05F}"/>
              </a:ext>
            </a:extLst>
          </p:cNvPr>
          <p:cNvCxnSpPr>
            <a:cxnSpLocks/>
          </p:cNvCxnSpPr>
          <p:nvPr/>
        </p:nvCxnSpPr>
        <p:spPr>
          <a:xfrm>
            <a:off x="598752" y="4346191"/>
            <a:ext cx="3424799" cy="0"/>
          </a:xfrm>
          <a:prstGeom prst="line">
            <a:avLst/>
          </a:prstGeom>
          <a:ln>
            <a:gradFill flip="none" rotWithShape="1">
              <a:gsLst>
                <a:gs pos="0">
                  <a:schemeClr val="accent1">
                    <a:lumMod val="5000"/>
                    <a:lumOff val="95000"/>
                    <a:alpha val="0"/>
                  </a:schemeClr>
                </a:gs>
                <a:gs pos="63000">
                  <a:srgbClr val="922B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0A220A4-50E7-4B0C-A190-B1AAA4D656AE}"/>
              </a:ext>
            </a:extLst>
          </p:cNvPr>
          <p:cNvSpPr txBox="1"/>
          <p:nvPr/>
        </p:nvSpPr>
        <p:spPr>
          <a:xfrm>
            <a:off x="555139" y="5342860"/>
            <a:ext cx="3587326" cy="959237"/>
          </a:xfrm>
          <a:prstGeom prst="rect">
            <a:avLst/>
          </a:prstGeom>
          <a:noFill/>
        </p:spPr>
        <p:txBody>
          <a:bodyPr wrap="square" rtlCol="0">
            <a:spAutoFit/>
          </a:bodyPr>
          <a:lstStyle/>
          <a:p>
            <a:pPr algn="just">
              <a:lnSpc>
                <a:spcPts val="2300"/>
              </a:lnSpc>
              <a:buClr>
                <a:srgbClr val="F0AB00"/>
              </a:buClr>
            </a:pPr>
            <a:r>
              <a:rPr lang="zh-CN" altLang="en-US" sz="1400" dirty="0">
                <a:solidFill>
                  <a:schemeClr val="tx1">
                    <a:lumMod val="75000"/>
                    <a:lumOff val="25000"/>
                  </a:schemeClr>
                </a:solidFill>
                <a:latin typeface="Arial" panose="020B0604020202020204" pitchFamily="34" charset="0"/>
                <a:cs typeface="Arial" panose="020B0604020202020204" pitchFamily="34" charset="0"/>
              </a:rPr>
              <a:t>人像分割项目，通过</a:t>
            </a:r>
            <a:r>
              <a:rPr lang="en-US" altLang="zh-CN" sz="1400" dirty="0">
                <a:solidFill>
                  <a:schemeClr val="tx1">
                    <a:lumMod val="75000"/>
                    <a:lumOff val="25000"/>
                  </a:schemeClr>
                </a:solidFill>
                <a:latin typeface="Arial" panose="020B0604020202020204" pitchFamily="34" charset="0"/>
                <a:cs typeface="Arial" panose="020B0604020202020204" pitchFamily="34" charset="0"/>
              </a:rPr>
              <a:t>NAS</a:t>
            </a:r>
            <a:r>
              <a:rPr lang="zh-CN" altLang="en-US" sz="1400" dirty="0">
                <a:solidFill>
                  <a:schemeClr val="tx1">
                    <a:lumMod val="75000"/>
                    <a:lumOff val="25000"/>
                  </a:schemeClr>
                </a:solidFill>
                <a:latin typeface="Arial" panose="020B0604020202020204" pitchFamily="34" charset="0"/>
                <a:cs typeface="Arial" panose="020B0604020202020204" pitchFamily="34" charset="0"/>
              </a:rPr>
              <a:t>模块针对目标硬件的优化，提速</a:t>
            </a:r>
            <a:r>
              <a:rPr lang="en-US" altLang="zh-CN" sz="1400" dirty="0">
                <a:solidFill>
                  <a:schemeClr val="tx1">
                    <a:lumMod val="75000"/>
                    <a:lumOff val="25000"/>
                  </a:schemeClr>
                </a:solidFill>
                <a:latin typeface="Arial" panose="020B0604020202020204" pitchFamily="34" charset="0"/>
                <a:cs typeface="Arial" panose="020B0604020202020204" pitchFamily="34" charset="0"/>
              </a:rPr>
              <a:t>30%</a:t>
            </a:r>
            <a:r>
              <a:rPr lang="zh-CN" altLang="en-US" sz="1400" dirty="0">
                <a:solidFill>
                  <a:schemeClr val="tx1">
                    <a:lumMod val="75000"/>
                    <a:lumOff val="25000"/>
                  </a:schemeClr>
                </a:solidFill>
                <a:latin typeface="Arial" panose="020B0604020202020204" pitchFamily="34" charset="0"/>
                <a:cs typeface="Arial" panose="020B0604020202020204" pitchFamily="34" charset="0"/>
              </a:rPr>
              <a:t>，分割质量不变</a:t>
            </a:r>
            <a:endParaRPr lang="en-US" altLang="zh-CN" sz="1400" dirty="0">
              <a:solidFill>
                <a:schemeClr val="tx1">
                  <a:lumMod val="75000"/>
                  <a:lumOff val="25000"/>
                </a:schemeClr>
              </a:solidFill>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p:txBody>
      </p:sp>
      <p:sp>
        <p:nvSpPr>
          <p:cNvPr id="18" name="Text Placeholder 2">
            <a:extLst>
              <a:ext uri="{FF2B5EF4-FFF2-40B4-BE49-F238E27FC236}">
                <a16:creationId xmlns:a16="http://schemas.microsoft.com/office/drawing/2014/main" id="{F7AB24A2-2302-4938-82DE-E8018E3F7456}"/>
              </a:ext>
            </a:extLst>
          </p:cNvPr>
          <p:cNvSpPr txBox="1">
            <a:spLocks/>
          </p:cNvSpPr>
          <p:nvPr/>
        </p:nvSpPr>
        <p:spPr bwMode="gray">
          <a:xfrm>
            <a:off x="4438048" y="4365688"/>
            <a:ext cx="3361602" cy="81327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en-US" sz="7200" b="0" dirty="0">
                <a:solidFill>
                  <a:srgbClr val="006DB2"/>
                </a:solidFill>
                <a:latin typeface="Arial" panose="020B0604020202020204" pitchFamily="34" charset="0"/>
                <a:cs typeface="Arial" panose="020B0604020202020204" pitchFamily="34" charset="0"/>
              </a:rPr>
              <a:t>10</a:t>
            </a:r>
            <a:r>
              <a:rPr lang="en-US" sz="2800" b="0" dirty="0">
                <a:solidFill>
                  <a:srgbClr val="006DB2"/>
                </a:solidFill>
                <a:latin typeface="Arial" panose="020B0604020202020204" pitchFamily="34" charset="0"/>
                <a:cs typeface="Arial" panose="020B0604020202020204" pitchFamily="34" charset="0"/>
              </a:rPr>
              <a:t>%</a:t>
            </a:r>
          </a:p>
        </p:txBody>
      </p:sp>
      <p:sp>
        <p:nvSpPr>
          <p:cNvPr id="19" name="Text Placeholder 2">
            <a:extLst>
              <a:ext uri="{FF2B5EF4-FFF2-40B4-BE49-F238E27FC236}">
                <a16:creationId xmlns:a16="http://schemas.microsoft.com/office/drawing/2014/main" id="{1F2646ED-C87F-4C00-B224-7F6E5F3C3B28}"/>
              </a:ext>
            </a:extLst>
          </p:cNvPr>
          <p:cNvSpPr txBox="1">
            <a:spLocks/>
          </p:cNvSpPr>
          <p:nvPr/>
        </p:nvSpPr>
        <p:spPr bwMode="gray">
          <a:xfrm>
            <a:off x="4438048" y="3899884"/>
            <a:ext cx="3119002" cy="21138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zh-CN" altLang="en-US" sz="2400" b="0" dirty="0">
                <a:solidFill>
                  <a:schemeClr val="tx1">
                    <a:lumMod val="75000"/>
                    <a:lumOff val="25000"/>
                  </a:schemeClr>
                </a:solidFill>
                <a:latin typeface="Arial" panose="020B0604020202020204" pitchFamily="34" charset="0"/>
                <a:cs typeface="Arial" panose="020B0604020202020204" pitchFamily="34" charset="0"/>
              </a:rPr>
              <a:t>超参数自动优化</a:t>
            </a:r>
            <a:endParaRPr lang="en-US" sz="2400" b="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20" name="Straight Connector 87">
            <a:extLst>
              <a:ext uri="{FF2B5EF4-FFF2-40B4-BE49-F238E27FC236}">
                <a16:creationId xmlns:a16="http://schemas.microsoft.com/office/drawing/2014/main" id="{201509D5-F72A-4930-9EE2-FA7361791049}"/>
              </a:ext>
            </a:extLst>
          </p:cNvPr>
          <p:cNvCxnSpPr>
            <a:cxnSpLocks/>
          </p:cNvCxnSpPr>
          <p:nvPr/>
        </p:nvCxnSpPr>
        <p:spPr>
          <a:xfrm>
            <a:off x="4438048" y="4342399"/>
            <a:ext cx="3424799" cy="0"/>
          </a:xfrm>
          <a:prstGeom prst="line">
            <a:avLst/>
          </a:prstGeom>
          <a:ln>
            <a:gradFill flip="none" rotWithShape="1">
              <a:gsLst>
                <a:gs pos="0">
                  <a:schemeClr val="accent1">
                    <a:lumMod val="5000"/>
                    <a:lumOff val="95000"/>
                    <a:alpha val="0"/>
                  </a:schemeClr>
                </a:gs>
                <a:gs pos="63000">
                  <a:srgbClr val="922B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7DF3140-8D84-4145-B2B0-7E6C920AE99D}"/>
              </a:ext>
            </a:extLst>
          </p:cNvPr>
          <p:cNvSpPr txBox="1"/>
          <p:nvPr/>
        </p:nvSpPr>
        <p:spPr>
          <a:xfrm>
            <a:off x="4394435" y="5339068"/>
            <a:ext cx="3587326" cy="1254189"/>
          </a:xfrm>
          <a:prstGeom prst="rect">
            <a:avLst/>
          </a:prstGeom>
          <a:noFill/>
        </p:spPr>
        <p:txBody>
          <a:bodyPr wrap="square" rtlCol="0">
            <a:spAutoFit/>
          </a:bodyPr>
          <a:lstStyle/>
          <a:p>
            <a:pPr algn="just">
              <a:lnSpc>
                <a:spcPts val="2300"/>
              </a:lnSpc>
              <a:buClr>
                <a:srgbClr val="F0AB00"/>
              </a:buClr>
            </a:pPr>
            <a:r>
              <a:rPr lang="zh-CN" altLang="en-US" sz="1400" dirty="0">
                <a:solidFill>
                  <a:schemeClr val="tx1">
                    <a:lumMod val="75000"/>
                    <a:lumOff val="25000"/>
                  </a:schemeClr>
                </a:solidFill>
                <a:latin typeface="Arial" panose="020B0604020202020204" pitchFamily="34" charset="0"/>
                <a:cs typeface="Arial" panose="020B0604020202020204" pitchFamily="34" charset="0"/>
              </a:rPr>
              <a:t>某摄像头介子项目，通过关键点做精确定位，通过</a:t>
            </a:r>
            <a:r>
              <a:rPr lang="en-US" altLang="zh-CN" sz="1400" dirty="0">
                <a:solidFill>
                  <a:schemeClr val="tx1">
                    <a:lumMod val="75000"/>
                    <a:lumOff val="25000"/>
                  </a:schemeClr>
                </a:solidFill>
                <a:latin typeface="Arial" panose="020B0604020202020204" pitchFamily="34" charset="0"/>
                <a:cs typeface="Arial" panose="020B0604020202020204" pitchFamily="34" charset="0"/>
              </a:rPr>
              <a:t>HPO</a:t>
            </a:r>
            <a:r>
              <a:rPr lang="zh-CN" altLang="en-US" sz="1400" dirty="0">
                <a:solidFill>
                  <a:schemeClr val="tx1">
                    <a:lumMod val="75000"/>
                    <a:lumOff val="25000"/>
                  </a:schemeClr>
                </a:solidFill>
                <a:latin typeface="Arial" panose="020B0604020202020204" pitchFamily="34" charset="0"/>
                <a:cs typeface="Arial" panose="020B0604020202020204" pitchFamily="34" charset="0"/>
              </a:rPr>
              <a:t>的整体优化，定位准确率提升</a:t>
            </a:r>
            <a:r>
              <a:rPr lang="en-US" altLang="zh-CN" sz="1400" dirty="0">
                <a:solidFill>
                  <a:schemeClr val="tx1">
                    <a:lumMod val="75000"/>
                    <a:lumOff val="25000"/>
                  </a:schemeClr>
                </a:solidFill>
                <a:latin typeface="Arial" panose="020B0604020202020204" pitchFamily="34" charset="0"/>
                <a:cs typeface="Arial" panose="020B0604020202020204" pitchFamily="34" charset="0"/>
              </a:rPr>
              <a:t>10%</a:t>
            </a:r>
          </a:p>
          <a:p>
            <a:endParaRPr lang="zh-CN" altLang="en-US" dirty="0">
              <a:latin typeface="Arial" panose="020B0604020202020204" pitchFamily="34" charset="0"/>
              <a:cs typeface="Arial" panose="020B0604020202020204" pitchFamily="34" charset="0"/>
            </a:endParaRPr>
          </a:p>
        </p:txBody>
      </p:sp>
      <p:sp>
        <p:nvSpPr>
          <p:cNvPr id="22" name="Text Placeholder 2">
            <a:extLst>
              <a:ext uri="{FF2B5EF4-FFF2-40B4-BE49-F238E27FC236}">
                <a16:creationId xmlns:a16="http://schemas.microsoft.com/office/drawing/2014/main" id="{51B02F20-F364-42ED-B124-E267DEB5026F}"/>
              </a:ext>
            </a:extLst>
          </p:cNvPr>
          <p:cNvSpPr txBox="1">
            <a:spLocks/>
          </p:cNvSpPr>
          <p:nvPr/>
        </p:nvSpPr>
        <p:spPr bwMode="gray">
          <a:xfrm>
            <a:off x="8202043" y="4365688"/>
            <a:ext cx="3694680" cy="81327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en-US" sz="7200" b="0" dirty="0">
                <a:solidFill>
                  <a:srgbClr val="006DB2"/>
                </a:solidFill>
                <a:latin typeface="Arial" panose="020B0604020202020204" pitchFamily="34" charset="0"/>
                <a:cs typeface="Arial" panose="020B0604020202020204" pitchFamily="34" charset="0"/>
              </a:rPr>
              <a:t>+2</a:t>
            </a:r>
            <a:r>
              <a:rPr lang="en-US" sz="2800" b="0" dirty="0">
                <a:solidFill>
                  <a:srgbClr val="006DB2"/>
                </a:solidFill>
                <a:latin typeface="Arial" panose="020B0604020202020204" pitchFamily="34" charset="0"/>
                <a:cs typeface="Arial" panose="020B0604020202020204" pitchFamily="34" charset="0"/>
              </a:rPr>
              <a:t>mIoU</a:t>
            </a:r>
          </a:p>
        </p:txBody>
      </p:sp>
      <p:sp>
        <p:nvSpPr>
          <p:cNvPr id="23" name="Text Placeholder 2">
            <a:extLst>
              <a:ext uri="{FF2B5EF4-FFF2-40B4-BE49-F238E27FC236}">
                <a16:creationId xmlns:a16="http://schemas.microsoft.com/office/drawing/2014/main" id="{8D273343-EA81-4E52-BB20-31E459C629EC}"/>
              </a:ext>
            </a:extLst>
          </p:cNvPr>
          <p:cNvSpPr txBox="1">
            <a:spLocks/>
          </p:cNvSpPr>
          <p:nvPr/>
        </p:nvSpPr>
        <p:spPr bwMode="gray">
          <a:xfrm>
            <a:off x="8202043" y="3899884"/>
            <a:ext cx="3119002" cy="21138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F0AB00"/>
              </a:buClr>
            </a:pPr>
            <a:r>
              <a:rPr lang="zh-CN" altLang="en-US" sz="2400" b="0" dirty="0">
                <a:solidFill>
                  <a:schemeClr val="tx1">
                    <a:lumMod val="75000"/>
                    <a:lumOff val="25000"/>
                  </a:schemeClr>
                </a:solidFill>
                <a:latin typeface="Arial" panose="020B0604020202020204" pitchFamily="34" charset="0"/>
                <a:cs typeface="Arial" panose="020B0604020202020204" pitchFamily="34" charset="0"/>
              </a:rPr>
              <a:t>网络自动搜索</a:t>
            </a:r>
            <a:endParaRPr lang="en-US" altLang="zh-CN" sz="2400" b="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24" name="Straight Connector 87">
            <a:extLst>
              <a:ext uri="{FF2B5EF4-FFF2-40B4-BE49-F238E27FC236}">
                <a16:creationId xmlns:a16="http://schemas.microsoft.com/office/drawing/2014/main" id="{162E01DA-F911-495A-A0CE-BE31CBABD11D}"/>
              </a:ext>
            </a:extLst>
          </p:cNvPr>
          <p:cNvCxnSpPr>
            <a:cxnSpLocks/>
          </p:cNvCxnSpPr>
          <p:nvPr/>
        </p:nvCxnSpPr>
        <p:spPr>
          <a:xfrm>
            <a:off x="8202043" y="4342399"/>
            <a:ext cx="3424799" cy="0"/>
          </a:xfrm>
          <a:prstGeom prst="line">
            <a:avLst/>
          </a:prstGeom>
          <a:ln>
            <a:gradFill flip="none" rotWithShape="1">
              <a:gsLst>
                <a:gs pos="0">
                  <a:schemeClr val="accent1">
                    <a:lumMod val="5000"/>
                    <a:lumOff val="95000"/>
                    <a:alpha val="0"/>
                  </a:schemeClr>
                </a:gs>
                <a:gs pos="63000">
                  <a:srgbClr val="922B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1FCBEB9-AC7D-4303-8D05-DBEB2EE8C8F4}"/>
              </a:ext>
            </a:extLst>
          </p:cNvPr>
          <p:cNvSpPr txBox="1"/>
          <p:nvPr/>
        </p:nvSpPr>
        <p:spPr>
          <a:xfrm>
            <a:off x="8158430" y="5339068"/>
            <a:ext cx="3587326" cy="959237"/>
          </a:xfrm>
          <a:prstGeom prst="rect">
            <a:avLst/>
          </a:prstGeom>
          <a:noFill/>
        </p:spPr>
        <p:txBody>
          <a:bodyPr wrap="square" rtlCol="0">
            <a:spAutoFit/>
          </a:bodyPr>
          <a:lstStyle/>
          <a:p>
            <a:pPr algn="just">
              <a:lnSpc>
                <a:spcPts val="2300"/>
              </a:lnSpc>
              <a:buClr>
                <a:srgbClr val="F0AB00"/>
              </a:buClr>
            </a:pPr>
            <a:r>
              <a:rPr lang="zh-CN" altLang="en-US" sz="1400" dirty="0">
                <a:solidFill>
                  <a:schemeClr val="tx1">
                    <a:lumMod val="75000"/>
                    <a:lumOff val="25000"/>
                  </a:schemeClr>
                </a:solidFill>
                <a:latin typeface="Arial" panose="020B0604020202020204" pitchFamily="34" charset="0"/>
                <a:cs typeface="Arial" panose="020B0604020202020204" pitchFamily="34" charset="0"/>
              </a:rPr>
              <a:t>某无线手表项目，通过</a:t>
            </a:r>
            <a:r>
              <a:rPr lang="en-US" altLang="zh-CN" sz="1400" dirty="0">
                <a:solidFill>
                  <a:schemeClr val="tx1">
                    <a:lumMod val="75000"/>
                    <a:lumOff val="25000"/>
                  </a:schemeClr>
                </a:solidFill>
                <a:latin typeface="Arial" panose="020B0604020202020204" pitchFamily="34" charset="0"/>
                <a:cs typeface="Arial" panose="020B0604020202020204" pitchFamily="34" charset="0"/>
              </a:rPr>
              <a:t>NAS</a:t>
            </a:r>
            <a:r>
              <a:rPr lang="zh-CN" altLang="en-US" sz="1400" dirty="0">
                <a:solidFill>
                  <a:schemeClr val="tx1">
                    <a:lumMod val="75000"/>
                    <a:lumOff val="25000"/>
                  </a:schemeClr>
                </a:solidFill>
                <a:latin typeface="Arial" panose="020B0604020202020204" pitchFamily="34" charset="0"/>
                <a:cs typeface="Arial" panose="020B0604020202020204" pitchFamily="34" charset="0"/>
              </a:rPr>
              <a:t>对最终准确率的优化，继续提升分割性能</a:t>
            </a:r>
          </a:p>
          <a:p>
            <a:endParaRPr lang="zh-CN" altLang="en-US" dirty="0">
              <a:latin typeface="Arial" panose="020B0604020202020204" pitchFamily="34" charset="0"/>
              <a:cs typeface="Arial" panose="020B0604020202020204" pitchFamily="34" charset="0"/>
            </a:endParaRPr>
          </a:p>
        </p:txBody>
      </p:sp>
      <p:cxnSp>
        <p:nvCxnSpPr>
          <p:cNvPr id="26" name="直接连接符 25">
            <a:extLst>
              <a:ext uri="{FF2B5EF4-FFF2-40B4-BE49-F238E27FC236}">
                <a16:creationId xmlns:a16="http://schemas.microsoft.com/office/drawing/2014/main" id="{E95F8AA5-DF37-4DE5-9235-823D8BB88CDF}"/>
              </a:ext>
            </a:extLst>
          </p:cNvPr>
          <p:cNvCxnSpPr/>
          <p:nvPr/>
        </p:nvCxnSpPr>
        <p:spPr>
          <a:xfrm>
            <a:off x="2392415" y="1847467"/>
            <a:ext cx="3216533" cy="0"/>
          </a:xfrm>
          <a:prstGeom prst="line">
            <a:avLst/>
          </a:prstGeom>
          <a:ln>
            <a:gradFill flip="none" rotWithShape="1">
              <a:gsLst>
                <a:gs pos="0">
                  <a:schemeClr val="accent1">
                    <a:lumMod val="5000"/>
                    <a:lumOff val="95000"/>
                    <a:alpha val="0"/>
                  </a:schemeClr>
                </a:gs>
                <a:gs pos="63000">
                  <a:srgbClr val="922B2A"/>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92385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E817988-E342-4BD4-B31D-A841910442C3}"/>
              </a:ext>
            </a:extLst>
          </p:cNvPr>
          <p:cNvSpPr/>
          <p:nvPr/>
        </p:nvSpPr>
        <p:spPr>
          <a:xfrm>
            <a:off x="5876819" y="1270018"/>
            <a:ext cx="6030948" cy="780842"/>
          </a:xfrm>
          <a:prstGeom prst="rect">
            <a:avLst/>
          </a:prstGeom>
          <a:solidFill>
            <a:srgbClr val="043E6F"/>
          </a:solidFill>
          <a:ln>
            <a:noFill/>
          </a:ln>
          <a:effectLst/>
        </p:spPr>
        <p:txBody>
          <a:bodyPr wrap="square" anchor="ctr">
            <a:noAutofit/>
          </a:bodyPr>
          <a:lstStyle/>
          <a:p>
            <a:pPr marL="285750" indent="-285750" algn="ctr"/>
            <a:r>
              <a:rPr kumimoji="1" lang="zh-CN" altLang="en-US" sz="2400" b="1" dirty="0">
                <a:solidFill>
                  <a:schemeClr val="bg1"/>
                </a:solidFill>
                <a:latin typeface="Arial" panose="020B0604020202020204" pitchFamily="34" charset="0"/>
                <a:cs typeface="Arial" panose="020B0604020202020204" pitchFamily="34" charset="0"/>
              </a:rPr>
              <a:t>思谋工业</a:t>
            </a:r>
            <a:r>
              <a:rPr kumimoji="1" lang="en-US" altLang="zh-CN" sz="2400" b="1" dirty="0">
                <a:solidFill>
                  <a:schemeClr val="bg1"/>
                </a:solidFill>
                <a:latin typeface="Arial" panose="020B0604020202020204" pitchFamily="34" charset="0"/>
                <a:cs typeface="Arial" panose="020B0604020202020204" pitchFamily="34" charset="0"/>
              </a:rPr>
              <a:t>AI</a:t>
            </a:r>
            <a:r>
              <a:rPr kumimoji="1" lang="zh-CN" altLang="en-US" sz="2400" b="1" dirty="0">
                <a:solidFill>
                  <a:schemeClr val="bg1"/>
                </a:solidFill>
                <a:latin typeface="Arial" panose="020B0604020202020204" pitchFamily="34" charset="0"/>
                <a:cs typeface="Arial" panose="020B0604020202020204" pitchFamily="34" charset="0"/>
              </a:rPr>
              <a:t>算法</a:t>
            </a:r>
            <a:endParaRPr kumimoji="1" lang="en-US" altLang="zh-CN" sz="2400" b="1" dirty="0">
              <a:solidFill>
                <a:schemeClr val="bg1"/>
              </a:solidFill>
              <a:latin typeface="Arial" panose="020B0604020202020204" pitchFamily="34" charset="0"/>
              <a:cs typeface="Arial" panose="020B0604020202020204" pitchFamily="34" charset="0"/>
            </a:endParaRPr>
          </a:p>
          <a:p>
            <a:pPr marL="285750" indent="-285750" algn="ctr"/>
            <a:endParaRPr lang="zh-CN" altLang="en-US" sz="2400" b="1" dirty="0">
              <a:solidFill>
                <a:schemeClr val="bg1"/>
              </a:solidFill>
              <a:latin typeface="Arial" panose="020B0604020202020204" pitchFamily="34" charset="0"/>
              <a:cs typeface="Arial" panose="020B0604020202020204" pitchFamily="34" charset="0"/>
            </a:endParaRPr>
          </a:p>
        </p:txBody>
      </p:sp>
      <p:sp>
        <p:nvSpPr>
          <p:cNvPr id="3" name="标题 2">
            <a:extLst>
              <a:ext uri="{FF2B5EF4-FFF2-40B4-BE49-F238E27FC236}">
                <a16:creationId xmlns:a16="http://schemas.microsoft.com/office/drawing/2014/main" id="{4578AE23-6C54-4745-9786-76E37F904B96}"/>
              </a:ext>
            </a:extLst>
          </p:cNvPr>
          <p:cNvSpPr>
            <a:spLocks noGrp="1"/>
          </p:cNvSpPr>
          <p:nvPr>
            <p:ph type="title"/>
          </p:nvPr>
        </p:nvSpPr>
        <p:spPr/>
        <p:txBody>
          <a:bodyPr/>
          <a:lstStyle/>
          <a:p>
            <a:r>
              <a:rPr lang="zh-CN" altLang="en-US" dirty="0">
                <a:ea typeface="+mn-ea"/>
              </a:rPr>
              <a:t>算法融合</a:t>
            </a:r>
          </a:p>
        </p:txBody>
      </p:sp>
      <p:grpSp>
        <p:nvGrpSpPr>
          <p:cNvPr id="4" name="组合 3">
            <a:extLst>
              <a:ext uri="{FF2B5EF4-FFF2-40B4-BE49-F238E27FC236}">
                <a16:creationId xmlns:a16="http://schemas.microsoft.com/office/drawing/2014/main" id="{6D8FFA45-860F-4F3C-9EB3-E9A5853E4E5D}"/>
              </a:ext>
            </a:extLst>
          </p:cNvPr>
          <p:cNvGrpSpPr/>
          <p:nvPr/>
        </p:nvGrpSpPr>
        <p:grpSpPr>
          <a:xfrm>
            <a:off x="640039" y="3251196"/>
            <a:ext cx="3745965" cy="2425235"/>
            <a:chOff x="1031625" y="3809115"/>
            <a:chExt cx="3041151" cy="1968920"/>
          </a:xfrm>
        </p:grpSpPr>
        <p:sp>
          <p:nvSpPr>
            <p:cNvPr id="5" name="任意形状 20">
              <a:extLst>
                <a:ext uri="{FF2B5EF4-FFF2-40B4-BE49-F238E27FC236}">
                  <a16:creationId xmlns:a16="http://schemas.microsoft.com/office/drawing/2014/main" id="{5B4B4645-2F75-4FBC-83DA-802BB604C5AB}"/>
                </a:ext>
              </a:extLst>
            </p:cNvPr>
            <p:cNvSpPr/>
            <p:nvPr/>
          </p:nvSpPr>
          <p:spPr>
            <a:xfrm flipH="1">
              <a:off x="2552201" y="3809115"/>
              <a:ext cx="1520575"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chemeClr val="bg1">
                <a:lumMod val="85000"/>
                <a:alpha val="55000"/>
              </a:scheme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6" name="任意形状 17">
              <a:extLst>
                <a:ext uri="{FF2B5EF4-FFF2-40B4-BE49-F238E27FC236}">
                  <a16:creationId xmlns:a16="http://schemas.microsoft.com/office/drawing/2014/main" id="{58A9FD10-3B1D-4933-A851-CD7E38704835}"/>
                </a:ext>
              </a:extLst>
            </p:cNvPr>
            <p:cNvSpPr/>
            <p:nvPr/>
          </p:nvSpPr>
          <p:spPr>
            <a:xfrm>
              <a:off x="1031625" y="3809115"/>
              <a:ext cx="1520576"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rgbClr val="FFC000">
                <a:alpha val="55000"/>
              </a:srgb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任意形状 19">
              <a:extLst>
                <a:ext uri="{FF2B5EF4-FFF2-40B4-BE49-F238E27FC236}">
                  <a16:creationId xmlns:a16="http://schemas.microsoft.com/office/drawing/2014/main" id="{CBDEBE00-0FF5-4007-A063-F7D9309438E4}"/>
                </a:ext>
              </a:extLst>
            </p:cNvPr>
            <p:cNvSpPr/>
            <p:nvPr/>
          </p:nvSpPr>
          <p:spPr>
            <a:xfrm>
              <a:off x="2104269" y="3968555"/>
              <a:ext cx="896689" cy="1650040"/>
            </a:xfrm>
            <a:custGeom>
              <a:avLst/>
              <a:gdLst>
                <a:gd name="connsiteX0" fmla="*/ 448345 w 896689"/>
                <a:gd name="connsiteY0" fmla="*/ 0 h 1650040"/>
                <a:gd name="connsiteX1" fmla="*/ 462650 w 896689"/>
                <a:gd name="connsiteY1" fmla="*/ 8691 h 1650040"/>
                <a:gd name="connsiteX2" fmla="*/ 896689 w 896689"/>
                <a:gd name="connsiteY2" fmla="*/ 825020 h 1650040"/>
                <a:gd name="connsiteX3" fmla="*/ 462650 w 896689"/>
                <a:gd name="connsiteY3" fmla="*/ 1641350 h 1650040"/>
                <a:gd name="connsiteX4" fmla="*/ 448345 w 896689"/>
                <a:gd name="connsiteY4" fmla="*/ 1650040 h 1650040"/>
                <a:gd name="connsiteX5" fmla="*/ 434039 w 896689"/>
                <a:gd name="connsiteY5" fmla="*/ 1641350 h 1650040"/>
                <a:gd name="connsiteX6" fmla="*/ 0 w 896689"/>
                <a:gd name="connsiteY6" fmla="*/ 825020 h 1650040"/>
                <a:gd name="connsiteX7" fmla="*/ 434039 w 896689"/>
                <a:gd name="connsiteY7" fmla="*/ 8691 h 16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689" h="1650040">
                  <a:moveTo>
                    <a:pt x="448345" y="0"/>
                  </a:moveTo>
                  <a:lnTo>
                    <a:pt x="462650" y="8691"/>
                  </a:lnTo>
                  <a:cubicBezTo>
                    <a:pt x="724518" y="185605"/>
                    <a:pt x="896689" y="485206"/>
                    <a:pt x="896689" y="825020"/>
                  </a:cubicBezTo>
                  <a:cubicBezTo>
                    <a:pt x="896689" y="1164834"/>
                    <a:pt x="724518" y="1464435"/>
                    <a:pt x="462650" y="1641350"/>
                  </a:cubicBezTo>
                  <a:lnTo>
                    <a:pt x="448345" y="1650040"/>
                  </a:lnTo>
                  <a:lnTo>
                    <a:pt x="434039" y="1641350"/>
                  </a:lnTo>
                  <a:cubicBezTo>
                    <a:pt x="172171" y="1464435"/>
                    <a:pt x="0" y="1164834"/>
                    <a:pt x="0" y="825020"/>
                  </a:cubicBezTo>
                  <a:cubicBezTo>
                    <a:pt x="0" y="485206"/>
                    <a:pt x="172171" y="185605"/>
                    <a:pt x="434039" y="8691"/>
                  </a:cubicBezTo>
                  <a:close/>
                </a:path>
              </a:pathLst>
            </a:custGeom>
            <a:solidFill>
              <a:schemeClr val="accent5">
                <a:lumMod val="60000"/>
                <a:lumOff val="40000"/>
              </a:schemeClr>
            </a:solidFill>
            <a:ln w="76200">
              <a:solidFill>
                <a:schemeClr val="bg1">
                  <a:lumMod val="6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grpSp>
      <p:graphicFrame>
        <p:nvGraphicFramePr>
          <p:cNvPr id="8" name="表格 7">
            <a:extLst>
              <a:ext uri="{FF2B5EF4-FFF2-40B4-BE49-F238E27FC236}">
                <a16:creationId xmlns:a16="http://schemas.microsoft.com/office/drawing/2014/main" id="{6A00EFFE-AA9B-4451-83D7-6CE992DA92B6}"/>
              </a:ext>
            </a:extLst>
          </p:cNvPr>
          <p:cNvGraphicFramePr>
            <a:graphicFrameLocks noGrp="1"/>
          </p:cNvGraphicFramePr>
          <p:nvPr/>
        </p:nvGraphicFramePr>
        <p:xfrm>
          <a:off x="5098343" y="1665554"/>
          <a:ext cx="6809423" cy="4499392"/>
        </p:xfrm>
        <a:graphic>
          <a:graphicData uri="http://schemas.openxmlformats.org/drawingml/2006/table">
            <a:tbl>
              <a:tblPr/>
              <a:tblGrid>
                <a:gridCol w="778475">
                  <a:extLst>
                    <a:ext uri="{9D8B030D-6E8A-4147-A177-3AD203B41FA5}">
                      <a16:colId xmlns:a16="http://schemas.microsoft.com/office/drawing/2014/main" val="828670303"/>
                    </a:ext>
                  </a:extLst>
                </a:gridCol>
                <a:gridCol w="3065387">
                  <a:extLst>
                    <a:ext uri="{9D8B030D-6E8A-4147-A177-3AD203B41FA5}">
                      <a16:colId xmlns:a16="http://schemas.microsoft.com/office/drawing/2014/main" val="2449091346"/>
                    </a:ext>
                  </a:extLst>
                </a:gridCol>
                <a:gridCol w="2965561">
                  <a:extLst>
                    <a:ext uri="{9D8B030D-6E8A-4147-A177-3AD203B41FA5}">
                      <a16:colId xmlns:a16="http://schemas.microsoft.com/office/drawing/2014/main" val="3861342817"/>
                    </a:ext>
                  </a:extLst>
                </a:gridCol>
              </a:tblGrid>
              <a:tr h="280886">
                <a:tc>
                  <a:txBody>
                    <a:bodyPr/>
                    <a:lstStyle/>
                    <a:p>
                      <a:pPr algn="ctr"/>
                      <a:endParaRPr lang="en" sz="1600" b="0"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 sz="1600" b="1" dirty="0">
                          <a:solidFill>
                            <a:schemeClr val="bg1"/>
                          </a:solidFill>
                          <a:effectLst/>
                          <a:latin typeface="黑体" panose="02010609060101010101" pitchFamily="49" charset="-122"/>
                          <a:ea typeface="黑体" panose="02010609060101010101" pitchFamily="49" charset="-122"/>
                        </a:rPr>
                        <a:t>深度</a:t>
                      </a:r>
                      <a:r>
                        <a:rPr lang="zh-CN" altLang="en-US" sz="1600" b="1" dirty="0">
                          <a:solidFill>
                            <a:schemeClr val="bg1"/>
                          </a:solidFill>
                          <a:effectLst/>
                          <a:latin typeface="黑体" panose="02010609060101010101" pitchFamily="49" charset="-122"/>
                          <a:ea typeface="黑体" panose="02010609060101010101" pitchFamily="49" charset="-122"/>
                        </a:rPr>
                        <a:t>学习</a:t>
                      </a:r>
                      <a:endParaRPr lang="en" sz="1600" b="1"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55000"/>
                      </a:schemeClr>
                    </a:solidFill>
                  </a:tcPr>
                </a:tc>
                <a:tc>
                  <a:txBody>
                    <a:bodyPr/>
                    <a:lstStyle/>
                    <a:p>
                      <a:pPr algn="ctr"/>
                      <a:r>
                        <a:rPr lang="zh-CN" altLang="en-US" sz="1600" b="1" dirty="0">
                          <a:solidFill>
                            <a:schemeClr val="tx1"/>
                          </a:solidFill>
                          <a:effectLst/>
                          <a:latin typeface="黑体" panose="02010609060101010101" pitchFamily="49" charset="-122"/>
                          <a:ea typeface="黑体" panose="02010609060101010101" pitchFamily="49" charset="-122"/>
                        </a:rPr>
                        <a:t>机器视觉算法</a:t>
                      </a:r>
                      <a:endParaRPr lang="en" sz="1600" b="1" dirty="0">
                        <a:solidFill>
                          <a:schemeClr val="tx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88378461"/>
                  </a:ext>
                </a:extLst>
              </a:tr>
              <a:tr h="767374">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应用</a:t>
                      </a:r>
                      <a:endParaRPr lang="en" altLang="zh-C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表面</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缺陷检测</a:t>
                      </a:r>
                      <a:r>
                        <a:rPr lang="en" sz="1200" b="0" dirty="0">
                          <a:effectLst/>
                          <a:latin typeface="Arial" panose="020B0604020202020204" pitchFamily="34" charset="0"/>
                          <a:ea typeface="黑体" panose="02010609060101010101" pitchFamily="49" charset="-122"/>
                          <a:cs typeface="Arial" panose="020B0604020202020204" pitchFamily="34" charset="0"/>
                        </a:rPr>
                        <a:t> (</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裂痕、刮伤</a:t>
                      </a:r>
                      <a:r>
                        <a:rPr lang="en" sz="1200" b="0" dirty="0">
                          <a:effectLst/>
                          <a:latin typeface="Arial" panose="020B0604020202020204" pitchFamily="34" charset="0"/>
                          <a:ea typeface="黑体" panose="02010609060101010101" pitchFamily="49" charset="-122"/>
                          <a:cs typeface="Arial" panose="020B0604020202020204" pitchFamily="34" charset="0"/>
                        </a:rPr>
                        <a:t>)</a:t>
                      </a:r>
                    </a:p>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目标</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检测</a:t>
                      </a:r>
                      <a:endParaRPr lang="en-US" altLang="zh-C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图像分类</a:t>
                      </a:r>
                      <a:endParaRPr lang="e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食品、工业产品、铸造产品、纺织物检测、</a:t>
                      </a:r>
                      <a:r>
                        <a:rPr lang="zh-CN" altLang="en" sz="1200" b="0" dirty="0">
                          <a:effectLst/>
                          <a:latin typeface="Arial" panose="020B0604020202020204" pitchFamily="34" charset="0"/>
                          <a:ea typeface="黑体" panose="02010609060101010101" pitchFamily="49" charset="-122"/>
                          <a:cs typeface="Arial" panose="020B0604020202020204" pitchFamily="34" charset="0"/>
                        </a:rPr>
                        <a:t>医疗</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影像分析</a:t>
                      </a:r>
                      <a:endParaRPr lang="e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二维</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测量</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编码</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识别</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存在</a:t>
                      </a:r>
                      <a: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不存在检测</a:t>
                      </a:r>
                      <a:b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b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机器</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手臂引导</a:t>
                      </a:r>
                      <a:endPar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印刷检测</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308291"/>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特征</a:t>
                      </a:r>
                      <a:endParaRPr lang="en"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对象</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不固定</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多变</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固定对象</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1913512"/>
                  </a:ext>
                </a:extLst>
              </a:tr>
              <a:tr h="389462">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应对缺陷变化</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内置各种工具，当缺陷出现变化，判片人员可以将缺陷图片重新输入训练平台优化模型。</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当缺陷出现变化时，运维工程师需要大量工作调整模型，运维工作量非常大。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22747702"/>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满足数据指标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能识别和分析复杂无规律缺陷</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无法分析复杂无规律缺陷，开发工作量巨大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51810"/>
                  </a:ext>
                </a:extLst>
              </a:tr>
              <a:tr h="502017">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应对复杂图像</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传统视觉用模板匹配和特征提取方式准确率和误判率很难突破天花板</a:t>
                      </a:r>
                    </a:p>
                    <a:p>
                      <a:pPr marL="12700" lvl="1" indent="0" algn="l" fontAlgn="t">
                        <a:buFont typeface="Arial" panose="020B0604020202020204" pitchFamily="34" charset="0"/>
                        <a:buNone/>
                        <a:tabLst/>
                      </a:pPr>
                      <a:endParaRPr lang="en" sz="1200" b="0" dirty="0">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大数据量学习可以达到较高的准确率高，低误判率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64073399"/>
                  </a:ext>
                </a:extLst>
              </a:tr>
              <a:tr h="236660">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硬件</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开销更高、需要</a:t>
                      </a:r>
                      <a:r>
                        <a:rPr kumimoji="0" lang="en-US" altLang="zh-C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GPU</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硬件开销小、</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CPU</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即可</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676256"/>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鲁棒性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鲁棒性</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极高</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特征人为设定、只能处理特定场景，鲁棒性差、无法应对“噪声”数据干扰</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3943360"/>
                  </a:ext>
                </a:extLst>
              </a:tr>
            </a:tbl>
          </a:graphicData>
        </a:graphic>
      </p:graphicFrame>
      <p:sp>
        <p:nvSpPr>
          <p:cNvPr id="9" name="矩形 8">
            <a:extLst>
              <a:ext uri="{FF2B5EF4-FFF2-40B4-BE49-F238E27FC236}">
                <a16:creationId xmlns:a16="http://schemas.microsoft.com/office/drawing/2014/main" id="{FC85ECC7-0E2E-462E-B20A-9E5D85B99346}"/>
              </a:ext>
            </a:extLst>
          </p:cNvPr>
          <p:cNvSpPr/>
          <p:nvPr/>
        </p:nvSpPr>
        <p:spPr>
          <a:xfrm>
            <a:off x="493716" y="2050860"/>
            <a:ext cx="4052883" cy="1200329"/>
          </a:xfrm>
          <a:prstGeom prst="rect">
            <a:avLst/>
          </a:prstGeom>
        </p:spPr>
        <p:txBody>
          <a:bodyPr wrap="square">
            <a:spAutoFit/>
          </a:bodyPr>
          <a:lstStyle/>
          <a:p>
            <a:r>
              <a:rPr lang="zh-CN" altLang="en" sz="2400" b="1" dirty="0">
                <a:solidFill>
                  <a:schemeClr val="accent1"/>
                </a:solidFill>
                <a:latin typeface="Arial" panose="020B0604020202020204" pitchFamily="34" charset="0"/>
                <a:cs typeface="Arial" panose="020B0604020202020204" pitchFamily="34" charset="0"/>
              </a:rPr>
              <a:t>深度</a:t>
            </a:r>
            <a:r>
              <a:rPr lang="zh-CN" altLang="en-US" sz="2400" b="1" dirty="0">
                <a:solidFill>
                  <a:schemeClr val="accent1"/>
                </a:solidFill>
                <a:latin typeface="Arial" panose="020B0604020202020204" pitchFamily="34" charset="0"/>
                <a:cs typeface="Arial" panose="020B0604020202020204" pitchFamily="34" charset="0"/>
              </a:rPr>
              <a:t>学习</a:t>
            </a:r>
            <a:r>
              <a:rPr lang="zh-CN" altLang="en-US" sz="1200" b="1" dirty="0">
                <a:solidFill>
                  <a:schemeClr val="accent1"/>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Deep</a:t>
            </a:r>
            <a:r>
              <a:rPr lang="zh-CN" altLang="en-US" sz="1600" dirty="0">
                <a:solidFill>
                  <a:srgbClr val="484848"/>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Learning</a:t>
            </a:r>
            <a:r>
              <a:rPr lang="zh-CN" altLang="en-US" sz="1600" dirty="0">
                <a:solidFill>
                  <a:srgbClr val="484848"/>
                </a:solidFill>
                <a:latin typeface="Arial" panose="020B0604020202020204" pitchFamily="34" charset="0"/>
                <a:cs typeface="Arial" panose="020B0604020202020204" pitchFamily="34" charset="0"/>
              </a:rPr>
              <a:t>是一种新的可靠解决方案 ，可以用来解决传统机器视觉在过去无法解决的问题。</a:t>
            </a:r>
            <a:endParaRPr lang="en-US" altLang="zh-CN" sz="1600" dirty="0">
              <a:solidFill>
                <a:srgbClr val="484848"/>
              </a:solidFill>
              <a:latin typeface="Arial" panose="020B0604020202020204" pitchFamily="34" charset="0"/>
              <a:cs typeface="Arial" panose="020B0604020202020204" pitchFamily="34" charset="0"/>
            </a:endParaRPr>
          </a:p>
          <a:p>
            <a:endParaRPr lang="en-US" altLang="zh-CN" sz="1600" dirty="0">
              <a:solidFill>
                <a:srgbClr val="484848"/>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C1B8C60D-AE97-4175-B53B-A107E06245EF}"/>
              </a:ext>
            </a:extLst>
          </p:cNvPr>
          <p:cNvSpPr/>
          <p:nvPr/>
        </p:nvSpPr>
        <p:spPr>
          <a:xfrm>
            <a:off x="1110999" y="4171425"/>
            <a:ext cx="595035" cy="584775"/>
          </a:xfrm>
          <a:prstGeom prst="rect">
            <a:avLst/>
          </a:prstGeom>
        </p:spPr>
        <p:txBody>
          <a:bodyPr wrap="square">
            <a:spAutoFit/>
          </a:bodyPr>
          <a:lstStyle/>
          <a:p>
            <a:r>
              <a:rPr lang="zh-CN" altLang="en" sz="1600" b="1" dirty="0">
                <a:solidFill>
                  <a:schemeClr val="tx1">
                    <a:lumMod val="75000"/>
                    <a:lumOff val="25000"/>
                  </a:schemeClr>
                </a:solidFill>
                <a:latin typeface="Arial" panose="020B0604020202020204" pitchFamily="34" charset="0"/>
                <a:cs typeface="Arial" panose="020B0604020202020204" pitchFamily="34" charset="0"/>
              </a:rPr>
              <a:t>深度</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学习</a:t>
            </a:r>
          </a:p>
        </p:txBody>
      </p:sp>
      <p:sp>
        <p:nvSpPr>
          <p:cNvPr id="11" name="矩形 10">
            <a:extLst>
              <a:ext uri="{FF2B5EF4-FFF2-40B4-BE49-F238E27FC236}">
                <a16:creationId xmlns:a16="http://schemas.microsoft.com/office/drawing/2014/main" id="{0009631C-1864-472E-9C94-86FA3B9DA264}"/>
              </a:ext>
            </a:extLst>
          </p:cNvPr>
          <p:cNvSpPr/>
          <p:nvPr/>
        </p:nvSpPr>
        <p:spPr>
          <a:xfrm>
            <a:off x="3357507" y="4048312"/>
            <a:ext cx="595035" cy="1077218"/>
          </a:xfrm>
          <a:prstGeom prst="rect">
            <a:avLst/>
          </a:prstGeom>
        </p:spPr>
        <p:txBody>
          <a:bodyPr wrap="square">
            <a:spAutoFit/>
          </a:bodyPr>
          <a:lstStyle/>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传统</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机器</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视觉</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算法</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4BBE640-5458-41A3-B7E6-B406A554D908}"/>
              </a:ext>
            </a:extLst>
          </p:cNvPr>
          <p:cNvSpPr/>
          <p:nvPr/>
        </p:nvSpPr>
        <p:spPr>
          <a:xfrm>
            <a:off x="2306414" y="4048311"/>
            <a:ext cx="413216" cy="830997"/>
          </a:xfrm>
          <a:prstGeom prst="rect">
            <a:avLst/>
          </a:prstGeom>
        </p:spPr>
        <p:txBody>
          <a:bodyPr wrap="square">
            <a:spAutoFit/>
          </a:bodyPr>
          <a:lstStyle/>
          <a:p>
            <a:r>
              <a:rPr lang="zh-CN" altLang="en-US" sz="1600" dirty="0">
                <a:latin typeface="Arial" panose="020B0604020202020204" pitchFamily="34" charset="0"/>
                <a:cs typeface="Arial" panose="020B0604020202020204" pitchFamily="34" charset="0"/>
              </a:rPr>
              <a:t>共通性</a:t>
            </a:r>
            <a:endParaRPr lang="en-US" altLang="zh-CN" sz="16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13E48A6E-DAA7-489D-A09A-44D323C9A3CF}"/>
              </a:ext>
            </a:extLst>
          </p:cNvPr>
          <p:cNvSpPr/>
          <p:nvPr/>
        </p:nvSpPr>
        <p:spPr>
          <a:xfrm>
            <a:off x="986142" y="5747796"/>
            <a:ext cx="3054775" cy="415498"/>
          </a:xfrm>
          <a:prstGeom prst="rect">
            <a:avLst/>
          </a:prstGeom>
        </p:spPr>
        <p:txBody>
          <a:bodyPr wrap="square">
            <a:spAutoFit/>
          </a:bodyPr>
          <a:lstStyle/>
          <a:p>
            <a:r>
              <a:rPr lang="zh-CN" altLang="en-US" sz="1050" b="1" i="1" dirty="0">
                <a:latin typeface="Arial" panose="020B0604020202020204" pitchFamily="34" charset="0"/>
                <a:cs typeface="Arial" panose="020B0604020202020204" pitchFamily="34" charset="0"/>
              </a:rPr>
              <a:t>共通性：</a:t>
            </a:r>
            <a:r>
              <a:rPr lang="zh-CN" altLang="en-US" sz="1050" i="1" dirty="0">
                <a:latin typeface="Arial" panose="020B0604020202020204" pitchFamily="34" charset="0"/>
                <a:cs typeface="Arial" panose="020B0604020202020204" pitchFamily="34" charset="0"/>
              </a:rPr>
              <a:t>图像预处理、特征提取、</a:t>
            </a:r>
            <a:r>
              <a:rPr lang="en-US" altLang="zh-CN" sz="1050" i="1" dirty="0">
                <a:latin typeface="Arial" panose="020B0604020202020204" pitchFamily="34" charset="0"/>
                <a:cs typeface="Arial" panose="020B0604020202020204" pitchFamily="34" charset="0"/>
              </a:rPr>
              <a:t>Loss</a:t>
            </a:r>
            <a:r>
              <a:rPr lang="zh-CN" altLang="en-US" sz="1050" i="1" dirty="0">
                <a:latin typeface="Arial" panose="020B0604020202020204" pitchFamily="34" charset="0"/>
                <a:cs typeface="Arial" panose="020B0604020202020204" pitchFamily="34" charset="0"/>
              </a:rPr>
              <a:t>函数、模板匹配、定位等；</a:t>
            </a:r>
            <a:endParaRPr lang="en-US" altLang="zh-CN" sz="105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390444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A584875-9795-A148-B060-4A4C1AD9212C}"/>
              </a:ext>
            </a:extLst>
          </p:cNvPr>
          <p:cNvSpPr>
            <a:spLocks noGrp="1"/>
          </p:cNvSpPr>
          <p:nvPr>
            <p:ph type="title"/>
          </p:nvPr>
        </p:nvSpPr>
        <p:spPr/>
        <p:txBody>
          <a:bodyPr/>
          <a:lstStyle/>
          <a:p>
            <a:r>
              <a:rPr lang="zh-CN" altLang="en-US" dirty="0"/>
              <a:t>产品形态</a:t>
            </a:r>
          </a:p>
        </p:txBody>
      </p:sp>
      <p:sp>
        <p:nvSpPr>
          <p:cNvPr id="5" name="文本框 4">
            <a:extLst>
              <a:ext uri="{FF2B5EF4-FFF2-40B4-BE49-F238E27FC236}">
                <a16:creationId xmlns:a16="http://schemas.microsoft.com/office/drawing/2014/main" id="{0AEB4FF3-FDE9-4D43-B8E4-3467123809FF}"/>
              </a:ext>
            </a:extLst>
          </p:cNvPr>
          <p:cNvSpPr txBox="1"/>
          <p:nvPr/>
        </p:nvSpPr>
        <p:spPr>
          <a:xfrm>
            <a:off x="1143234" y="3898375"/>
            <a:ext cx="3321533" cy="398780"/>
          </a:xfrm>
          <a:prstGeom prst="rect">
            <a:avLst/>
          </a:prstGeom>
          <a:noFill/>
        </p:spPr>
        <p:txBody>
          <a:bodyPr wrap="square" rtlCol="0">
            <a:spAutoFit/>
          </a:bodyPr>
          <a:lstStyle/>
          <a:p>
            <a:pPr algn="ctr">
              <a:spcBef>
                <a:spcPts val="500"/>
              </a:spcBef>
            </a:pPr>
            <a:r>
              <a:rPr lang="en-US" altLang="zh-CN"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SMore </a:t>
            </a:r>
            <a:r>
              <a:rPr lang="en-US" altLang="zh-CN" sz="2000" b="1" dirty="0" err="1">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ViMo</a:t>
            </a:r>
            <a:r>
              <a:rPr lang="en-US" altLang="zh-CN"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 </a:t>
            </a:r>
            <a:r>
              <a:rPr lang="zh-CN" altLang="en-US"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工业</a:t>
            </a:r>
            <a:r>
              <a:rPr lang="en-US" altLang="zh-CN"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AI</a:t>
            </a:r>
            <a:r>
              <a:rPr lang="zh-CN" altLang="en-US"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平台</a:t>
            </a:r>
          </a:p>
        </p:txBody>
      </p:sp>
      <p:sp>
        <p:nvSpPr>
          <p:cNvPr id="6" name="文本框 5">
            <a:extLst>
              <a:ext uri="{FF2B5EF4-FFF2-40B4-BE49-F238E27FC236}">
                <a16:creationId xmlns:a16="http://schemas.microsoft.com/office/drawing/2014/main" id="{F79E8B22-9287-1348-9728-393AAE116D16}"/>
              </a:ext>
            </a:extLst>
          </p:cNvPr>
          <p:cNvSpPr txBox="1"/>
          <p:nvPr/>
        </p:nvSpPr>
        <p:spPr>
          <a:xfrm flipH="1">
            <a:off x="1143233" y="4372902"/>
            <a:ext cx="3321534" cy="1069524"/>
          </a:xfrm>
          <a:prstGeom prst="rect">
            <a:avLst/>
          </a:prstGeom>
          <a:noFill/>
        </p:spPr>
        <p:txBody>
          <a:bodyPr wrap="square" rtlCol="0">
            <a:spAutoFit/>
          </a:bodyPr>
          <a:lstStyle>
            <a:defPPr>
              <a:defRPr lang="zh-CN"/>
            </a:defPPr>
            <a:lvl1pPr marL="174625" indent="-174625">
              <a:lnSpc>
                <a:spcPct val="150000"/>
              </a:lnSpc>
              <a:buFont typeface="Arial" panose="020B0604020202020204" pitchFamily="34" charset="0"/>
              <a:buChar char="•"/>
              <a:defRPr sz="1400">
                <a:solidFill>
                  <a:schemeClr val="bg1"/>
                </a:solidFill>
                <a:latin typeface="+mn-ea"/>
              </a:defRPr>
            </a:lvl1pPr>
          </a:lstStyle>
          <a:p>
            <a:pPr>
              <a:lnSpc>
                <a:spcPct val="100000"/>
              </a:lnSpc>
              <a:spcBef>
                <a:spcPts val="300"/>
              </a:spcBef>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全流程工业视觉</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AI</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端到端系统</a:t>
            </a:r>
          </a:p>
          <a:p>
            <a:pPr>
              <a:lnSpc>
                <a:spcPct val="100000"/>
              </a:lnSpc>
              <a:spcBef>
                <a:spcPts val="300"/>
              </a:spcBef>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训练</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运行两大平台</a:t>
            </a:r>
          </a:p>
          <a:p>
            <a:pPr>
              <a:lnSpc>
                <a:spcPct val="100000"/>
              </a:lnSpc>
              <a:spcBef>
                <a:spcPts val="300"/>
              </a:spcBef>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让生产过程从人工操作变为人工管理</a:t>
            </a:r>
          </a:p>
          <a:p>
            <a:pPr>
              <a:lnSpc>
                <a:spcPct val="100000"/>
              </a:lnSpc>
              <a:spcBef>
                <a:spcPts val="300"/>
              </a:spcBef>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实现传统制造业智能化升级</a:t>
            </a:r>
          </a:p>
        </p:txBody>
      </p:sp>
      <p:grpSp>
        <p:nvGrpSpPr>
          <p:cNvPr id="7" name="iMac Device">
            <a:extLst>
              <a:ext uri="{FF2B5EF4-FFF2-40B4-BE49-F238E27FC236}">
                <a16:creationId xmlns:a16="http://schemas.microsoft.com/office/drawing/2014/main" id="{EE095EE5-42FB-E24A-88BB-78C0A1AF371A}"/>
              </a:ext>
            </a:extLst>
          </p:cNvPr>
          <p:cNvGrpSpPr/>
          <p:nvPr/>
        </p:nvGrpSpPr>
        <p:grpSpPr>
          <a:xfrm>
            <a:off x="1736161" y="1682278"/>
            <a:ext cx="1882114" cy="1515846"/>
            <a:chOff x="4300539" y="1984376"/>
            <a:chExt cx="3589338" cy="2890838"/>
          </a:xfrm>
        </p:grpSpPr>
        <p:sp>
          <p:nvSpPr>
            <p:cNvPr id="8" name="Freeform 5">
              <a:extLst>
                <a:ext uri="{FF2B5EF4-FFF2-40B4-BE49-F238E27FC236}">
                  <a16:creationId xmlns:a16="http://schemas.microsoft.com/office/drawing/2014/main" id="{9746DF29-993D-174D-9FAC-771AA1FD9BB3}"/>
                </a:ext>
              </a:extLst>
            </p:cNvPr>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9" name="Freeform 9">
              <a:extLst>
                <a:ext uri="{FF2B5EF4-FFF2-40B4-BE49-F238E27FC236}">
                  <a16:creationId xmlns:a16="http://schemas.microsoft.com/office/drawing/2014/main" id="{BF9CCB0A-EA54-574E-B68D-C9253884DCA0}"/>
                </a:ext>
              </a:extLst>
            </p:cNvPr>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0" name="Freeform 10">
              <a:extLst>
                <a:ext uri="{FF2B5EF4-FFF2-40B4-BE49-F238E27FC236}">
                  <a16:creationId xmlns:a16="http://schemas.microsoft.com/office/drawing/2014/main" id="{F94D84FE-215E-7B49-900F-3B98492E901A}"/>
                </a:ext>
              </a:extLst>
            </p:cNvPr>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1" name="Oval 11">
              <a:extLst>
                <a:ext uri="{FF2B5EF4-FFF2-40B4-BE49-F238E27FC236}">
                  <a16:creationId xmlns:a16="http://schemas.microsoft.com/office/drawing/2014/main" id="{CFA906AF-8085-B345-BB59-CEC6FF9FD42D}"/>
                </a:ext>
              </a:extLst>
            </p:cNvPr>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2" name="Oval 12">
              <a:extLst>
                <a:ext uri="{FF2B5EF4-FFF2-40B4-BE49-F238E27FC236}">
                  <a16:creationId xmlns:a16="http://schemas.microsoft.com/office/drawing/2014/main" id="{28ED8FA4-5303-BB40-9793-C227BB470381}"/>
                </a:ext>
              </a:extLst>
            </p:cNvPr>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3" name="Oval 13">
              <a:extLst>
                <a:ext uri="{FF2B5EF4-FFF2-40B4-BE49-F238E27FC236}">
                  <a16:creationId xmlns:a16="http://schemas.microsoft.com/office/drawing/2014/main" id="{CA0B7B17-114B-2841-B5B5-18E71B539D46}"/>
                </a:ext>
              </a:extLst>
            </p:cNvPr>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4" name="Oval 14">
              <a:extLst>
                <a:ext uri="{FF2B5EF4-FFF2-40B4-BE49-F238E27FC236}">
                  <a16:creationId xmlns:a16="http://schemas.microsoft.com/office/drawing/2014/main" id="{B73EB3CB-B6B4-5749-AC09-45118E179B5E}"/>
                </a:ext>
              </a:extLst>
            </p:cNvPr>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5" name="Oval 15">
              <a:extLst>
                <a:ext uri="{FF2B5EF4-FFF2-40B4-BE49-F238E27FC236}">
                  <a16:creationId xmlns:a16="http://schemas.microsoft.com/office/drawing/2014/main" id="{A0DAAD06-CBF8-BB4D-BA8A-5246FEE4CAFF}"/>
                </a:ext>
              </a:extLst>
            </p:cNvPr>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6" name="Freeform 16">
              <a:extLst>
                <a:ext uri="{FF2B5EF4-FFF2-40B4-BE49-F238E27FC236}">
                  <a16:creationId xmlns:a16="http://schemas.microsoft.com/office/drawing/2014/main" id="{8CA696ED-393C-4847-80CD-1F7A775C89B5}"/>
                </a:ext>
              </a:extLst>
            </p:cNvPr>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7" name="Freeform 17">
              <a:extLst>
                <a:ext uri="{FF2B5EF4-FFF2-40B4-BE49-F238E27FC236}">
                  <a16:creationId xmlns:a16="http://schemas.microsoft.com/office/drawing/2014/main" id="{C9AB6EDE-E810-E340-8554-89E7A6D4CB84}"/>
                </a:ext>
              </a:extLst>
            </p:cNvPr>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18" name="图片 17" descr="vimo产品图">
            <a:extLst>
              <a:ext uri="{FF2B5EF4-FFF2-40B4-BE49-F238E27FC236}">
                <a16:creationId xmlns:a16="http://schemas.microsoft.com/office/drawing/2014/main" id="{A43D3AF1-E60D-5E48-9745-1CFF03C3ABC8}"/>
              </a:ext>
            </a:extLst>
          </p:cNvPr>
          <p:cNvPicPr>
            <a:picLocks noChangeAspect="1"/>
          </p:cNvPicPr>
          <p:nvPr/>
        </p:nvPicPr>
        <p:blipFill>
          <a:blip r:embed="rId2"/>
          <a:srcRect l="28088" t="14269" r="36177" b="37518"/>
          <a:stretch>
            <a:fillRect/>
          </a:stretch>
        </p:blipFill>
        <p:spPr>
          <a:xfrm>
            <a:off x="1812455" y="1762240"/>
            <a:ext cx="1726544" cy="974101"/>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nvGrpSpPr>
          <p:cNvPr id="19" name="组合 18">
            <a:extLst>
              <a:ext uri="{FF2B5EF4-FFF2-40B4-BE49-F238E27FC236}">
                <a16:creationId xmlns:a16="http://schemas.microsoft.com/office/drawing/2014/main" id="{4AC8A6ED-6115-0746-8902-E29B3F54A935}"/>
              </a:ext>
            </a:extLst>
          </p:cNvPr>
          <p:cNvGrpSpPr/>
          <p:nvPr/>
        </p:nvGrpSpPr>
        <p:grpSpPr>
          <a:xfrm>
            <a:off x="3766906" y="1950144"/>
            <a:ext cx="668196" cy="470504"/>
            <a:chOff x="4537062" y="2123860"/>
            <a:chExt cx="742328" cy="522704"/>
          </a:xfrm>
        </p:grpSpPr>
        <p:grpSp>
          <p:nvGrpSpPr>
            <p:cNvPr id="20" name="iPad Black">
              <a:extLst>
                <a:ext uri="{FF2B5EF4-FFF2-40B4-BE49-F238E27FC236}">
                  <a16:creationId xmlns:a16="http://schemas.microsoft.com/office/drawing/2014/main" id="{D37766D3-31CF-C349-B0D3-1B93F1EF82B0}"/>
                </a:ext>
              </a:extLst>
            </p:cNvPr>
            <p:cNvGrpSpPr/>
            <p:nvPr/>
          </p:nvGrpSpPr>
          <p:grpSpPr>
            <a:xfrm rot="16200000">
              <a:off x="4646874" y="2014048"/>
              <a:ext cx="522704" cy="742328"/>
              <a:chOff x="8099434" y="2121218"/>
              <a:chExt cx="1322388" cy="1878013"/>
            </a:xfrm>
          </p:grpSpPr>
          <p:sp>
            <p:nvSpPr>
              <p:cNvPr id="22" name="Freeform 33">
                <a:extLst>
                  <a:ext uri="{FF2B5EF4-FFF2-40B4-BE49-F238E27FC236}">
                    <a16:creationId xmlns:a16="http://schemas.microsoft.com/office/drawing/2014/main" id="{8BD1D1E4-AD7E-6040-89E5-81856E95B0A9}"/>
                  </a:ext>
                </a:extLst>
              </p:cNvPr>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3" name="Freeform 34">
                <a:extLst>
                  <a:ext uri="{FF2B5EF4-FFF2-40B4-BE49-F238E27FC236}">
                    <a16:creationId xmlns:a16="http://schemas.microsoft.com/office/drawing/2014/main" id="{98DC6EC2-CE18-A84F-953B-DF54360598CE}"/>
                  </a:ext>
                </a:extLst>
              </p:cNvPr>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4" name="Oval 35">
                <a:extLst>
                  <a:ext uri="{FF2B5EF4-FFF2-40B4-BE49-F238E27FC236}">
                    <a16:creationId xmlns:a16="http://schemas.microsoft.com/office/drawing/2014/main" id="{9FBE46C6-0B69-A542-B95A-C3E925C1A1F9}"/>
                  </a:ext>
                </a:extLst>
              </p:cNvPr>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5" name="Oval 36">
                <a:extLst>
                  <a:ext uri="{FF2B5EF4-FFF2-40B4-BE49-F238E27FC236}">
                    <a16:creationId xmlns:a16="http://schemas.microsoft.com/office/drawing/2014/main" id="{061A7019-903D-2741-B681-67AF2C95DC96}"/>
                  </a:ext>
                </a:extLst>
              </p:cNvPr>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6" name="Oval 37">
                <a:extLst>
                  <a:ext uri="{FF2B5EF4-FFF2-40B4-BE49-F238E27FC236}">
                    <a16:creationId xmlns:a16="http://schemas.microsoft.com/office/drawing/2014/main" id="{AE0D544A-24EF-174E-B231-607D55130222}"/>
                  </a:ext>
                </a:extLst>
              </p:cNvPr>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7" name="Oval 38">
                <a:extLst>
                  <a:ext uri="{FF2B5EF4-FFF2-40B4-BE49-F238E27FC236}">
                    <a16:creationId xmlns:a16="http://schemas.microsoft.com/office/drawing/2014/main" id="{CFBC5C75-DCDC-B049-AB33-0157A4A524EF}"/>
                  </a:ext>
                </a:extLst>
              </p:cNvPr>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8" name="Freeform 39">
                <a:extLst>
                  <a:ext uri="{FF2B5EF4-FFF2-40B4-BE49-F238E27FC236}">
                    <a16:creationId xmlns:a16="http://schemas.microsoft.com/office/drawing/2014/main" id="{496D5EF1-5AA1-1444-8285-40F06C639275}"/>
                  </a:ext>
                </a:extLst>
              </p:cNvPr>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9" name="Rectangle 40">
                <a:extLst>
                  <a:ext uri="{FF2B5EF4-FFF2-40B4-BE49-F238E27FC236}">
                    <a16:creationId xmlns:a16="http://schemas.microsoft.com/office/drawing/2014/main" id="{7E35603D-2F72-6348-88CF-20E584543E82}"/>
                  </a:ext>
                </a:extLst>
              </p:cNvPr>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0" name="Oval 43">
                <a:extLst>
                  <a:ext uri="{FF2B5EF4-FFF2-40B4-BE49-F238E27FC236}">
                    <a16:creationId xmlns:a16="http://schemas.microsoft.com/office/drawing/2014/main" id="{5A0853A1-B508-7441-9CF4-1B149097DE30}"/>
                  </a:ext>
                </a:extLst>
              </p:cNvPr>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1" name="Freeform 44">
                <a:extLst>
                  <a:ext uri="{FF2B5EF4-FFF2-40B4-BE49-F238E27FC236}">
                    <a16:creationId xmlns:a16="http://schemas.microsoft.com/office/drawing/2014/main" id="{0039B274-2D5A-8D46-AFA5-A40B51D2204A}"/>
                  </a:ext>
                </a:extLst>
              </p:cNvPr>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21" name="图片 20" descr="vimo产品图">
              <a:extLst>
                <a:ext uri="{FF2B5EF4-FFF2-40B4-BE49-F238E27FC236}">
                  <a16:creationId xmlns:a16="http://schemas.microsoft.com/office/drawing/2014/main" id="{07A18334-2E90-A749-BCC0-C53238B6493D}"/>
                </a:ext>
              </a:extLst>
            </p:cNvPr>
            <p:cNvPicPr>
              <a:picLocks noChangeAspect="1"/>
            </p:cNvPicPr>
            <p:nvPr/>
          </p:nvPicPr>
          <p:blipFill>
            <a:blip r:embed="rId2"/>
            <a:srcRect l="68696" t="19645" r="19033" b="62584"/>
            <a:stretch>
              <a:fillRect/>
            </a:stretch>
          </p:blipFill>
          <p:spPr>
            <a:xfrm>
              <a:off x="4596224" y="2155625"/>
              <a:ext cx="613952" cy="45917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grpSp>
        <p:nvGrpSpPr>
          <p:cNvPr id="32" name="MacBook">
            <a:extLst>
              <a:ext uri="{FF2B5EF4-FFF2-40B4-BE49-F238E27FC236}">
                <a16:creationId xmlns:a16="http://schemas.microsoft.com/office/drawing/2014/main" id="{94A96413-1DCD-EF42-B464-3CB8218BCCF4}"/>
              </a:ext>
            </a:extLst>
          </p:cNvPr>
          <p:cNvGrpSpPr/>
          <p:nvPr/>
        </p:nvGrpSpPr>
        <p:grpSpPr>
          <a:xfrm>
            <a:off x="3269217" y="2473210"/>
            <a:ext cx="1395205" cy="802938"/>
            <a:chOff x="8440746" y="4796156"/>
            <a:chExt cx="2786063" cy="1603375"/>
          </a:xfrm>
        </p:grpSpPr>
        <p:sp>
          <p:nvSpPr>
            <p:cNvPr id="33" name="Freeform 45">
              <a:extLst>
                <a:ext uri="{FF2B5EF4-FFF2-40B4-BE49-F238E27FC236}">
                  <a16:creationId xmlns:a16="http://schemas.microsoft.com/office/drawing/2014/main" id="{027EC96E-AF0B-AD44-A9B4-0CAB03423082}"/>
                </a:ext>
              </a:extLst>
            </p:cNvPr>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4" name="Freeform 46">
              <a:extLst>
                <a:ext uri="{FF2B5EF4-FFF2-40B4-BE49-F238E27FC236}">
                  <a16:creationId xmlns:a16="http://schemas.microsoft.com/office/drawing/2014/main" id="{DCB66D3C-1159-3E4B-9481-1AC6B34159EA}"/>
                </a:ext>
              </a:extLst>
            </p:cNvPr>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5" name="Freeform 47">
              <a:extLst>
                <a:ext uri="{FF2B5EF4-FFF2-40B4-BE49-F238E27FC236}">
                  <a16:creationId xmlns:a16="http://schemas.microsoft.com/office/drawing/2014/main" id="{2F4891F9-8567-6A43-A1A0-4DFF2F31632E}"/>
                </a:ext>
              </a:extLst>
            </p:cNvPr>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6" name="Rectangle 50">
              <a:extLst>
                <a:ext uri="{FF2B5EF4-FFF2-40B4-BE49-F238E27FC236}">
                  <a16:creationId xmlns:a16="http://schemas.microsoft.com/office/drawing/2014/main" id="{6E6D237C-D9CF-8D45-A935-F9D990A15F7B}"/>
                </a:ext>
              </a:extLst>
            </p:cNvPr>
            <p:cNvSpPr>
              <a:spLocks noChangeArrowheads="1"/>
            </p:cNvSpPr>
            <p:nvPr/>
          </p:nvSpPr>
          <p:spPr bwMode="auto">
            <a:xfrm>
              <a:off x="8440746" y="6312218"/>
              <a:ext cx="2786063" cy="50800"/>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7" name="Freeform 51">
              <a:extLst>
                <a:ext uri="{FF2B5EF4-FFF2-40B4-BE49-F238E27FC236}">
                  <a16:creationId xmlns:a16="http://schemas.microsoft.com/office/drawing/2014/main" id="{C88D4183-8D27-1246-BB75-DF9FD796A55D}"/>
                </a:ext>
              </a:extLst>
            </p:cNvPr>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8" name="Oval 54">
              <a:extLst>
                <a:ext uri="{FF2B5EF4-FFF2-40B4-BE49-F238E27FC236}">
                  <a16:creationId xmlns:a16="http://schemas.microsoft.com/office/drawing/2014/main" id="{161EED1D-4133-2243-A0EB-C9362C4454E4}"/>
                </a:ext>
              </a:extLst>
            </p:cNvPr>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9" name="Oval 55">
              <a:extLst>
                <a:ext uri="{FF2B5EF4-FFF2-40B4-BE49-F238E27FC236}">
                  <a16:creationId xmlns:a16="http://schemas.microsoft.com/office/drawing/2014/main" id="{18156874-3C9C-B04D-AACB-2DD2BB2F17A9}"/>
                </a:ext>
              </a:extLst>
            </p:cNvPr>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0" name="Oval 56">
              <a:extLst>
                <a:ext uri="{FF2B5EF4-FFF2-40B4-BE49-F238E27FC236}">
                  <a16:creationId xmlns:a16="http://schemas.microsoft.com/office/drawing/2014/main" id="{6AE4C35C-AB91-B846-8F63-D039E037128D}"/>
                </a:ext>
              </a:extLst>
            </p:cNvPr>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1" name="Oval 57">
              <a:extLst>
                <a:ext uri="{FF2B5EF4-FFF2-40B4-BE49-F238E27FC236}">
                  <a16:creationId xmlns:a16="http://schemas.microsoft.com/office/drawing/2014/main" id="{A5B1CBB6-FB2B-4F46-9202-1B2376AA365E}"/>
                </a:ext>
              </a:extLst>
            </p:cNvPr>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2" name="Freeform 58">
              <a:extLst>
                <a:ext uri="{FF2B5EF4-FFF2-40B4-BE49-F238E27FC236}">
                  <a16:creationId xmlns:a16="http://schemas.microsoft.com/office/drawing/2014/main" id="{37CFB5E2-DE36-3845-A031-64D9938FA4E4}"/>
                </a:ext>
              </a:extLst>
            </p:cNvPr>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43" name="图片 42" descr="徽标&#10;&#10;描述已自动生成">
            <a:extLst>
              <a:ext uri="{FF2B5EF4-FFF2-40B4-BE49-F238E27FC236}">
                <a16:creationId xmlns:a16="http://schemas.microsoft.com/office/drawing/2014/main" id="{06CA389D-AA04-014A-9639-32979826C4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7038" y="2836722"/>
            <a:ext cx="480359" cy="120130"/>
          </a:xfrm>
          <a:prstGeom prst="rect">
            <a:avLst/>
          </a:prstGeom>
        </p:spPr>
      </p:pic>
      <p:pic>
        <p:nvPicPr>
          <p:cNvPr id="44" name="图片 43" descr="vimo产品图">
            <a:extLst>
              <a:ext uri="{FF2B5EF4-FFF2-40B4-BE49-F238E27FC236}">
                <a16:creationId xmlns:a16="http://schemas.microsoft.com/office/drawing/2014/main" id="{C592F085-08FC-BC4A-B34F-FAC9037EC0A4}"/>
              </a:ext>
            </a:extLst>
          </p:cNvPr>
          <p:cNvPicPr>
            <a:picLocks noChangeAspect="1"/>
          </p:cNvPicPr>
          <p:nvPr/>
        </p:nvPicPr>
        <p:blipFill>
          <a:blip r:embed="rId2"/>
          <a:srcRect l="67582" t="44202" r="7038" b="20081"/>
          <a:stretch>
            <a:fillRect/>
          </a:stretch>
        </p:blipFill>
        <p:spPr>
          <a:xfrm>
            <a:off x="3452380" y="2528671"/>
            <a:ext cx="1040324" cy="65629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nvGrpSpPr>
          <p:cNvPr id="45" name="iPad Black">
            <a:extLst>
              <a:ext uri="{FF2B5EF4-FFF2-40B4-BE49-F238E27FC236}">
                <a16:creationId xmlns:a16="http://schemas.microsoft.com/office/drawing/2014/main" id="{A0B3F788-DCAA-A74A-A61C-BB3C0CE93AA0}"/>
              </a:ext>
            </a:extLst>
          </p:cNvPr>
          <p:cNvGrpSpPr/>
          <p:nvPr/>
        </p:nvGrpSpPr>
        <p:grpSpPr>
          <a:xfrm rot="16200000">
            <a:off x="980063" y="2492705"/>
            <a:ext cx="642987" cy="916101"/>
            <a:chOff x="8107371" y="2127569"/>
            <a:chExt cx="1308101" cy="1863726"/>
          </a:xfrm>
        </p:grpSpPr>
        <p:sp>
          <p:nvSpPr>
            <p:cNvPr id="46" name="Freeform 34">
              <a:extLst>
                <a:ext uri="{FF2B5EF4-FFF2-40B4-BE49-F238E27FC236}">
                  <a16:creationId xmlns:a16="http://schemas.microsoft.com/office/drawing/2014/main" id="{F5D4011F-6DA9-7844-B4B0-E96682D590ED}"/>
                </a:ext>
              </a:extLst>
            </p:cNvPr>
            <p:cNvSpPr/>
            <p:nvPr/>
          </p:nvSpPr>
          <p:spPr bwMode="auto">
            <a:xfrm>
              <a:off x="8107371" y="2127569"/>
              <a:ext cx="1308101" cy="186372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chemeClr val="bg1">
                <a:lumMod val="85000"/>
              </a:schemeClr>
            </a:solidFill>
            <a:ln>
              <a:noFill/>
            </a:ln>
            <a:effectLst>
              <a:outerShdw blurRad="25400" dist="127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7" name="Oval 35">
              <a:extLst>
                <a:ext uri="{FF2B5EF4-FFF2-40B4-BE49-F238E27FC236}">
                  <a16:creationId xmlns:a16="http://schemas.microsoft.com/office/drawing/2014/main" id="{52FE5341-21EA-E240-AC63-668F4D970BF5}"/>
                </a:ext>
              </a:extLst>
            </p:cNvPr>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8" name="Oval 36">
              <a:extLst>
                <a:ext uri="{FF2B5EF4-FFF2-40B4-BE49-F238E27FC236}">
                  <a16:creationId xmlns:a16="http://schemas.microsoft.com/office/drawing/2014/main" id="{D7DEA2BF-180C-9842-8B06-7BC25E0A6333}"/>
                </a:ext>
              </a:extLst>
            </p:cNvPr>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9" name="Oval 37">
              <a:extLst>
                <a:ext uri="{FF2B5EF4-FFF2-40B4-BE49-F238E27FC236}">
                  <a16:creationId xmlns:a16="http://schemas.microsoft.com/office/drawing/2014/main" id="{FD5FD58A-3016-D046-9511-539F46F8581D}"/>
                </a:ext>
              </a:extLst>
            </p:cNvPr>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0" name="Oval 38">
              <a:extLst>
                <a:ext uri="{FF2B5EF4-FFF2-40B4-BE49-F238E27FC236}">
                  <a16:creationId xmlns:a16="http://schemas.microsoft.com/office/drawing/2014/main" id="{B6E1A441-61D2-0F4D-90AC-31DE4916D317}"/>
                </a:ext>
              </a:extLst>
            </p:cNvPr>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1" name="Freeform 39">
              <a:extLst>
                <a:ext uri="{FF2B5EF4-FFF2-40B4-BE49-F238E27FC236}">
                  <a16:creationId xmlns:a16="http://schemas.microsoft.com/office/drawing/2014/main" id="{6CE790F7-5699-F44C-AD71-A0B6A17BBDA4}"/>
                </a:ext>
              </a:extLst>
            </p:cNvPr>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2" name="Rectangle 40">
              <a:extLst>
                <a:ext uri="{FF2B5EF4-FFF2-40B4-BE49-F238E27FC236}">
                  <a16:creationId xmlns:a16="http://schemas.microsoft.com/office/drawing/2014/main" id="{FA13BE3E-02AC-C44E-8CF5-9224BA0A1749}"/>
                </a:ext>
              </a:extLst>
            </p:cNvPr>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3" name="Oval 43">
              <a:extLst>
                <a:ext uri="{FF2B5EF4-FFF2-40B4-BE49-F238E27FC236}">
                  <a16:creationId xmlns:a16="http://schemas.microsoft.com/office/drawing/2014/main" id="{A6830138-5516-1C41-8DAF-A9DC30CC0AE7}"/>
                </a:ext>
              </a:extLst>
            </p:cNvPr>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4" name="Freeform 44">
              <a:extLst>
                <a:ext uri="{FF2B5EF4-FFF2-40B4-BE49-F238E27FC236}">
                  <a16:creationId xmlns:a16="http://schemas.microsoft.com/office/drawing/2014/main" id="{2FB851A0-5354-9249-BD43-322246370317}"/>
                </a:ext>
              </a:extLst>
            </p:cNvPr>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55" name="图片 54">
            <a:extLst>
              <a:ext uri="{FF2B5EF4-FFF2-40B4-BE49-F238E27FC236}">
                <a16:creationId xmlns:a16="http://schemas.microsoft.com/office/drawing/2014/main" id="{2E81DF91-396D-4A43-BC8A-34E361075F2C}"/>
              </a:ext>
            </a:extLst>
          </p:cNvPr>
          <p:cNvPicPr>
            <a:picLocks noChangeAspect="1"/>
          </p:cNvPicPr>
          <p:nvPr/>
        </p:nvPicPr>
        <p:blipFill>
          <a:blip r:embed="rId4">
            <a:extLst>
              <a:ext uri="{28A0092B-C50C-407E-A947-70E740481C1C}">
                <a14:useLocalDpi xmlns:a14="http://schemas.microsoft.com/office/drawing/2010/main" val="0"/>
              </a:ext>
            </a:extLst>
          </a:blip>
          <a:srcRect l="9384" r="9384"/>
          <a:stretch>
            <a:fillRect/>
          </a:stretch>
        </p:blipFill>
        <p:spPr>
          <a:xfrm>
            <a:off x="913955" y="2665641"/>
            <a:ext cx="763482" cy="571005"/>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nvGrpSpPr>
          <p:cNvPr id="56" name="组合 55">
            <a:extLst>
              <a:ext uri="{FF2B5EF4-FFF2-40B4-BE49-F238E27FC236}">
                <a16:creationId xmlns:a16="http://schemas.microsoft.com/office/drawing/2014/main" id="{7FA24389-3725-4F4B-8B49-4BCCA446A3D4}"/>
              </a:ext>
            </a:extLst>
          </p:cNvPr>
          <p:cNvGrpSpPr/>
          <p:nvPr/>
        </p:nvGrpSpPr>
        <p:grpSpPr>
          <a:xfrm>
            <a:off x="1003279" y="2150311"/>
            <a:ext cx="584833" cy="411805"/>
            <a:chOff x="4537062" y="2123860"/>
            <a:chExt cx="742328" cy="522704"/>
          </a:xfrm>
        </p:grpSpPr>
        <p:grpSp>
          <p:nvGrpSpPr>
            <p:cNvPr id="57" name="iPad Black">
              <a:extLst>
                <a:ext uri="{FF2B5EF4-FFF2-40B4-BE49-F238E27FC236}">
                  <a16:creationId xmlns:a16="http://schemas.microsoft.com/office/drawing/2014/main" id="{95F014B3-FA28-A147-BB1A-FCB410AE83FF}"/>
                </a:ext>
              </a:extLst>
            </p:cNvPr>
            <p:cNvGrpSpPr/>
            <p:nvPr/>
          </p:nvGrpSpPr>
          <p:grpSpPr>
            <a:xfrm rot="16200000">
              <a:off x="4646874" y="2014048"/>
              <a:ext cx="522704" cy="742328"/>
              <a:chOff x="8099434" y="2121218"/>
              <a:chExt cx="1322388" cy="1878013"/>
            </a:xfrm>
          </p:grpSpPr>
          <p:sp>
            <p:nvSpPr>
              <p:cNvPr id="59" name="Freeform 33">
                <a:extLst>
                  <a:ext uri="{FF2B5EF4-FFF2-40B4-BE49-F238E27FC236}">
                    <a16:creationId xmlns:a16="http://schemas.microsoft.com/office/drawing/2014/main" id="{826E686B-0722-6B4F-BA5B-C08B9861EFE4}"/>
                  </a:ext>
                </a:extLst>
              </p:cNvPr>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0" name="Freeform 34">
                <a:extLst>
                  <a:ext uri="{FF2B5EF4-FFF2-40B4-BE49-F238E27FC236}">
                    <a16:creationId xmlns:a16="http://schemas.microsoft.com/office/drawing/2014/main" id="{0D09938F-8F36-3A4B-ABC1-3E1A17E20CC2}"/>
                  </a:ext>
                </a:extLst>
              </p:cNvPr>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1" name="Oval 35">
                <a:extLst>
                  <a:ext uri="{FF2B5EF4-FFF2-40B4-BE49-F238E27FC236}">
                    <a16:creationId xmlns:a16="http://schemas.microsoft.com/office/drawing/2014/main" id="{9982C83C-DBF2-C346-9700-E07E07A74C14}"/>
                  </a:ext>
                </a:extLst>
              </p:cNvPr>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2" name="Oval 36">
                <a:extLst>
                  <a:ext uri="{FF2B5EF4-FFF2-40B4-BE49-F238E27FC236}">
                    <a16:creationId xmlns:a16="http://schemas.microsoft.com/office/drawing/2014/main" id="{35601624-029F-F540-A1C5-509EC7096BFF}"/>
                  </a:ext>
                </a:extLst>
              </p:cNvPr>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3" name="Oval 37">
                <a:extLst>
                  <a:ext uri="{FF2B5EF4-FFF2-40B4-BE49-F238E27FC236}">
                    <a16:creationId xmlns:a16="http://schemas.microsoft.com/office/drawing/2014/main" id="{A8B056AB-A04C-E94A-A4B9-D278F94F3A30}"/>
                  </a:ext>
                </a:extLst>
              </p:cNvPr>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4" name="Oval 38">
                <a:extLst>
                  <a:ext uri="{FF2B5EF4-FFF2-40B4-BE49-F238E27FC236}">
                    <a16:creationId xmlns:a16="http://schemas.microsoft.com/office/drawing/2014/main" id="{AFB6743A-BA57-484F-8F31-D82635EC10F7}"/>
                  </a:ext>
                </a:extLst>
              </p:cNvPr>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5" name="Freeform 39">
                <a:extLst>
                  <a:ext uri="{FF2B5EF4-FFF2-40B4-BE49-F238E27FC236}">
                    <a16:creationId xmlns:a16="http://schemas.microsoft.com/office/drawing/2014/main" id="{7C1D14B5-3009-6548-8D1E-448D816CF761}"/>
                  </a:ext>
                </a:extLst>
              </p:cNvPr>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6" name="Rectangle 40">
                <a:extLst>
                  <a:ext uri="{FF2B5EF4-FFF2-40B4-BE49-F238E27FC236}">
                    <a16:creationId xmlns:a16="http://schemas.microsoft.com/office/drawing/2014/main" id="{B656A3BB-5907-9D4E-962A-5CA2357A7EB7}"/>
                  </a:ext>
                </a:extLst>
              </p:cNvPr>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7" name="Oval 43">
                <a:extLst>
                  <a:ext uri="{FF2B5EF4-FFF2-40B4-BE49-F238E27FC236}">
                    <a16:creationId xmlns:a16="http://schemas.microsoft.com/office/drawing/2014/main" id="{17607595-B298-694B-8CF1-69F03864A126}"/>
                  </a:ext>
                </a:extLst>
              </p:cNvPr>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8" name="Freeform 44">
                <a:extLst>
                  <a:ext uri="{FF2B5EF4-FFF2-40B4-BE49-F238E27FC236}">
                    <a16:creationId xmlns:a16="http://schemas.microsoft.com/office/drawing/2014/main" id="{5AFDF8CC-A852-E349-9C04-7A834BB7BF70}"/>
                  </a:ext>
                </a:extLst>
              </p:cNvPr>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58" name="图片 57">
              <a:extLst>
                <a:ext uri="{FF2B5EF4-FFF2-40B4-BE49-F238E27FC236}">
                  <a16:creationId xmlns:a16="http://schemas.microsoft.com/office/drawing/2014/main" id="{1E1521EF-021F-2E4F-954B-E5F5A5C299D2}"/>
                </a:ext>
              </a:extLst>
            </p:cNvPr>
            <p:cNvPicPr>
              <a:picLocks noChangeAspect="1"/>
            </p:cNvPicPr>
            <p:nvPr/>
          </p:nvPicPr>
          <p:blipFill>
            <a:blip r:embed="rId5">
              <a:extLst>
                <a:ext uri="{28A0092B-C50C-407E-A947-70E740481C1C}">
                  <a14:useLocalDpi xmlns:a14="http://schemas.microsoft.com/office/drawing/2010/main" val="0"/>
                </a:ext>
              </a:extLst>
            </a:blip>
            <a:srcRect l="9635" r="9635"/>
            <a:stretch>
              <a:fillRect/>
            </a:stretch>
          </p:blipFill>
          <p:spPr>
            <a:xfrm>
              <a:off x="4596224" y="2155625"/>
              <a:ext cx="613952" cy="45917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sp>
        <p:nvSpPr>
          <p:cNvPr id="69" name="椭圆 68">
            <a:extLst>
              <a:ext uri="{FF2B5EF4-FFF2-40B4-BE49-F238E27FC236}">
                <a16:creationId xmlns:a16="http://schemas.microsoft.com/office/drawing/2014/main" id="{6F14FD0A-E8A8-5743-8F8E-1B1B92112B15}"/>
              </a:ext>
            </a:extLst>
          </p:cNvPr>
          <p:cNvSpPr>
            <a:spLocks noChangeAspect="1"/>
          </p:cNvSpPr>
          <p:nvPr/>
        </p:nvSpPr>
        <p:spPr>
          <a:xfrm>
            <a:off x="980888" y="1405946"/>
            <a:ext cx="968052" cy="968860"/>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lnSpc>
                <a:spcPct val="100000"/>
              </a:lnSpc>
            </a:pPr>
            <a:r>
              <a:rPr 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0 </a:t>
            </a: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编程</a:t>
            </a:r>
          </a:p>
          <a:p>
            <a:pPr fontAlgn="auto">
              <a:lnSpc>
                <a:spcPct val="100000"/>
              </a:lnSpc>
            </a:pP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1 </a:t>
            </a: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键部署</a:t>
            </a:r>
          </a:p>
          <a:p>
            <a:pPr fontAlgn="auto">
              <a:lnSpc>
                <a:spcPct val="100000"/>
              </a:lnSpc>
            </a:pP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2 </a:t>
            </a: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大引擎</a:t>
            </a:r>
          </a:p>
          <a:p>
            <a:pPr fontAlgn="auto">
              <a:lnSpc>
                <a:spcPct val="100000"/>
              </a:lnSpc>
            </a:pP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3 </a:t>
            </a: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步操作</a:t>
            </a:r>
          </a:p>
        </p:txBody>
      </p:sp>
      <p:grpSp>
        <p:nvGrpSpPr>
          <p:cNvPr id="70" name="MacBook">
            <a:extLst>
              <a:ext uri="{FF2B5EF4-FFF2-40B4-BE49-F238E27FC236}">
                <a16:creationId xmlns:a16="http://schemas.microsoft.com/office/drawing/2014/main" id="{0C7D2C24-A95C-C245-859A-F96835F633F3}"/>
              </a:ext>
            </a:extLst>
          </p:cNvPr>
          <p:cNvGrpSpPr/>
          <p:nvPr/>
        </p:nvGrpSpPr>
        <p:grpSpPr>
          <a:xfrm>
            <a:off x="7603423" y="2473210"/>
            <a:ext cx="1395205" cy="802938"/>
            <a:chOff x="8440746" y="4796156"/>
            <a:chExt cx="2786063" cy="1603375"/>
          </a:xfrm>
        </p:grpSpPr>
        <p:sp>
          <p:nvSpPr>
            <p:cNvPr id="71" name="Freeform 45">
              <a:extLst>
                <a:ext uri="{FF2B5EF4-FFF2-40B4-BE49-F238E27FC236}">
                  <a16:creationId xmlns:a16="http://schemas.microsoft.com/office/drawing/2014/main" id="{D8228A78-C144-3344-983D-B30E9DC38FF7}"/>
                </a:ext>
              </a:extLst>
            </p:cNvPr>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2" name="Freeform 46">
              <a:extLst>
                <a:ext uri="{FF2B5EF4-FFF2-40B4-BE49-F238E27FC236}">
                  <a16:creationId xmlns:a16="http://schemas.microsoft.com/office/drawing/2014/main" id="{4F965E55-3216-8D4C-9432-6E8E12EF405E}"/>
                </a:ext>
              </a:extLst>
            </p:cNvPr>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3" name="Freeform 47">
              <a:extLst>
                <a:ext uri="{FF2B5EF4-FFF2-40B4-BE49-F238E27FC236}">
                  <a16:creationId xmlns:a16="http://schemas.microsoft.com/office/drawing/2014/main" id="{3C1CD562-2CC9-FD43-9D48-E68E6CDB7B79}"/>
                </a:ext>
              </a:extLst>
            </p:cNvPr>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4" name="Rectangle 50">
              <a:extLst>
                <a:ext uri="{FF2B5EF4-FFF2-40B4-BE49-F238E27FC236}">
                  <a16:creationId xmlns:a16="http://schemas.microsoft.com/office/drawing/2014/main" id="{B14B75E2-718D-9A4E-873E-7518E9F35D6B}"/>
                </a:ext>
              </a:extLst>
            </p:cNvPr>
            <p:cNvSpPr>
              <a:spLocks noChangeArrowheads="1"/>
            </p:cNvSpPr>
            <p:nvPr/>
          </p:nvSpPr>
          <p:spPr bwMode="auto">
            <a:xfrm>
              <a:off x="8440746" y="6312218"/>
              <a:ext cx="2786063" cy="50800"/>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5" name="Freeform 51">
              <a:extLst>
                <a:ext uri="{FF2B5EF4-FFF2-40B4-BE49-F238E27FC236}">
                  <a16:creationId xmlns:a16="http://schemas.microsoft.com/office/drawing/2014/main" id="{750E3E27-3A0E-E743-87CF-07C232A54FA4}"/>
                </a:ext>
              </a:extLst>
            </p:cNvPr>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6" name="Oval 54">
              <a:extLst>
                <a:ext uri="{FF2B5EF4-FFF2-40B4-BE49-F238E27FC236}">
                  <a16:creationId xmlns:a16="http://schemas.microsoft.com/office/drawing/2014/main" id="{907EAD65-6966-704B-B4C9-39849278A119}"/>
                </a:ext>
              </a:extLst>
            </p:cNvPr>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7" name="Oval 55">
              <a:extLst>
                <a:ext uri="{FF2B5EF4-FFF2-40B4-BE49-F238E27FC236}">
                  <a16:creationId xmlns:a16="http://schemas.microsoft.com/office/drawing/2014/main" id="{6C18FF02-4C76-FD42-A828-E57E94A88E6B}"/>
                </a:ext>
              </a:extLst>
            </p:cNvPr>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8" name="Oval 56">
              <a:extLst>
                <a:ext uri="{FF2B5EF4-FFF2-40B4-BE49-F238E27FC236}">
                  <a16:creationId xmlns:a16="http://schemas.microsoft.com/office/drawing/2014/main" id="{1D5B82A3-05DA-0B4F-989F-86683190786C}"/>
                </a:ext>
              </a:extLst>
            </p:cNvPr>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9" name="Oval 57">
              <a:extLst>
                <a:ext uri="{FF2B5EF4-FFF2-40B4-BE49-F238E27FC236}">
                  <a16:creationId xmlns:a16="http://schemas.microsoft.com/office/drawing/2014/main" id="{F55F0C7A-C9F5-5B4C-827A-38D4337E8D7B}"/>
                </a:ext>
              </a:extLst>
            </p:cNvPr>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0" name="Freeform 58">
              <a:extLst>
                <a:ext uri="{FF2B5EF4-FFF2-40B4-BE49-F238E27FC236}">
                  <a16:creationId xmlns:a16="http://schemas.microsoft.com/office/drawing/2014/main" id="{94301D07-5482-E84C-BE7F-2ECF8DC86834}"/>
                </a:ext>
              </a:extLst>
            </p:cNvPr>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grpSp>
        <p:nvGrpSpPr>
          <p:cNvPr id="81" name="组合 80">
            <a:extLst>
              <a:ext uri="{FF2B5EF4-FFF2-40B4-BE49-F238E27FC236}">
                <a16:creationId xmlns:a16="http://schemas.microsoft.com/office/drawing/2014/main" id="{F442E771-7B83-494F-B431-3207DAAC4FE6}"/>
              </a:ext>
            </a:extLst>
          </p:cNvPr>
          <p:cNvGrpSpPr/>
          <p:nvPr/>
        </p:nvGrpSpPr>
        <p:grpSpPr>
          <a:xfrm>
            <a:off x="8670692" y="1682278"/>
            <a:ext cx="1962780" cy="1580814"/>
            <a:chOff x="8478545" y="1981536"/>
            <a:chExt cx="1882114" cy="1515846"/>
          </a:xfrm>
        </p:grpSpPr>
        <p:grpSp>
          <p:nvGrpSpPr>
            <p:cNvPr id="82" name="iMac Device">
              <a:extLst>
                <a:ext uri="{FF2B5EF4-FFF2-40B4-BE49-F238E27FC236}">
                  <a16:creationId xmlns:a16="http://schemas.microsoft.com/office/drawing/2014/main" id="{517C2096-6268-8045-AD91-D797AF4F2DC9}"/>
                </a:ext>
              </a:extLst>
            </p:cNvPr>
            <p:cNvGrpSpPr/>
            <p:nvPr/>
          </p:nvGrpSpPr>
          <p:grpSpPr>
            <a:xfrm>
              <a:off x="8478545" y="1981536"/>
              <a:ext cx="1882114" cy="1515846"/>
              <a:chOff x="4300539" y="1984376"/>
              <a:chExt cx="3589338" cy="2890838"/>
            </a:xfrm>
          </p:grpSpPr>
          <p:sp>
            <p:nvSpPr>
              <p:cNvPr id="85" name="Freeform 5">
                <a:extLst>
                  <a:ext uri="{FF2B5EF4-FFF2-40B4-BE49-F238E27FC236}">
                    <a16:creationId xmlns:a16="http://schemas.microsoft.com/office/drawing/2014/main" id="{23C6B392-D474-124C-B27A-6A470A859B02}"/>
                  </a:ext>
                </a:extLst>
              </p:cNvPr>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6" name="Freeform 9">
                <a:extLst>
                  <a:ext uri="{FF2B5EF4-FFF2-40B4-BE49-F238E27FC236}">
                    <a16:creationId xmlns:a16="http://schemas.microsoft.com/office/drawing/2014/main" id="{733C2B47-32D1-1245-9638-D9AC0CE40C8F}"/>
                  </a:ext>
                </a:extLst>
              </p:cNvPr>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7" name="Freeform 10">
                <a:extLst>
                  <a:ext uri="{FF2B5EF4-FFF2-40B4-BE49-F238E27FC236}">
                    <a16:creationId xmlns:a16="http://schemas.microsoft.com/office/drawing/2014/main" id="{AA4682AD-EC56-794F-8DEB-F4528469260F}"/>
                  </a:ext>
                </a:extLst>
              </p:cNvPr>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8" name="Oval 11">
                <a:extLst>
                  <a:ext uri="{FF2B5EF4-FFF2-40B4-BE49-F238E27FC236}">
                    <a16:creationId xmlns:a16="http://schemas.microsoft.com/office/drawing/2014/main" id="{0AF69705-861B-334D-9D1D-4586927C5563}"/>
                  </a:ext>
                </a:extLst>
              </p:cNvPr>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9" name="Oval 12">
                <a:extLst>
                  <a:ext uri="{FF2B5EF4-FFF2-40B4-BE49-F238E27FC236}">
                    <a16:creationId xmlns:a16="http://schemas.microsoft.com/office/drawing/2014/main" id="{D469113F-5153-C845-888A-2A294BF8BE81}"/>
                  </a:ext>
                </a:extLst>
              </p:cNvPr>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90" name="Oval 13">
                <a:extLst>
                  <a:ext uri="{FF2B5EF4-FFF2-40B4-BE49-F238E27FC236}">
                    <a16:creationId xmlns:a16="http://schemas.microsoft.com/office/drawing/2014/main" id="{F6BC65C1-31DA-4A45-8583-88B4588E7763}"/>
                  </a:ext>
                </a:extLst>
              </p:cNvPr>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91" name="Oval 14">
                <a:extLst>
                  <a:ext uri="{FF2B5EF4-FFF2-40B4-BE49-F238E27FC236}">
                    <a16:creationId xmlns:a16="http://schemas.microsoft.com/office/drawing/2014/main" id="{D8C7A234-0D76-A64D-85A3-ECB3817A5033}"/>
                  </a:ext>
                </a:extLst>
              </p:cNvPr>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92" name="Oval 15">
                <a:extLst>
                  <a:ext uri="{FF2B5EF4-FFF2-40B4-BE49-F238E27FC236}">
                    <a16:creationId xmlns:a16="http://schemas.microsoft.com/office/drawing/2014/main" id="{BE3E4F2F-0B84-C849-AEBA-361C5AAAA676}"/>
                  </a:ext>
                </a:extLst>
              </p:cNvPr>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93" name="Freeform 16">
                <a:extLst>
                  <a:ext uri="{FF2B5EF4-FFF2-40B4-BE49-F238E27FC236}">
                    <a16:creationId xmlns:a16="http://schemas.microsoft.com/office/drawing/2014/main" id="{419A0271-7FDB-E349-B32C-292B4CA37761}"/>
                  </a:ext>
                </a:extLst>
              </p:cNvPr>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94" name="Freeform 17">
                <a:extLst>
                  <a:ext uri="{FF2B5EF4-FFF2-40B4-BE49-F238E27FC236}">
                    <a16:creationId xmlns:a16="http://schemas.microsoft.com/office/drawing/2014/main" id="{E33027A3-3C30-CB4A-8728-630E346E3FC2}"/>
                  </a:ext>
                </a:extLst>
              </p:cNvPr>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83" name="图片 82">
              <a:extLst>
                <a:ext uri="{FF2B5EF4-FFF2-40B4-BE49-F238E27FC236}">
                  <a16:creationId xmlns:a16="http://schemas.microsoft.com/office/drawing/2014/main" id="{EAA26DCB-A0BB-AD41-8708-DC3F0123F6CA}"/>
                </a:ext>
              </a:extLst>
            </p:cNvPr>
            <p:cNvPicPr>
              <a:picLocks noChangeAspect="1"/>
            </p:cNvPicPr>
            <p:nvPr/>
          </p:nvPicPr>
          <p:blipFill>
            <a:blip r:embed="rId6">
              <a:extLst>
                <a:ext uri="{28A0092B-C50C-407E-A947-70E740481C1C}">
                  <a14:useLocalDpi xmlns:a14="http://schemas.microsoft.com/office/drawing/2010/main" val="0"/>
                </a:ext>
              </a:extLst>
            </a:blip>
            <a:srcRect t="4419" b="4419"/>
            <a:stretch>
              <a:fillRect/>
            </a:stretch>
          </p:blipFill>
          <p:spPr>
            <a:xfrm>
              <a:off x="8554839" y="2061498"/>
              <a:ext cx="1726544" cy="974101"/>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pic>
          <p:nvPicPr>
            <p:cNvPr id="84" name="图片 83" descr="徽标&#10;&#10;描述已自动生成">
              <a:extLst>
                <a:ext uri="{FF2B5EF4-FFF2-40B4-BE49-F238E27FC236}">
                  <a16:creationId xmlns:a16="http://schemas.microsoft.com/office/drawing/2014/main" id="{435AB1BE-7E4C-0845-84D7-9180DBABA2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79422" y="3135980"/>
              <a:ext cx="480359" cy="120130"/>
            </a:xfrm>
            <a:prstGeom prst="rect">
              <a:avLst/>
            </a:prstGeom>
          </p:spPr>
        </p:pic>
      </p:grpSp>
      <p:pic>
        <p:nvPicPr>
          <p:cNvPr id="95" name="图片 94">
            <a:extLst>
              <a:ext uri="{FF2B5EF4-FFF2-40B4-BE49-F238E27FC236}">
                <a16:creationId xmlns:a16="http://schemas.microsoft.com/office/drawing/2014/main" id="{EC5E5F04-744A-EC4D-88B7-F650BBD54B0E}"/>
              </a:ext>
            </a:extLst>
          </p:cNvPr>
          <p:cNvPicPr>
            <a:picLocks noChangeAspect="1"/>
          </p:cNvPicPr>
          <p:nvPr/>
        </p:nvPicPr>
        <p:blipFill>
          <a:blip r:embed="rId8">
            <a:extLst>
              <a:ext uri="{28A0092B-C50C-407E-A947-70E740481C1C}">
                <a14:useLocalDpi xmlns:a14="http://schemas.microsoft.com/office/drawing/2010/main" val="0"/>
              </a:ext>
            </a:extLst>
          </a:blip>
          <a:srcRect l="2380" r="2380"/>
          <a:stretch>
            <a:fillRect/>
          </a:stretch>
        </p:blipFill>
        <p:spPr>
          <a:xfrm>
            <a:off x="7786586" y="2528671"/>
            <a:ext cx="1040324" cy="65629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sp>
        <p:nvSpPr>
          <p:cNvPr id="96" name="椭圆 95">
            <a:extLst>
              <a:ext uri="{FF2B5EF4-FFF2-40B4-BE49-F238E27FC236}">
                <a16:creationId xmlns:a16="http://schemas.microsoft.com/office/drawing/2014/main" id="{B8B7C28D-E7A6-CF4E-B807-C43B1AE33C3A}"/>
              </a:ext>
            </a:extLst>
          </p:cNvPr>
          <p:cNvSpPr>
            <a:spLocks noChangeAspect="1"/>
          </p:cNvSpPr>
          <p:nvPr/>
        </p:nvSpPr>
        <p:spPr>
          <a:xfrm>
            <a:off x="7928269" y="1405946"/>
            <a:ext cx="968052" cy="968860"/>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多触发模式</a:t>
            </a:r>
          </a:p>
          <a:p>
            <a:pPr algn="ct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兼容性强</a:t>
            </a:r>
          </a:p>
        </p:txBody>
      </p:sp>
      <p:sp>
        <p:nvSpPr>
          <p:cNvPr id="97" name="文本框 96">
            <a:extLst>
              <a:ext uri="{FF2B5EF4-FFF2-40B4-BE49-F238E27FC236}">
                <a16:creationId xmlns:a16="http://schemas.microsoft.com/office/drawing/2014/main" id="{64968F6B-B825-2643-AD76-15B2664FBF02}"/>
              </a:ext>
            </a:extLst>
          </p:cNvPr>
          <p:cNvSpPr txBox="1"/>
          <p:nvPr/>
        </p:nvSpPr>
        <p:spPr>
          <a:xfrm>
            <a:off x="7840238" y="3898375"/>
            <a:ext cx="3321533" cy="400110"/>
          </a:xfrm>
          <a:prstGeom prst="rect">
            <a:avLst/>
          </a:prstGeom>
          <a:noFill/>
        </p:spPr>
        <p:txBody>
          <a:bodyPr wrap="square" rtlCol="0">
            <a:spAutoFit/>
          </a:bodyPr>
          <a:lstStyle>
            <a:defPPr>
              <a:defRPr lang="zh-CN"/>
            </a:defPPr>
            <a:lvl1pPr algn="ctr">
              <a:spcBef>
                <a:spcPts val="500"/>
              </a:spcBef>
              <a:defRPr sz="2000" b="1">
                <a:gradFill>
                  <a:gsLst>
                    <a:gs pos="0">
                      <a:schemeClr val="bg1"/>
                    </a:gs>
                    <a:gs pos="100000">
                      <a:schemeClr val="accent1"/>
                    </a:gs>
                  </a:gsLst>
                  <a:lin ang="5400000" scaled="1"/>
                </a:gradFill>
                <a:latin typeface="+mj-ea"/>
                <a:ea typeface="+mj-ea"/>
              </a:defRPr>
            </a:lvl1pPr>
          </a:lstStyle>
          <a:p>
            <a:r>
              <a:rPr lang="en-US" altLang="zh-CN"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SMore </a:t>
            </a:r>
            <a:r>
              <a:rPr lang="en-US" altLang="zh-CN" dirty="0" err="1">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ViLab</a:t>
            </a:r>
            <a:r>
              <a:rPr lang="en-US" altLang="zh-CN"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 </a:t>
            </a:r>
            <a:r>
              <a:rPr lang="en-US" altLang="zh-CN" dirty="0" err="1">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工具箱</a:t>
            </a:r>
            <a:endParaRPr lang="en-US" altLang="zh-CN"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endParaRPr>
          </a:p>
        </p:txBody>
      </p:sp>
      <p:sp>
        <p:nvSpPr>
          <p:cNvPr id="98" name="文本框 97">
            <a:extLst>
              <a:ext uri="{FF2B5EF4-FFF2-40B4-BE49-F238E27FC236}">
                <a16:creationId xmlns:a16="http://schemas.microsoft.com/office/drawing/2014/main" id="{EF55CEDD-419B-C24C-9B12-C1A5D9A1ED9D}"/>
              </a:ext>
            </a:extLst>
          </p:cNvPr>
          <p:cNvSpPr txBox="1"/>
          <p:nvPr/>
        </p:nvSpPr>
        <p:spPr>
          <a:xfrm flipH="1">
            <a:off x="7840237" y="4372902"/>
            <a:ext cx="3661666" cy="1323439"/>
          </a:xfrm>
          <a:prstGeom prst="rect">
            <a:avLst/>
          </a:prstGeom>
          <a:noFill/>
        </p:spPr>
        <p:txBody>
          <a:bodyPr wrap="square" rtlCol="0">
            <a:spAutoFit/>
          </a:bodyPr>
          <a:lstStyle>
            <a:defPPr>
              <a:defRPr lang="zh-CN"/>
            </a:defPPr>
            <a:lvl1pPr>
              <a:lnSpc>
                <a:spcPct val="150000"/>
              </a:lnSpc>
              <a:defRPr sz="1400">
                <a:solidFill>
                  <a:schemeClr val="bg1"/>
                </a:solidFill>
                <a:latin typeface="+mn-ea"/>
              </a:defRPr>
            </a:lvl1pPr>
          </a:lstStyle>
          <a:p>
            <a:pPr marL="174625" indent="-174625">
              <a:lnSpc>
                <a:spcPct val="100000"/>
              </a:lnSpc>
              <a:spcBef>
                <a:spcPts val="300"/>
              </a:spcBef>
              <a:buFont typeface="Arial" panose="020B0604020202020204" pitchFamily="34" charset="0"/>
              <a:buChar char="•"/>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一键导入</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AI</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算法训练平台</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4</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类标准任务</a:t>
            </a:r>
          </a:p>
          <a:p>
            <a:pPr marL="174625" indent="-174625">
              <a:lnSpc>
                <a:spcPct val="100000"/>
              </a:lnSpc>
              <a:spcBef>
                <a:spcPts val="300"/>
              </a:spcBef>
              <a:buFont typeface="Arial" panose="020B0604020202020204" pitchFamily="34" charset="0"/>
              <a:buChar char="•"/>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支持市面上主流网口相机</a:t>
            </a:r>
          </a:p>
          <a:p>
            <a:pPr marL="174625" indent="-174625">
              <a:lnSpc>
                <a:spcPct val="100000"/>
              </a:lnSpc>
              <a:spcBef>
                <a:spcPts val="300"/>
              </a:spcBef>
              <a:buFont typeface="Arial" panose="020B0604020202020204" pitchFamily="34" charset="0"/>
              <a:buChar char="•"/>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支持多种运行模式</a:t>
            </a:r>
          </a:p>
          <a:p>
            <a:pPr marL="174625" indent="-174625">
              <a:lnSpc>
                <a:spcPct val="100000"/>
              </a:lnSpc>
              <a:spcBef>
                <a:spcPts val="300"/>
              </a:spcBef>
              <a:buFont typeface="Arial" panose="020B0604020202020204" pitchFamily="34" charset="0"/>
              <a:buChar char="•"/>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灵活部署深度学习算法、运行任务</a:t>
            </a:r>
            <a:endPar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endParaRPr>
          </a:p>
          <a:p>
            <a:pPr marL="174625" indent="-174625">
              <a:lnSpc>
                <a:spcPct val="100000"/>
              </a:lnSpc>
              <a:spcBef>
                <a:spcPts val="300"/>
              </a:spcBef>
              <a:buFont typeface="Arial" panose="020B0604020202020204" pitchFamily="34" charset="0"/>
              <a:buChar char="•"/>
            </a:pP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Windows/Linux</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支持</a:t>
            </a:r>
          </a:p>
        </p:txBody>
      </p:sp>
      <p:grpSp>
        <p:nvGrpSpPr>
          <p:cNvPr id="99" name="组合 98">
            <a:extLst>
              <a:ext uri="{FF2B5EF4-FFF2-40B4-BE49-F238E27FC236}">
                <a16:creationId xmlns:a16="http://schemas.microsoft.com/office/drawing/2014/main" id="{CB693316-C27B-7140-813B-B1BAE4807B24}"/>
              </a:ext>
            </a:extLst>
          </p:cNvPr>
          <p:cNvGrpSpPr/>
          <p:nvPr/>
        </p:nvGrpSpPr>
        <p:grpSpPr>
          <a:xfrm>
            <a:off x="323849" y="3135623"/>
            <a:ext cx="4693790" cy="520758"/>
            <a:chOff x="1853771" y="4688310"/>
            <a:chExt cx="8484458" cy="1336926"/>
          </a:xfrm>
        </p:grpSpPr>
        <p:sp>
          <p:nvSpPr>
            <p:cNvPr id="100" name="椭圆 99">
              <a:extLst>
                <a:ext uri="{FF2B5EF4-FFF2-40B4-BE49-F238E27FC236}">
                  <a16:creationId xmlns:a16="http://schemas.microsoft.com/office/drawing/2014/main" id="{782AF84D-368C-3248-9982-D274D1205C91}"/>
                </a:ext>
              </a:extLst>
            </p:cNvPr>
            <p:cNvSpPr/>
            <p:nvPr/>
          </p:nvSpPr>
          <p:spPr>
            <a:xfrm>
              <a:off x="1853771" y="4688310"/>
              <a:ext cx="8484458" cy="1336926"/>
            </a:xfrm>
            <a:prstGeom prst="ellipse">
              <a:avLst/>
            </a:prstGeom>
            <a:noFill/>
            <a:ln w="3175">
              <a:gradFill>
                <a:gsLst>
                  <a:gs pos="0">
                    <a:schemeClr val="accent1">
                      <a:alpha val="0"/>
                    </a:schemeClr>
                  </a:gs>
                  <a:gs pos="100000">
                    <a:schemeClr val="accent1">
                      <a:alpha val="80000"/>
                    </a:schemeClr>
                  </a:gs>
                </a:gsLst>
                <a:lin ang="5400000" scaled="1"/>
              </a:gradFill>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1" name="Oval 5_1">
              <a:extLst>
                <a:ext uri="{FF2B5EF4-FFF2-40B4-BE49-F238E27FC236}">
                  <a16:creationId xmlns:a16="http://schemas.microsoft.com/office/drawing/2014/main" id="{A2F8DB12-6A61-1C4C-A5EB-D7CBDE76E407}"/>
                </a:ext>
              </a:extLst>
            </p:cNvPr>
            <p:cNvSpPr/>
            <p:nvPr/>
          </p:nvSpPr>
          <p:spPr>
            <a:xfrm>
              <a:off x="2533852" y="4841009"/>
              <a:ext cx="7124292" cy="922520"/>
            </a:xfrm>
            <a:prstGeom prst="ellipse">
              <a:avLst/>
            </a:prstGeom>
            <a:noFill/>
            <a:ln w="3175">
              <a:gradFill>
                <a:gsLst>
                  <a:gs pos="0">
                    <a:schemeClr val="accent1">
                      <a:alpha val="0"/>
                    </a:schemeClr>
                  </a:gs>
                  <a:gs pos="100000">
                    <a:schemeClr val="accent1">
                      <a:alpha val="80000"/>
                    </a:schemeClr>
                  </a:gs>
                </a:gsLst>
                <a:lin ang="5400000" scaled="1"/>
              </a:gradFill>
              <a:prstDash val="dash"/>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2" name="Oval 5_1">
              <a:extLst>
                <a:ext uri="{FF2B5EF4-FFF2-40B4-BE49-F238E27FC236}">
                  <a16:creationId xmlns:a16="http://schemas.microsoft.com/office/drawing/2014/main" id="{1AB7A2FB-70C3-1B4A-B188-7EF2200C8D9D}"/>
                </a:ext>
              </a:extLst>
            </p:cNvPr>
            <p:cNvSpPr/>
            <p:nvPr/>
          </p:nvSpPr>
          <p:spPr>
            <a:xfrm>
              <a:off x="3067593" y="4938172"/>
              <a:ext cx="6056815" cy="561613"/>
            </a:xfrm>
            <a:prstGeom prst="ellipse">
              <a:avLst/>
            </a:prstGeom>
            <a:gradFill>
              <a:gsLst>
                <a:gs pos="100000">
                  <a:schemeClr val="accent1">
                    <a:alpha val="30000"/>
                  </a:schemeClr>
                </a:gs>
                <a:gs pos="0">
                  <a:schemeClr val="accent1">
                    <a:alpha val="0"/>
                  </a:schemeClr>
                </a:gs>
              </a:gsLst>
              <a:lin ang="5400000" scaled="1"/>
            </a:gradFill>
            <a:ln w="3175">
              <a:gradFill>
                <a:gsLst>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黑体" panose="02010609060101010101" pitchFamily="49" charset="-122"/>
                <a:cs typeface="Arial" panose="020B0604020202020204" pitchFamily="34" charset="0"/>
                <a:sym typeface="+mn-lt"/>
              </a:endParaRPr>
            </a:p>
          </p:txBody>
        </p:sp>
      </p:grpSp>
      <p:grpSp>
        <p:nvGrpSpPr>
          <p:cNvPr id="103" name="组合 102">
            <a:extLst>
              <a:ext uri="{FF2B5EF4-FFF2-40B4-BE49-F238E27FC236}">
                <a16:creationId xmlns:a16="http://schemas.microsoft.com/office/drawing/2014/main" id="{AE5DFAF9-BFD3-8E40-A875-B33C077D7882}"/>
              </a:ext>
            </a:extLst>
          </p:cNvPr>
          <p:cNvGrpSpPr/>
          <p:nvPr/>
        </p:nvGrpSpPr>
        <p:grpSpPr>
          <a:xfrm>
            <a:off x="6754452" y="3135623"/>
            <a:ext cx="4693790" cy="520758"/>
            <a:chOff x="1853771" y="4688310"/>
            <a:chExt cx="8484458" cy="1336926"/>
          </a:xfrm>
        </p:grpSpPr>
        <p:sp>
          <p:nvSpPr>
            <p:cNvPr id="104" name="椭圆 103">
              <a:extLst>
                <a:ext uri="{FF2B5EF4-FFF2-40B4-BE49-F238E27FC236}">
                  <a16:creationId xmlns:a16="http://schemas.microsoft.com/office/drawing/2014/main" id="{1ACA9319-8AC1-4F49-93E4-59221D61164F}"/>
                </a:ext>
              </a:extLst>
            </p:cNvPr>
            <p:cNvSpPr/>
            <p:nvPr/>
          </p:nvSpPr>
          <p:spPr>
            <a:xfrm>
              <a:off x="1853771" y="4688310"/>
              <a:ext cx="8484458" cy="1336926"/>
            </a:xfrm>
            <a:prstGeom prst="ellipse">
              <a:avLst/>
            </a:prstGeom>
            <a:noFill/>
            <a:ln w="3175">
              <a:gradFill>
                <a:gsLst>
                  <a:gs pos="0">
                    <a:schemeClr val="accent1">
                      <a:alpha val="0"/>
                    </a:schemeClr>
                  </a:gs>
                  <a:gs pos="100000">
                    <a:schemeClr val="accent1">
                      <a:alpha val="80000"/>
                    </a:schemeClr>
                  </a:gs>
                </a:gsLst>
                <a:lin ang="5400000" scaled="1"/>
              </a:gradFill>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5" name="Oval 5_1">
              <a:extLst>
                <a:ext uri="{FF2B5EF4-FFF2-40B4-BE49-F238E27FC236}">
                  <a16:creationId xmlns:a16="http://schemas.microsoft.com/office/drawing/2014/main" id="{F8B33724-AE5A-4841-9962-25C151876084}"/>
                </a:ext>
              </a:extLst>
            </p:cNvPr>
            <p:cNvSpPr/>
            <p:nvPr/>
          </p:nvSpPr>
          <p:spPr>
            <a:xfrm>
              <a:off x="2533852" y="4841009"/>
              <a:ext cx="7124292" cy="922520"/>
            </a:xfrm>
            <a:prstGeom prst="ellipse">
              <a:avLst/>
            </a:prstGeom>
            <a:noFill/>
            <a:ln w="3175">
              <a:gradFill>
                <a:gsLst>
                  <a:gs pos="0">
                    <a:schemeClr val="accent1">
                      <a:alpha val="0"/>
                    </a:schemeClr>
                  </a:gs>
                  <a:gs pos="100000">
                    <a:schemeClr val="accent1">
                      <a:alpha val="80000"/>
                    </a:schemeClr>
                  </a:gs>
                </a:gsLst>
                <a:lin ang="5400000" scaled="1"/>
              </a:gradFill>
              <a:prstDash val="dash"/>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6" name="Oval 5_1">
              <a:extLst>
                <a:ext uri="{FF2B5EF4-FFF2-40B4-BE49-F238E27FC236}">
                  <a16:creationId xmlns:a16="http://schemas.microsoft.com/office/drawing/2014/main" id="{9A3B87E2-9F79-1C41-895C-19605A78E9E7}"/>
                </a:ext>
              </a:extLst>
            </p:cNvPr>
            <p:cNvSpPr/>
            <p:nvPr/>
          </p:nvSpPr>
          <p:spPr>
            <a:xfrm>
              <a:off x="3067593" y="4938172"/>
              <a:ext cx="6056815" cy="561613"/>
            </a:xfrm>
            <a:prstGeom prst="ellipse">
              <a:avLst/>
            </a:prstGeom>
            <a:gradFill>
              <a:gsLst>
                <a:gs pos="100000">
                  <a:schemeClr val="accent1">
                    <a:alpha val="30000"/>
                  </a:schemeClr>
                </a:gs>
                <a:gs pos="0">
                  <a:schemeClr val="accent1">
                    <a:alpha val="0"/>
                  </a:schemeClr>
                </a:gs>
              </a:gsLst>
              <a:lin ang="5400000" scaled="1"/>
            </a:gradFill>
            <a:ln w="3175">
              <a:gradFill>
                <a:gsLst>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黑体" panose="02010609060101010101" pitchFamily="49" charset="-122"/>
                <a:cs typeface="Arial" panose="020B0604020202020204" pitchFamily="34" charset="0"/>
                <a:sym typeface="+mn-lt"/>
              </a:endParaRPr>
            </a:p>
          </p:txBody>
        </p:sp>
      </p:grpSp>
      <p:sp>
        <p:nvSpPr>
          <p:cNvPr id="107" name="箭头: 下 25">
            <a:extLst>
              <a:ext uri="{FF2B5EF4-FFF2-40B4-BE49-F238E27FC236}">
                <a16:creationId xmlns:a16="http://schemas.microsoft.com/office/drawing/2014/main" id="{576B51BC-A750-E14F-ADA9-86B96ABA4978}"/>
              </a:ext>
            </a:extLst>
          </p:cNvPr>
          <p:cNvSpPr/>
          <p:nvPr/>
        </p:nvSpPr>
        <p:spPr>
          <a:xfrm rot="16200000">
            <a:off x="5887645" y="882583"/>
            <a:ext cx="470508" cy="20155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3B6687FB-AD53-4241-9515-D85C32DDFA6F}"/>
              </a:ext>
            </a:extLst>
          </p:cNvPr>
          <p:cNvSpPr/>
          <p:nvPr/>
        </p:nvSpPr>
        <p:spPr>
          <a:xfrm>
            <a:off x="5438979" y="2040710"/>
            <a:ext cx="1311578" cy="1169551"/>
          </a:xfrm>
          <a:prstGeom prst="rect">
            <a:avLst/>
          </a:prstGeom>
        </p:spPr>
        <p:txBody>
          <a:bodyPr wrap="none">
            <a:spAutoFit/>
          </a:bodyPr>
          <a:lstStyle/>
          <a:p>
            <a:pPr algn="ctr"/>
            <a:r>
              <a:rPr lang="zh-CN" altLang="en-US" sz="1400" dirty="0"/>
              <a:t>导出</a:t>
            </a:r>
            <a:r>
              <a:rPr lang="en-US" altLang="zh-CN" sz="1400" dirty="0"/>
              <a:t>SDK</a:t>
            </a:r>
          </a:p>
          <a:p>
            <a:pPr algn="ctr"/>
            <a:r>
              <a:rPr lang="zh-CN" altLang="en-US" sz="1400" dirty="0"/>
              <a:t>直接部署</a:t>
            </a:r>
            <a:endParaRPr lang="en-US" altLang="zh-CN" sz="1400" dirty="0"/>
          </a:p>
          <a:p>
            <a:pPr algn="ctr"/>
            <a:r>
              <a:rPr lang="en-US" altLang="zh-CN" sz="1400" dirty="0"/>
              <a:t>Windows</a:t>
            </a:r>
          </a:p>
          <a:p>
            <a:pPr algn="ctr"/>
            <a:r>
              <a:rPr lang="en-US" altLang="zh-CN" sz="1400" dirty="0"/>
              <a:t>Linux</a:t>
            </a:r>
          </a:p>
          <a:p>
            <a:pPr algn="ctr"/>
            <a:r>
              <a:rPr lang="zh-CN" altLang="en-US" sz="1400" dirty="0"/>
              <a:t>工控机</a:t>
            </a:r>
            <a:r>
              <a:rPr lang="en-US" altLang="zh-CN" sz="1400" dirty="0"/>
              <a:t>/</a:t>
            </a:r>
            <a:r>
              <a:rPr lang="zh-CN" altLang="en-US" sz="1400" dirty="0"/>
              <a:t>服务器</a:t>
            </a:r>
          </a:p>
        </p:txBody>
      </p:sp>
      <p:sp>
        <p:nvSpPr>
          <p:cNvPr id="108" name="文本框 107">
            <a:extLst>
              <a:ext uri="{FF2B5EF4-FFF2-40B4-BE49-F238E27FC236}">
                <a16:creationId xmlns:a16="http://schemas.microsoft.com/office/drawing/2014/main" id="{FAA4AA46-9281-D449-97C9-A4CBCBD87A1B}"/>
              </a:ext>
            </a:extLst>
          </p:cNvPr>
          <p:cNvSpPr txBox="1"/>
          <p:nvPr/>
        </p:nvSpPr>
        <p:spPr>
          <a:xfrm>
            <a:off x="493486" y="5888220"/>
            <a:ext cx="11205028" cy="58477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r>
              <a:rPr lang="zh-CN" altLang="en-US"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真正所见即所得的</a:t>
            </a:r>
            <a:r>
              <a:rPr lang="en-US" altLang="zh-CN"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AI</a:t>
            </a:r>
            <a:r>
              <a:rPr lang="zh-CN" altLang="en-US"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工具！</a:t>
            </a:r>
          </a:p>
        </p:txBody>
      </p:sp>
    </p:spTree>
    <p:extLst>
      <p:ext uri="{BB962C8B-B14F-4D97-AF65-F5344CB8AC3E}">
        <p14:creationId xmlns:p14="http://schemas.microsoft.com/office/powerpoint/2010/main" val="365922737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54B6E2-DB29-DA47-BC96-98833C48D6D7}"/>
              </a:ext>
            </a:extLst>
          </p:cNvPr>
          <p:cNvSpPr>
            <a:spLocks noGrp="1"/>
          </p:cNvSpPr>
          <p:nvPr>
            <p:ph type="title"/>
          </p:nvPr>
        </p:nvSpPr>
        <p:spPr/>
        <p:txBody>
          <a:bodyPr/>
          <a:lstStyle/>
          <a:p>
            <a:r>
              <a:rPr lang="zh-CN" altLang="en-US" dirty="0"/>
              <a:t>思谋</a:t>
            </a:r>
            <a:r>
              <a:rPr lang="en-US" altLang="zh-CN" dirty="0"/>
              <a:t>AI</a:t>
            </a:r>
            <a:r>
              <a:rPr lang="zh-CN" altLang="en-US" dirty="0"/>
              <a:t>算法特性：超强兼容性快速分割能力</a:t>
            </a:r>
          </a:p>
        </p:txBody>
      </p:sp>
      <p:pic>
        <p:nvPicPr>
          <p:cNvPr id="4" name="图片 3" descr="黑色的游戏机&#10;&#10;低可信度描述已自动生成">
            <a:extLst>
              <a:ext uri="{FF2B5EF4-FFF2-40B4-BE49-F238E27FC236}">
                <a16:creationId xmlns:a16="http://schemas.microsoft.com/office/drawing/2014/main" id="{3CE73C12-0046-4A9D-B878-B5DEAA5B965A}"/>
              </a:ext>
            </a:extLst>
          </p:cNvPr>
          <p:cNvPicPr>
            <a:picLocks noChangeAspect="1"/>
          </p:cNvPicPr>
          <p:nvPr/>
        </p:nvPicPr>
        <p:blipFill>
          <a:blip r:embed="rId2"/>
          <a:stretch>
            <a:fillRect/>
          </a:stretch>
        </p:blipFill>
        <p:spPr>
          <a:xfrm>
            <a:off x="245439" y="1161425"/>
            <a:ext cx="4619859" cy="2295778"/>
          </a:xfrm>
          <a:prstGeom prst="rect">
            <a:avLst/>
          </a:prstGeom>
        </p:spPr>
      </p:pic>
      <p:pic>
        <p:nvPicPr>
          <p:cNvPr id="5" name="图片 4" descr="图片包含 游戏机&#10;&#10;描述已自动生成">
            <a:extLst>
              <a:ext uri="{FF2B5EF4-FFF2-40B4-BE49-F238E27FC236}">
                <a16:creationId xmlns:a16="http://schemas.microsoft.com/office/drawing/2014/main" id="{0CDA6387-F4B2-44EA-B405-663D096A33BE}"/>
              </a:ext>
            </a:extLst>
          </p:cNvPr>
          <p:cNvPicPr>
            <a:picLocks noChangeAspect="1"/>
          </p:cNvPicPr>
          <p:nvPr/>
        </p:nvPicPr>
        <p:blipFill>
          <a:blip r:embed="rId3"/>
          <a:stretch>
            <a:fillRect/>
          </a:stretch>
        </p:blipFill>
        <p:spPr>
          <a:xfrm>
            <a:off x="4939001" y="1161425"/>
            <a:ext cx="4594938" cy="2295778"/>
          </a:xfrm>
          <a:prstGeom prst="rect">
            <a:avLst/>
          </a:prstGeom>
        </p:spPr>
      </p:pic>
      <p:pic>
        <p:nvPicPr>
          <p:cNvPr id="7" name="图片 6" descr="形状&#10;&#10;描述已自动生成">
            <a:extLst>
              <a:ext uri="{FF2B5EF4-FFF2-40B4-BE49-F238E27FC236}">
                <a16:creationId xmlns:a16="http://schemas.microsoft.com/office/drawing/2014/main" id="{2EE81CAA-F328-4776-AF1D-E0C8A958BC55}"/>
              </a:ext>
            </a:extLst>
          </p:cNvPr>
          <p:cNvPicPr>
            <a:picLocks noChangeAspect="1"/>
          </p:cNvPicPr>
          <p:nvPr/>
        </p:nvPicPr>
        <p:blipFill>
          <a:blip r:embed="rId4"/>
          <a:stretch>
            <a:fillRect/>
          </a:stretch>
        </p:blipFill>
        <p:spPr>
          <a:xfrm>
            <a:off x="4939001" y="3592575"/>
            <a:ext cx="4594938" cy="2280671"/>
          </a:xfrm>
          <a:prstGeom prst="rect">
            <a:avLst/>
          </a:prstGeom>
        </p:spPr>
      </p:pic>
      <p:pic>
        <p:nvPicPr>
          <p:cNvPr id="8" name="图片 7" descr="图片包含 监控, 汽车, 小, 侧面&#10;&#10;描述已自动生成">
            <a:extLst>
              <a:ext uri="{FF2B5EF4-FFF2-40B4-BE49-F238E27FC236}">
                <a16:creationId xmlns:a16="http://schemas.microsoft.com/office/drawing/2014/main" id="{6FB2F68A-20F0-4DFB-9022-4937C60DD100}"/>
              </a:ext>
            </a:extLst>
          </p:cNvPr>
          <p:cNvPicPr>
            <a:picLocks noChangeAspect="1"/>
          </p:cNvPicPr>
          <p:nvPr/>
        </p:nvPicPr>
        <p:blipFill>
          <a:blip r:embed="rId5"/>
          <a:stretch>
            <a:fillRect/>
          </a:stretch>
        </p:blipFill>
        <p:spPr>
          <a:xfrm>
            <a:off x="243024" y="3592575"/>
            <a:ext cx="4619860" cy="2280672"/>
          </a:xfrm>
          <a:prstGeom prst="rect">
            <a:avLst/>
          </a:prstGeom>
        </p:spPr>
      </p:pic>
      <p:sp>
        <p:nvSpPr>
          <p:cNvPr id="6" name="矩形 5">
            <a:extLst>
              <a:ext uri="{FF2B5EF4-FFF2-40B4-BE49-F238E27FC236}">
                <a16:creationId xmlns:a16="http://schemas.microsoft.com/office/drawing/2014/main" id="{315F0214-9DA8-4CA1-B9B7-60741015C436}"/>
              </a:ext>
            </a:extLst>
          </p:cNvPr>
          <p:cNvSpPr/>
          <p:nvPr/>
        </p:nvSpPr>
        <p:spPr>
          <a:xfrm>
            <a:off x="9791672" y="1178951"/>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兼容多种场景切换</a:t>
            </a:r>
          </a:p>
        </p:txBody>
      </p:sp>
      <p:sp>
        <p:nvSpPr>
          <p:cNvPr id="9" name="文本框 8">
            <a:extLst>
              <a:ext uri="{FF2B5EF4-FFF2-40B4-BE49-F238E27FC236}">
                <a16:creationId xmlns:a16="http://schemas.microsoft.com/office/drawing/2014/main" id="{4110C0A2-CB43-44CA-BABB-EA41656DE0B3}"/>
              </a:ext>
            </a:extLst>
          </p:cNvPr>
          <p:cNvSpPr txBox="1"/>
          <p:nvPr/>
        </p:nvSpPr>
        <p:spPr>
          <a:xfrm>
            <a:off x="9787429" y="1684103"/>
            <a:ext cx="2058930" cy="1323439"/>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不同类型光源</a:t>
            </a:r>
            <a:endParaRPr lang="en-US" altLang="zh-CN" sz="1600" dirty="0"/>
          </a:p>
          <a:p>
            <a:pPr marL="285750" indent="-285750">
              <a:buFont typeface="Arial" panose="020B0604020202020204" pitchFamily="34" charset="0"/>
              <a:buChar char="•"/>
            </a:pPr>
            <a:r>
              <a:rPr lang="zh-CN" altLang="en-US" sz="1600" dirty="0"/>
              <a:t>不同光源强度</a:t>
            </a:r>
            <a:endParaRPr lang="en-US" altLang="zh-CN" sz="1600" dirty="0"/>
          </a:p>
          <a:p>
            <a:pPr marL="285750" indent="-285750">
              <a:buFont typeface="Arial" panose="020B0604020202020204" pitchFamily="34" charset="0"/>
              <a:buChar char="•"/>
            </a:pPr>
            <a:r>
              <a:rPr lang="zh-CN" altLang="en-US" sz="1600" dirty="0"/>
              <a:t>芯片正反面</a:t>
            </a:r>
          </a:p>
          <a:p>
            <a:pPr marL="285750" indent="-285750">
              <a:buFont typeface="Arial" panose="020B0604020202020204" pitchFamily="34" charset="0"/>
              <a:buChar char="•"/>
            </a:pPr>
            <a:r>
              <a:rPr lang="zh-CN" altLang="en-US" sz="1600" dirty="0"/>
              <a:t>彩色与灰度</a:t>
            </a:r>
          </a:p>
          <a:p>
            <a:pPr marL="285750" indent="-285750">
              <a:buFont typeface="Arial" panose="020B0604020202020204" pitchFamily="34" charset="0"/>
              <a:buChar char="•"/>
            </a:pPr>
            <a:r>
              <a:rPr lang="zh-CN" altLang="en-US" sz="1600" dirty="0"/>
              <a:t>不同像素分辨率</a:t>
            </a:r>
          </a:p>
        </p:txBody>
      </p:sp>
      <p:cxnSp>
        <p:nvCxnSpPr>
          <p:cNvPr id="13" name="直接连接符 12">
            <a:extLst>
              <a:ext uri="{FF2B5EF4-FFF2-40B4-BE49-F238E27FC236}">
                <a16:creationId xmlns:a16="http://schemas.microsoft.com/office/drawing/2014/main" id="{72467409-7FBB-48C8-9429-76AE3CF0E4E4}"/>
              </a:ext>
            </a:extLst>
          </p:cNvPr>
          <p:cNvCxnSpPr>
            <a:cxnSpLocks/>
          </p:cNvCxnSpPr>
          <p:nvPr/>
        </p:nvCxnSpPr>
        <p:spPr>
          <a:xfrm>
            <a:off x="9787429" y="1562827"/>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98ABC2C-9BB7-4014-8C92-72178FD25C85}"/>
              </a:ext>
            </a:extLst>
          </p:cNvPr>
          <p:cNvSpPr/>
          <p:nvPr/>
        </p:nvSpPr>
        <p:spPr>
          <a:xfrm>
            <a:off x="9819842" y="3616295"/>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sp>
        <p:nvSpPr>
          <p:cNvPr id="16" name="文本框 15">
            <a:extLst>
              <a:ext uri="{FF2B5EF4-FFF2-40B4-BE49-F238E27FC236}">
                <a16:creationId xmlns:a16="http://schemas.microsoft.com/office/drawing/2014/main" id="{12D7CC20-53FB-44D3-ACD6-0C943B295EAE}"/>
              </a:ext>
            </a:extLst>
          </p:cNvPr>
          <p:cNvSpPr txBox="1"/>
          <p:nvPr/>
        </p:nvSpPr>
        <p:spPr>
          <a:xfrm>
            <a:off x="9815599" y="4121447"/>
            <a:ext cx="2058930" cy="1569660"/>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可兼容多种场景分割出形态类似缺陷</a:t>
            </a:r>
            <a:endParaRPr lang="en-US" altLang="zh-CN" sz="1600" dirty="0"/>
          </a:p>
          <a:p>
            <a:pPr marL="285750" indent="-285750">
              <a:buFont typeface="Arial" panose="020B0604020202020204" pitchFamily="34" charset="0"/>
              <a:buChar char="•"/>
            </a:pPr>
            <a:r>
              <a:rPr lang="zh-CN" altLang="en-US" sz="1600" dirty="0"/>
              <a:t>单</a:t>
            </a:r>
            <a:r>
              <a:rPr lang="en-US" altLang="zh-CN" sz="1600" dirty="0"/>
              <a:t>GPU</a:t>
            </a:r>
            <a:r>
              <a:rPr lang="zh-CN" altLang="en-US" sz="1600" dirty="0"/>
              <a:t>处理</a:t>
            </a:r>
            <a:r>
              <a:rPr lang="en-US" altLang="zh-CN" sz="1600" dirty="0"/>
              <a:t>75M</a:t>
            </a:r>
            <a:r>
              <a:rPr lang="zh-CN" altLang="en-US" sz="1600" dirty="0"/>
              <a:t>彩图耗时小于</a:t>
            </a:r>
            <a:r>
              <a:rPr lang="en-US" altLang="zh-CN" sz="1600" dirty="0"/>
              <a:t>300ms</a:t>
            </a:r>
            <a:endParaRPr lang="zh-CN" altLang="en-US" sz="1600" dirty="0"/>
          </a:p>
        </p:txBody>
      </p:sp>
      <p:cxnSp>
        <p:nvCxnSpPr>
          <p:cNvPr id="17" name="直接连接符 16">
            <a:extLst>
              <a:ext uri="{FF2B5EF4-FFF2-40B4-BE49-F238E27FC236}">
                <a16:creationId xmlns:a16="http://schemas.microsoft.com/office/drawing/2014/main" id="{F93BF915-9AF9-476D-B129-9DF0D4B60C89}"/>
              </a:ext>
            </a:extLst>
          </p:cNvPr>
          <p:cNvCxnSpPr>
            <a:cxnSpLocks/>
          </p:cNvCxnSpPr>
          <p:nvPr/>
        </p:nvCxnSpPr>
        <p:spPr>
          <a:xfrm>
            <a:off x="9815599" y="4000171"/>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1884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92094A5-7CEE-4088-A680-F96055C53A44}"/>
              </a:ext>
            </a:extLst>
          </p:cNvPr>
          <p:cNvSpPr>
            <a:spLocks noGrp="1"/>
          </p:cNvSpPr>
          <p:nvPr>
            <p:ph type="title"/>
          </p:nvPr>
        </p:nvSpPr>
        <p:spPr/>
        <p:txBody>
          <a:bodyPr/>
          <a:lstStyle/>
          <a:p>
            <a:r>
              <a:rPr lang="zh-CN" altLang="en-US" dirty="0"/>
              <a:t>思谋</a:t>
            </a:r>
            <a:r>
              <a:rPr lang="en-US" altLang="zh-CN" dirty="0"/>
              <a:t>AI</a:t>
            </a:r>
            <a:r>
              <a:rPr lang="zh-CN" altLang="en-US" dirty="0"/>
              <a:t>算法特性：超强像素级缺陷分割能力</a:t>
            </a:r>
          </a:p>
        </p:txBody>
      </p:sp>
      <p:pic>
        <p:nvPicPr>
          <p:cNvPr id="6" name="图片 5">
            <a:extLst>
              <a:ext uri="{FF2B5EF4-FFF2-40B4-BE49-F238E27FC236}">
                <a16:creationId xmlns:a16="http://schemas.microsoft.com/office/drawing/2014/main" id="{04F1720D-EE10-A844-8543-3245D7B95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652" y="1421844"/>
            <a:ext cx="2548476" cy="3637299"/>
          </a:xfrm>
          <a:prstGeom prst="rect">
            <a:avLst/>
          </a:prstGeom>
        </p:spPr>
      </p:pic>
      <p:pic>
        <p:nvPicPr>
          <p:cNvPr id="7" name="图片 6">
            <a:extLst>
              <a:ext uri="{FF2B5EF4-FFF2-40B4-BE49-F238E27FC236}">
                <a16:creationId xmlns:a16="http://schemas.microsoft.com/office/drawing/2014/main" id="{6593801A-CF0B-A544-8003-080A1CA63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062" y="1421844"/>
            <a:ext cx="2398506" cy="3637299"/>
          </a:xfrm>
          <a:prstGeom prst="rect">
            <a:avLst/>
          </a:prstGeom>
        </p:spPr>
      </p:pic>
      <p:pic>
        <p:nvPicPr>
          <p:cNvPr id="12" name="图片 11">
            <a:extLst>
              <a:ext uri="{FF2B5EF4-FFF2-40B4-BE49-F238E27FC236}">
                <a16:creationId xmlns:a16="http://schemas.microsoft.com/office/drawing/2014/main" id="{E6BB1489-29DF-8440-B2C6-18E0A29C3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2657" y="1421844"/>
            <a:ext cx="2716585" cy="3637296"/>
          </a:xfrm>
          <a:prstGeom prst="rect">
            <a:avLst/>
          </a:prstGeom>
        </p:spPr>
      </p:pic>
      <p:sp>
        <p:nvSpPr>
          <p:cNvPr id="15" name="椭圆 14">
            <a:extLst>
              <a:ext uri="{FF2B5EF4-FFF2-40B4-BE49-F238E27FC236}">
                <a16:creationId xmlns:a16="http://schemas.microsoft.com/office/drawing/2014/main" id="{7029E9AB-0943-314D-8694-4A0858BF9C7D}"/>
              </a:ext>
            </a:extLst>
          </p:cNvPr>
          <p:cNvSpPr/>
          <p:nvPr/>
        </p:nvSpPr>
        <p:spPr>
          <a:xfrm>
            <a:off x="3955140" y="2979097"/>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958F4B7-6EC7-434C-A18C-DB258289C30D}"/>
              </a:ext>
            </a:extLst>
          </p:cNvPr>
          <p:cNvSpPr/>
          <p:nvPr/>
        </p:nvSpPr>
        <p:spPr>
          <a:xfrm>
            <a:off x="6606305"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84D98F8-FCA6-7946-A88F-86B56D42CADA}"/>
              </a:ext>
            </a:extLst>
          </p:cNvPr>
          <p:cNvSpPr/>
          <p:nvPr/>
        </p:nvSpPr>
        <p:spPr>
          <a:xfrm>
            <a:off x="9342146"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FC55C44-DFB5-40CA-92DE-0D9C323D9D0F}"/>
              </a:ext>
            </a:extLst>
          </p:cNvPr>
          <p:cNvSpPr txBox="1"/>
          <p:nvPr/>
        </p:nvSpPr>
        <p:spPr>
          <a:xfrm>
            <a:off x="2055651" y="5147506"/>
            <a:ext cx="7973591" cy="1077218"/>
          </a:xfrm>
          <a:prstGeom prst="rect">
            <a:avLst/>
          </a:prstGeom>
          <a:noFill/>
        </p:spPr>
        <p:txBody>
          <a:bodyPr wrap="square" rtlCol="0">
            <a:spAutoFit/>
          </a:bodyPr>
          <a:lstStyle/>
          <a:p>
            <a:r>
              <a:rPr kumimoji="1" lang="zh-CN" altLang="en-US" sz="1600" dirty="0">
                <a:solidFill>
                  <a:sysClr val="windowText" lastClr="000000"/>
                </a:solidFill>
              </a:rPr>
              <a:t>精确到</a:t>
            </a:r>
            <a:r>
              <a:rPr kumimoji="1" lang="en-US" altLang="zh-CN" sz="1600" dirty="0">
                <a:solidFill>
                  <a:sysClr val="windowText" lastClr="000000"/>
                </a:solidFill>
              </a:rPr>
              <a:t>3</a:t>
            </a:r>
            <a:r>
              <a:rPr kumimoji="1" lang="zh-CN" altLang="en-US" sz="1600" dirty="0">
                <a:solidFill>
                  <a:sysClr val="windowText" lastClr="000000"/>
                </a:solidFill>
              </a:rPr>
              <a:t>像素级的</a:t>
            </a:r>
            <a:r>
              <a:rPr kumimoji="1" lang="zh-CN" altLang="en-US" sz="3200" dirty="0">
                <a:solidFill>
                  <a:sysClr val="windowText" lastClr="000000"/>
                </a:solidFill>
              </a:rPr>
              <a:t>自研</a:t>
            </a:r>
            <a:r>
              <a:rPr kumimoji="1" lang="en-US" altLang="zh-CN" sz="3200" dirty="0">
                <a:solidFill>
                  <a:sysClr val="windowText" lastClr="000000"/>
                </a:solidFill>
              </a:rPr>
              <a:t>AI</a:t>
            </a:r>
            <a:r>
              <a:rPr kumimoji="1" lang="zh-CN" altLang="en-US" sz="3200" dirty="0">
                <a:solidFill>
                  <a:sysClr val="windowText" lastClr="000000"/>
                </a:solidFill>
              </a:rPr>
              <a:t>网络分割</a:t>
            </a:r>
            <a:r>
              <a:rPr kumimoji="1" lang="zh-CN" altLang="en-US" sz="1600" dirty="0">
                <a:solidFill>
                  <a:sysClr val="windowText" lastClr="000000"/>
                </a:solidFill>
              </a:rPr>
              <a:t>能力</a:t>
            </a:r>
          </a:p>
          <a:p>
            <a:r>
              <a:rPr kumimoji="1" lang="zh-CN" altLang="en-US" sz="1600" dirty="0">
                <a:solidFill>
                  <a:sysClr val="windowText" lastClr="000000"/>
                </a:solidFill>
              </a:rPr>
              <a:t>尽可能的在</a:t>
            </a:r>
            <a:r>
              <a:rPr kumimoji="1" lang="zh-CN" altLang="en-US" sz="3200" dirty="0">
                <a:solidFill>
                  <a:sysClr val="windowText" lastClr="000000"/>
                </a:solidFill>
              </a:rPr>
              <a:t>极限边缘</a:t>
            </a:r>
            <a:r>
              <a:rPr kumimoji="1" lang="zh-CN" altLang="en-US" sz="1600" dirty="0">
                <a:solidFill>
                  <a:sysClr val="windowText" lastClr="000000"/>
                </a:solidFill>
              </a:rPr>
              <a:t>为客户提供精细缺陷定位</a:t>
            </a:r>
            <a:endParaRPr kumimoji="1" lang="en-US" altLang="zh-CN" sz="1600" dirty="0">
              <a:solidFill>
                <a:sysClr val="windowText" lastClr="000000"/>
              </a:solidFill>
            </a:endParaRPr>
          </a:p>
        </p:txBody>
      </p:sp>
      <p:sp>
        <p:nvSpPr>
          <p:cNvPr id="22" name="矩形: 圆角 11">
            <a:extLst>
              <a:ext uri="{FF2B5EF4-FFF2-40B4-BE49-F238E27FC236}">
                <a16:creationId xmlns:a16="http://schemas.microsoft.com/office/drawing/2014/main" id="{443D89B6-927B-4DC1-91E9-3F58BE9F5A35}"/>
              </a:ext>
            </a:extLst>
          </p:cNvPr>
          <p:cNvSpPr/>
          <p:nvPr/>
        </p:nvSpPr>
        <p:spPr>
          <a:xfrm>
            <a:off x="2055651" y="890442"/>
            <a:ext cx="254847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3" name="矩形: 圆角 18">
            <a:extLst>
              <a:ext uri="{FF2B5EF4-FFF2-40B4-BE49-F238E27FC236}">
                <a16:creationId xmlns:a16="http://schemas.microsoft.com/office/drawing/2014/main" id="{52D6FE74-2B34-4A2B-997C-3D36964234C1}"/>
              </a:ext>
            </a:extLst>
          </p:cNvPr>
          <p:cNvSpPr/>
          <p:nvPr/>
        </p:nvSpPr>
        <p:spPr>
          <a:xfrm>
            <a:off x="4819063" y="890442"/>
            <a:ext cx="2398506"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人工标缺陷</a:t>
            </a:r>
          </a:p>
        </p:txBody>
      </p:sp>
      <p:sp>
        <p:nvSpPr>
          <p:cNvPr id="24" name="矩形: 圆角 18">
            <a:extLst>
              <a:ext uri="{FF2B5EF4-FFF2-40B4-BE49-F238E27FC236}">
                <a16:creationId xmlns:a16="http://schemas.microsoft.com/office/drawing/2014/main" id="{4B6AC7C6-5525-469C-95AB-8E757E5CFB50}"/>
              </a:ext>
            </a:extLst>
          </p:cNvPr>
          <p:cNvSpPr/>
          <p:nvPr/>
        </p:nvSpPr>
        <p:spPr>
          <a:xfrm>
            <a:off x="7312657" y="895867"/>
            <a:ext cx="2716585"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AI</a:t>
            </a:r>
            <a:r>
              <a:rPr lang="zh-CN" altLang="en-US" dirty="0">
                <a:solidFill>
                  <a:schemeClr val="bg1"/>
                </a:solidFill>
              </a:rPr>
              <a:t>检出</a:t>
            </a:r>
            <a:r>
              <a:rPr lang="en-US" altLang="zh-CN" dirty="0">
                <a:solidFill>
                  <a:schemeClr val="bg1"/>
                </a:solidFill>
              </a:rPr>
              <a:t>-</a:t>
            </a:r>
            <a:r>
              <a:rPr lang="zh-CN" altLang="en-US" dirty="0">
                <a:solidFill>
                  <a:schemeClr val="bg1"/>
                </a:solidFill>
              </a:rPr>
              <a:t>几乎</a:t>
            </a:r>
            <a:r>
              <a:rPr lang="en-US" altLang="zh-CN" dirty="0">
                <a:solidFill>
                  <a:schemeClr val="bg1"/>
                </a:solidFill>
              </a:rPr>
              <a:t>100%</a:t>
            </a:r>
            <a:r>
              <a:rPr lang="zh-CN" altLang="en-US" dirty="0">
                <a:solidFill>
                  <a:schemeClr val="bg1"/>
                </a:solidFill>
              </a:rPr>
              <a:t>匹配！</a:t>
            </a:r>
          </a:p>
        </p:txBody>
      </p:sp>
    </p:spTree>
    <p:extLst>
      <p:ext uri="{BB962C8B-B14F-4D97-AF65-F5344CB8AC3E}">
        <p14:creationId xmlns:p14="http://schemas.microsoft.com/office/powerpoint/2010/main" val="211017224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3BE03-0E3D-7048-A0E9-CB11B08585B7}"/>
              </a:ext>
            </a:extLst>
          </p:cNvPr>
          <p:cNvSpPr>
            <a:spLocks noGrp="1"/>
          </p:cNvSpPr>
          <p:nvPr>
            <p:ph type="title"/>
          </p:nvPr>
        </p:nvSpPr>
        <p:spPr/>
        <p:txBody>
          <a:bodyPr/>
          <a:lstStyle/>
          <a:p>
            <a:r>
              <a:rPr lang="zh-CN" altLang="en-US" dirty="0"/>
              <a:t>思谋</a:t>
            </a:r>
            <a:r>
              <a:rPr lang="en-US" altLang="zh-CN" dirty="0"/>
              <a:t>AI</a:t>
            </a:r>
            <a:r>
              <a:rPr lang="zh-CN" altLang="en-US" dirty="0"/>
              <a:t>算法特性：</a:t>
            </a:r>
            <a:endParaRPr kumimoji="1" lang="zh-CN" altLang="en-US" dirty="0"/>
          </a:p>
        </p:txBody>
      </p:sp>
      <p:sp>
        <p:nvSpPr>
          <p:cNvPr id="3" name="矩形 2">
            <a:extLst>
              <a:ext uri="{FF2B5EF4-FFF2-40B4-BE49-F238E27FC236}">
                <a16:creationId xmlns:a16="http://schemas.microsoft.com/office/drawing/2014/main" id="{9272F92A-E989-F240-8125-A1C6D0207710}"/>
              </a:ext>
            </a:extLst>
          </p:cNvPr>
          <p:cNvSpPr/>
          <p:nvPr/>
        </p:nvSpPr>
        <p:spPr>
          <a:xfrm>
            <a:off x="323849" y="1075563"/>
            <a:ext cx="11572874" cy="682968"/>
          </a:xfrm>
          <a:prstGeom prst="rect">
            <a:avLst/>
          </a:prstGeom>
          <a:gradFill flip="none" rotWithShape="1">
            <a:gsLst>
              <a:gs pos="0">
                <a:schemeClr val="accent1">
                  <a:lumMod val="5000"/>
                  <a:lumOff val="95000"/>
                  <a:alpha val="0"/>
                </a:schemeClr>
              </a:gs>
              <a:gs pos="100000">
                <a:srgbClr val="0070C0">
                  <a:alpha val="1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rPr>
              <a:t>宽泛的讲是一种除了边缘和背景有些区别，整体和背景完全类似的一种缺陷，在工业界经常以脏污，灰尘簇等形态出现，使用普通的</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，非常容易被漏检，思谋</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可以解决！</a:t>
            </a:r>
          </a:p>
        </p:txBody>
      </p:sp>
      <p:pic>
        <p:nvPicPr>
          <p:cNvPr id="4" name="图片 3">
            <a:extLst>
              <a:ext uri="{FF2B5EF4-FFF2-40B4-BE49-F238E27FC236}">
                <a16:creationId xmlns:a16="http://schemas.microsoft.com/office/drawing/2014/main" id="{5EC01F18-7BC0-BB49-814C-F4DEE72719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111" t="15782" r="13096" b="15550"/>
          <a:stretch/>
        </p:blipFill>
        <p:spPr>
          <a:xfrm>
            <a:off x="323849" y="2063343"/>
            <a:ext cx="3262789" cy="3036127"/>
          </a:xfrm>
          <a:prstGeom prst="rect">
            <a:avLst/>
          </a:prstGeom>
        </p:spPr>
      </p:pic>
      <p:pic>
        <p:nvPicPr>
          <p:cNvPr id="5" name="图片 4">
            <a:extLst>
              <a:ext uri="{FF2B5EF4-FFF2-40B4-BE49-F238E27FC236}">
                <a16:creationId xmlns:a16="http://schemas.microsoft.com/office/drawing/2014/main" id="{53769F03-73AF-D940-9900-7C9E87D76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022" y="2063343"/>
            <a:ext cx="3495584" cy="3036127"/>
          </a:xfrm>
          <a:prstGeom prst="rect">
            <a:avLst/>
          </a:prstGeom>
        </p:spPr>
      </p:pic>
      <p:sp>
        <p:nvSpPr>
          <p:cNvPr id="9" name="文本框 8">
            <a:extLst>
              <a:ext uri="{FF2B5EF4-FFF2-40B4-BE49-F238E27FC236}">
                <a16:creationId xmlns:a16="http://schemas.microsoft.com/office/drawing/2014/main" id="{928E3421-ABDF-4F31-916F-9173DBEFD53A}"/>
              </a:ext>
            </a:extLst>
          </p:cNvPr>
          <p:cNvSpPr txBox="1"/>
          <p:nvPr/>
        </p:nvSpPr>
        <p:spPr>
          <a:xfrm>
            <a:off x="7600844" y="2588972"/>
            <a:ext cx="3721114"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边界不清晰，容易误判</a:t>
            </a:r>
          </a:p>
          <a:p>
            <a:pPr marL="285750" indent="-285750">
              <a:buFont typeface="Arial" panose="020B0604020202020204" pitchFamily="34" charset="0"/>
              <a:buChar char="•"/>
            </a:pPr>
            <a:r>
              <a:rPr kumimoji="1" lang="zh-CN" altLang="en-US" sz="1600" dirty="0">
                <a:solidFill>
                  <a:sysClr val="windowText" lastClr="000000"/>
                </a:solidFill>
              </a:rPr>
              <a:t>形态多样，标准不一，判断很依赖边缘</a:t>
            </a:r>
            <a:endParaRPr kumimoji="1" lang="en-US" altLang="zh-CN" sz="1600" dirty="0">
              <a:solidFill>
                <a:sysClr val="windowText" lastClr="000000"/>
              </a:solidFill>
            </a:endParaRPr>
          </a:p>
          <a:p>
            <a:pPr marL="285750" indent="-285750">
              <a:buFont typeface="Arial" panose="020B0604020202020204" pitchFamily="34" charset="0"/>
              <a:buChar char="•"/>
            </a:pPr>
            <a:endParaRPr kumimoji="1" lang="zh-CN" altLang="en-US" sz="1600" dirty="0">
              <a:solidFill>
                <a:sysClr val="windowText" lastClr="000000"/>
              </a:solidFill>
            </a:endParaRPr>
          </a:p>
        </p:txBody>
      </p:sp>
      <p:cxnSp>
        <p:nvCxnSpPr>
          <p:cNvPr id="10" name="直接连接符 9">
            <a:extLst>
              <a:ext uri="{FF2B5EF4-FFF2-40B4-BE49-F238E27FC236}">
                <a16:creationId xmlns:a16="http://schemas.microsoft.com/office/drawing/2014/main" id="{1F5E8536-CDA6-4D62-8ACF-BF34E8310C81}"/>
              </a:ext>
            </a:extLst>
          </p:cNvPr>
          <p:cNvCxnSpPr>
            <a:cxnSpLocks/>
          </p:cNvCxnSpPr>
          <p:nvPr/>
        </p:nvCxnSpPr>
        <p:spPr>
          <a:xfrm>
            <a:off x="7672145" y="2510649"/>
            <a:ext cx="3725743"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54D642-6BD0-453F-82D6-C4C86AB7F728}"/>
              </a:ext>
            </a:extLst>
          </p:cNvPr>
          <p:cNvSpPr txBox="1"/>
          <p:nvPr/>
        </p:nvSpPr>
        <p:spPr>
          <a:xfrm>
            <a:off x="7600844" y="2062995"/>
            <a:ext cx="3797044" cy="369332"/>
          </a:xfrm>
          <a:prstGeom prst="rect">
            <a:avLst/>
          </a:prstGeom>
          <a:gradFill>
            <a:gsLst>
              <a:gs pos="0">
                <a:schemeClr val="bg1">
                  <a:alpha val="0"/>
                </a:schemeClr>
              </a:gs>
              <a:gs pos="100000">
                <a:schemeClr val="bg1">
                  <a:lumMod val="95000"/>
                </a:schemeClr>
              </a:gs>
            </a:gsLst>
            <a:lin ang="10800000" scaled="1"/>
          </a:gradFill>
        </p:spPr>
        <p:txBody>
          <a:bodyPr wrap="square">
            <a:spAutoFit/>
          </a:bodyPr>
          <a:lstStyle/>
          <a:p>
            <a:r>
              <a:rPr kumimoji="1" lang="zh-CN" altLang="en-US" dirty="0">
                <a:solidFill>
                  <a:schemeClr val="tx1">
                    <a:lumMod val="85000"/>
                    <a:lumOff val="15000"/>
                  </a:schemeClr>
                </a:solidFill>
              </a:rPr>
              <a:t>解决</a:t>
            </a:r>
            <a:r>
              <a:rPr lang="zh-CN" altLang="en-US" dirty="0"/>
              <a:t>行业痛点（脏污类）</a:t>
            </a:r>
            <a:endParaRPr kumimoji="1" lang="en-US" altLang="zh-CN" sz="1800" dirty="0">
              <a:solidFill>
                <a:schemeClr val="tx1">
                  <a:lumMod val="85000"/>
                  <a:lumOff val="15000"/>
                </a:schemeClr>
              </a:solidFill>
            </a:endParaRPr>
          </a:p>
        </p:txBody>
      </p:sp>
      <p:sp>
        <p:nvSpPr>
          <p:cNvPr id="12" name="文本框 11">
            <a:extLst>
              <a:ext uri="{FF2B5EF4-FFF2-40B4-BE49-F238E27FC236}">
                <a16:creationId xmlns:a16="http://schemas.microsoft.com/office/drawing/2014/main" id="{DC33BC7E-816D-42EE-8FA1-154AF1C9ED99}"/>
              </a:ext>
            </a:extLst>
          </p:cNvPr>
          <p:cNvSpPr txBox="1"/>
          <p:nvPr/>
        </p:nvSpPr>
        <p:spPr>
          <a:xfrm>
            <a:off x="2734573" y="5459271"/>
            <a:ext cx="7846352" cy="646331"/>
          </a:xfrm>
          <a:prstGeom prst="rect">
            <a:avLst/>
          </a:prstGeom>
          <a:noFill/>
        </p:spPr>
        <p:txBody>
          <a:bodyPr wrap="square">
            <a:spAutoFit/>
          </a:bodyPr>
          <a:lstStyle/>
          <a:p>
            <a:pPr marL="285750" indent="-285750">
              <a:buFont typeface="Arial" panose="020B0604020202020204" pitchFamily="34" charset="0"/>
              <a:buChar char="•"/>
            </a:pPr>
            <a:r>
              <a:rPr kumimoji="1" lang="zh-CN" altLang="en-US" sz="1800" dirty="0">
                <a:solidFill>
                  <a:sysClr val="windowText" lastClr="000000"/>
                </a:solidFill>
              </a:rPr>
              <a:t>复杂背景下</a:t>
            </a:r>
            <a:r>
              <a:rPr kumimoji="1" lang="zh-CN" altLang="en-US" sz="3600" dirty="0">
                <a:solidFill>
                  <a:sysClr val="windowText" lastClr="000000"/>
                </a:solidFill>
              </a:rPr>
              <a:t>强鲁棒性</a:t>
            </a:r>
            <a:r>
              <a:rPr kumimoji="1" lang="zh-CN" altLang="en-US" sz="1800" dirty="0">
                <a:solidFill>
                  <a:sysClr val="windowText" lastClr="000000"/>
                </a:solidFill>
              </a:rPr>
              <a:t>为客户提供稳定的缺陷检测能力</a:t>
            </a:r>
          </a:p>
        </p:txBody>
      </p:sp>
    </p:spTree>
    <p:extLst>
      <p:ext uri="{BB962C8B-B14F-4D97-AF65-F5344CB8AC3E}">
        <p14:creationId xmlns:p14="http://schemas.microsoft.com/office/powerpoint/2010/main" val="4197052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txBox="1"/>
          <p:nvPr/>
        </p:nvSpPr>
        <p:spPr>
          <a:xfrm>
            <a:off x="482600" y="834188"/>
            <a:ext cx="5019432" cy="583565"/>
          </a:xfrm>
          <a:prstGeom prst="rect">
            <a:avLst/>
          </a:prstGeom>
          <a:noFill/>
        </p:spPr>
        <p:txBody>
          <a:bodyPr wrap="square">
            <a:spAutoFit/>
          </a:bodyPr>
          <a:lstStyle>
            <a:defPPr>
              <a:defRPr lang="zh-CN"/>
            </a:defPPr>
            <a:lvl1pPr>
              <a:defRPr sz="2800">
                <a:gradFill flip="none" rotWithShape="1">
                  <a:gsLst>
                    <a:gs pos="0">
                      <a:schemeClr val="accent1"/>
                    </a:gs>
                    <a:gs pos="100000">
                      <a:schemeClr val="accent2"/>
                    </a:gs>
                  </a:gsLst>
                  <a:lin ang="4800000" scaled="0"/>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行业</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rPr>
              <a:t>领军</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人物创建</a:t>
            </a:r>
          </a:p>
        </p:txBody>
      </p:sp>
      <p:sp>
        <p:nvSpPr>
          <p:cNvPr id="13" name="任意多边形: 形状 12"/>
          <p:cNvSpPr/>
          <p:nvPr/>
        </p:nvSpPr>
        <p:spPr>
          <a:xfrm>
            <a:off x="8756635" y="-15240"/>
            <a:ext cx="3628218" cy="6873240"/>
          </a:xfrm>
          <a:custGeom>
            <a:avLst/>
            <a:gdLst>
              <a:gd name="connsiteX0" fmla="*/ 3499412 w 7362018"/>
              <a:gd name="connsiteY0" fmla="*/ 0 h 6838636"/>
              <a:gd name="connsiteX1" fmla="*/ 7362018 w 7362018"/>
              <a:gd name="connsiteY1" fmla="*/ 0 h 6838636"/>
              <a:gd name="connsiteX2" fmla="*/ 3862606 w 7362018"/>
              <a:gd name="connsiteY2" fmla="*/ 6838636 h 6838636"/>
              <a:gd name="connsiteX3" fmla="*/ 0 w 7362018"/>
              <a:gd name="connsiteY3" fmla="*/ 6838636 h 6838636"/>
              <a:gd name="connsiteX0-1" fmla="*/ 3499412 w 3862606"/>
              <a:gd name="connsiteY0-2" fmla="*/ 45591 h 6884227"/>
              <a:gd name="connsiteX1-3" fmla="*/ 3704418 w 3862606"/>
              <a:gd name="connsiteY1-4" fmla="*/ 0 h 6884227"/>
              <a:gd name="connsiteX2-5" fmla="*/ 3862606 w 3862606"/>
              <a:gd name="connsiteY2-6" fmla="*/ 6884227 h 6884227"/>
              <a:gd name="connsiteX3-7" fmla="*/ 0 w 3862606"/>
              <a:gd name="connsiteY3-8" fmla="*/ 6884227 h 6884227"/>
              <a:gd name="connsiteX4" fmla="*/ 3499412 w 3862606"/>
              <a:gd name="connsiteY4" fmla="*/ 45591 h 6884227"/>
              <a:gd name="connsiteX0-9" fmla="*/ 3499412 w 3704418"/>
              <a:gd name="connsiteY0-10" fmla="*/ 45591 h 6884227"/>
              <a:gd name="connsiteX1-11" fmla="*/ 3704418 w 3704418"/>
              <a:gd name="connsiteY1-12" fmla="*/ 0 h 6884227"/>
              <a:gd name="connsiteX2-13" fmla="*/ 189766 w 3704418"/>
              <a:gd name="connsiteY2-14" fmla="*/ 6884227 h 6884227"/>
              <a:gd name="connsiteX3-15" fmla="*/ 0 w 3704418"/>
              <a:gd name="connsiteY3-16" fmla="*/ 6884227 h 6884227"/>
              <a:gd name="connsiteX4-17" fmla="*/ 3499412 w 3704418"/>
              <a:gd name="connsiteY4-18" fmla="*/ 45591 h 6884227"/>
              <a:gd name="connsiteX0-19" fmla="*/ 3499412 w 3673938"/>
              <a:gd name="connsiteY0-20" fmla="*/ 0 h 6838636"/>
              <a:gd name="connsiteX1-21" fmla="*/ 3673938 w 3673938"/>
              <a:gd name="connsiteY1-22" fmla="*/ 15197 h 6838636"/>
              <a:gd name="connsiteX2-23" fmla="*/ 189766 w 3673938"/>
              <a:gd name="connsiteY2-24" fmla="*/ 6838636 h 6838636"/>
              <a:gd name="connsiteX3-25" fmla="*/ 0 w 3673938"/>
              <a:gd name="connsiteY3-26" fmla="*/ 6838636 h 6838636"/>
              <a:gd name="connsiteX4-27" fmla="*/ 3499412 w 3673938"/>
              <a:gd name="connsiteY4-28" fmla="*/ 0 h 6838636"/>
              <a:gd name="connsiteX0-29" fmla="*/ 3499412 w 3673938"/>
              <a:gd name="connsiteY0-30" fmla="*/ 0 h 6838636"/>
              <a:gd name="connsiteX1-31" fmla="*/ 3673938 w 3673938"/>
              <a:gd name="connsiteY1-32" fmla="*/ 0 h 6838636"/>
              <a:gd name="connsiteX2-33" fmla="*/ 189766 w 3673938"/>
              <a:gd name="connsiteY2-34" fmla="*/ 6838636 h 6838636"/>
              <a:gd name="connsiteX3-35" fmla="*/ 0 w 3673938"/>
              <a:gd name="connsiteY3-36" fmla="*/ 6838636 h 6838636"/>
              <a:gd name="connsiteX4-37" fmla="*/ 3499412 w 3673938"/>
              <a:gd name="connsiteY4-38" fmla="*/ 0 h 6838636"/>
              <a:gd name="connsiteX0-39" fmla="*/ 3499412 w 3628218"/>
              <a:gd name="connsiteY0-40" fmla="*/ 0 h 6838636"/>
              <a:gd name="connsiteX1-41" fmla="*/ 3628218 w 3628218"/>
              <a:gd name="connsiteY1-42" fmla="*/ 15197 h 6838636"/>
              <a:gd name="connsiteX2-43" fmla="*/ 189766 w 3628218"/>
              <a:gd name="connsiteY2-44" fmla="*/ 6838636 h 6838636"/>
              <a:gd name="connsiteX3-45" fmla="*/ 0 w 3628218"/>
              <a:gd name="connsiteY3-46" fmla="*/ 6838636 h 6838636"/>
              <a:gd name="connsiteX4-47" fmla="*/ 3499412 w 3628218"/>
              <a:gd name="connsiteY4-48" fmla="*/ 0 h 6838636"/>
              <a:gd name="connsiteX0-49" fmla="*/ 3499412 w 3628218"/>
              <a:gd name="connsiteY0-50" fmla="*/ 0 h 6838636"/>
              <a:gd name="connsiteX1-51" fmla="*/ 3628218 w 3628218"/>
              <a:gd name="connsiteY1-52" fmla="*/ 15197 h 6838636"/>
              <a:gd name="connsiteX2-53" fmla="*/ 113566 w 3628218"/>
              <a:gd name="connsiteY2-54" fmla="*/ 6838636 h 6838636"/>
              <a:gd name="connsiteX3-55" fmla="*/ 0 w 3628218"/>
              <a:gd name="connsiteY3-56" fmla="*/ 6838636 h 6838636"/>
              <a:gd name="connsiteX4-57" fmla="*/ 3499412 w 3628218"/>
              <a:gd name="connsiteY4-58" fmla="*/ 0 h 6838636"/>
              <a:gd name="connsiteX0-59" fmla="*/ 3499412 w 3628218"/>
              <a:gd name="connsiteY0-60" fmla="*/ 15197 h 6853833"/>
              <a:gd name="connsiteX1-61" fmla="*/ 3628218 w 3628218"/>
              <a:gd name="connsiteY1-62" fmla="*/ 0 h 6853833"/>
              <a:gd name="connsiteX2-63" fmla="*/ 113566 w 3628218"/>
              <a:gd name="connsiteY2-64" fmla="*/ 6853833 h 6853833"/>
              <a:gd name="connsiteX3-65" fmla="*/ 0 w 3628218"/>
              <a:gd name="connsiteY3-66" fmla="*/ 6853833 h 6853833"/>
              <a:gd name="connsiteX4-67" fmla="*/ 3499412 w 3628218"/>
              <a:gd name="connsiteY4-68" fmla="*/ 15197 h 685383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628218" h="6853833">
                <a:moveTo>
                  <a:pt x="3499412" y="15197"/>
                </a:moveTo>
                <a:lnTo>
                  <a:pt x="3628218" y="0"/>
                </a:lnTo>
                <a:lnTo>
                  <a:pt x="113566" y="6853833"/>
                </a:lnTo>
                <a:lnTo>
                  <a:pt x="0" y="6853833"/>
                </a:lnTo>
                <a:lnTo>
                  <a:pt x="3499412" y="15197"/>
                </a:lnTo>
                <a:close/>
              </a:path>
            </a:pathLst>
          </a:custGeom>
          <a:gradFill>
            <a:gsLst>
              <a:gs pos="0">
                <a:schemeClr val="accent1"/>
              </a:gs>
              <a:gs pos="71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 name="任意多边形: 形状 11"/>
          <p:cNvSpPr/>
          <p:nvPr/>
        </p:nvSpPr>
        <p:spPr>
          <a:xfrm>
            <a:off x="5526298" y="-12700"/>
            <a:ext cx="6668598" cy="6870700"/>
          </a:xfrm>
          <a:custGeom>
            <a:avLst/>
            <a:gdLst>
              <a:gd name="connsiteX0" fmla="*/ 3499412 w 7362018"/>
              <a:gd name="connsiteY0" fmla="*/ 0 h 6838636"/>
              <a:gd name="connsiteX1" fmla="*/ 7362018 w 7362018"/>
              <a:gd name="connsiteY1" fmla="*/ 0 h 6838636"/>
              <a:gd name="connsiteX2" fmla="*/ 3862606 w 7362018"/>
              <a:gd name="connsiteY2" fmla="*/ 6838636 h 6838636"/>
              <a:gd name="connsiteX3" fmla="*/ 0 w 7362018"/>
              <a:gd name="connsiteY3" fmla="*/ 6838636 h 6838636"/>
              <a:gd name="connsiteX0-1" fmla="*/ 3834692 w 7362018"/>
              <a:gd name="connsiteY0-2" fmla="*/ 0 h 6838636"/>
              <a:gd name="connsiteX1-3" fmla="*/ 7362018 w 7362018"/>
              <a:gd name="connsiteY1-4" fmla="*/ 0 h 6838636"/>
              <a:gd name="connsiteX2-5" fmla="*/ 3862606 w 7362018"/>
              <a:gd name="connsiteY2-6" fmla="*/ 6838636 h 6838636"/>
              <a:gd name="connsiteX3-7" fmla="*/ 0 w 7362018"/>
              <a:gd name="connsiteY3-8" fmla="*/ 6838636 h 6838636"/>
              <a:gd name="connsiteX4" fmla="*/ 3834692 w 7362018"/>
              <a:gd name="connsiteY4" fmla="*/ 0 h 6838636"/>
              <a:gd name="connsiteX0-9" fmla="*/ 3484172 w 7011498"/>
              <a:gd name="connsiteY0-10" fmla="*/ 0 h 6838636"/>
              <a:gd name="connsiteX1-11" fmla="*/ 7011498 w 7011498"/>
              <a:gd name="connsiteY1-12" fmla="*/ 0 h 6838636"/>
              <a:gd name="connsiteX2-13" fmla="*/ 3512086 w 7011498"/>
              <a:gd name="connsiteY2-14" fmla="*/ 6838636 h 6838636"/>
              <a:gd name="connsiteX3-15" fmla="*/ 0 w 7011498"/>
              <a:gd name="connsiteY3-16" fmla="*/ 6838636 h 6838636"/>
              <a:gd name="connsiteX4-17" fmla="*/ 3484172 w 7011498"/>
              <a:gd name="connsiteY4-18" fmla="*/ 0 h 6838636"/>
              <a:gd name="connsiteX0-19" fmla="*/ 3852472 w 7011498"/>
              <a:gd name="connsiteY0-20" fmla="*/ 0 h 6851300"/>
              <a:gd name="connsiteX1-21" fmla="*/ 7011498 w 7011498"/>
              <a:gd name="connsiteY1-22" fmla="*/ 12664 h 6851300"/>
              <a:gd name="connsiteX2-23" fmla="*/ 3512086 w 7011498"/>
              <a:gd name="connsiteY2-24" fmla="*/ 6851300 h 6851300"/>
              <a:gd name="connsiteX3-25" fmla="*/ 0 w 7011498"/>
              <a:gd name="connsiteY3-26" fmla="*/ 6851300 h 6851300"/>
              <a:gd name="connsiteX4-27" fmla="*/ 3852472 w 7011498"/>
              <a:gd name="connsiteY4-28" fmla="*/ 0 h 6851300"/>
              <a:gd name="connsiteX0-29" fmla="*/ 3471472 w 6630498"/>
              <a:gd name="connsiteY0-30" fmla="*/ 0 h 6851300"/>
              <a:gd name="connsiteX1-31" fmla="*/ 6630498 w 6630498"/>
              <a:gd name="connsiteY1-32" fmla="*/ 12664 h 6851300"/>
              <a:gd name="connsiteX2-33" fmla="*/ 3131086 w 6630498"/>
              <a:gd name="connsiteY2-34" fmla="*/ 6851300 h 6851300"/>
              <a:gd name="connsiteX3-35" fmla="*/ 0 w 6630498"/>
              <a:gd name="connsiteY3-36" fmla="*/ 6838636 h 6851300"/>
              <a:gd name="connsiteX4-37" fmla="*/ 3471472 w 6630498"/>
              <a:gd name="connsiteY4-38" fmla="*/ 0 h 6851300"/>
              <a:gd name="connsiteX0-39" fmla="*/ 3547672 w 6706698"/>
              <a:gd name="connsiteY0-40" fmla="*/ 0 h 6851300"/>
              <a:gd name="connsiteX1-41" fmla="*/ 6706698 w 6706698"/>
              <a:gd name="connsiteY1-42" fmla="*/ 12664 h 6851300"/>
              <a:gd name="connsiteX2-43" fmla="*/ 3207286 w 6706698"/>
              <a:gd name="connsiteY2-44" fmla="*/ 6851300 h 6851300"/>
              <a:gd name="connsiteX3-45" fmla="*/ 0 w 6706698"/>
              <a:gd name="connsiteY3-46" fmla="*/ 6851300 h 6851300"/>
              <a:gd name="connsiteX4-47" fmla="*/ 3547672 w 6706698"/>
              <a:gd name="connsiteY4-48" fmla="*/ 0 h 6851300"/>
              <a:gd name="connsiteX0-49" fmla="*/ 3509572 w 6668598"/>
              <a:gd name="connsiteY0-50" fmla="*/ 0 h 6851300"/>
              <a:gd name="connsiteX1-51" fmla="*/ 6668598 w 6668598"/>
              <a:gd name="connsiteY1-52" fmla="*/ 12664 h 6851300"/>
              <a:gd name="connsiteX2-53" fmla="*/ 3169186 w 6668598"/>
              <a:gd name="connsiteY2-54" fmla="*/ 6851300 h 6851300"/>
              <a:gd name="connsiteX3-55" fmla="*/ 0 w 6668598"/>
              <a:gd name="connsiteY3-56" fmla="*/ 6838636 h 6851300"/>
              <a:gd name="connsiteX4-57" fmla="*/ 3509572 w 6668598"/>
              <a:gd name="connsiteY4-58" fmla="*/ 0 h 68513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6668598" h="6851300">
                <a:moveTo>
                  <a:pt x="3509572" y="0"/>
                </a:moveTo>
                <a:lnTo>
                  <a:pt x="6668598" y="12664"/>
                </a:lnTo>
                <a:lnTo>
                  <a:pt x="3169186" y="6851300"/>
                </a:lnTo>
                <a:lnTo>
                  <a:pt x="0" y="6838636"/>
                </a:lnTo>
                <a:lnTo>
                  <a:pt x="3509572" y="0"/>
                </a:lnTo>
                <a:close/>
              </a:path>
            </a:pathLst>
          </a:cu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4" name="直接连接符 13"/>
          <p:cNvCxnSpPr/>
          <p:nvPr/>
        </p:nvCxnSpPr>
        <p:spPr>
          <a:xfrm flipH="1">
            <a:off x="11572072" y="5494709"/>
            <a:ext cx="892483" cy="1688072"/>
          </a:xfrm>
          <a:prstGeom prst="line">
            <a:avLst/>
          </a:prstGeom>
          <a:ln w="9525">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7402069" y="-599845"/>
            <a:ext cx="1516345" cy="2868066"/>
          </a:xfrm>
          <a:prstGeom prst="line">
            <a:avLst/>
          </a:prstGeom>
          <a:ln w="127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图片 5" descr="贾老师"/>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Lst>
          </a:blip>
          <a:srcRect b="12866"/>
          <a:stretch>
            <a:fillRect/>
          </a:stretch>
        </p:blipFill>
        <p:spPr>
          <a:xfrm flipH="1">
            <a:off x="6670675" y="520159"/>
            <a:ext cx="5034988" cy="6375941"/>
          </a:xfrm>
          <a:prstGeom prst="rect">
            <a:avLst/>
          </a:prstGeom>
          <a:effectLst>
            <a:softEdge rad="12700"/>
          </a:effectLst>
        </p:spPr>
      </p:pic>
      <p:sp>
        <p:nvSpPr>
          <p:cNvPr id="11" name="文本框 10"/>
          <p:cNvSpPr txBox="1"/>
          <p:nvPr/>
        </p:nvSpPr>
        <p:spPr>
          <a:xfrm>
            <a:off x="482600" y="2728919"/>
            <a:ext cx="6385589" cy="2999740"/>
          </a:xfrm>
          <a:prstGeom prst="rect">
            <a:avLst/>
          </a:prstGeom>
          <a:noFill/>
        </p:spPr>
        <p:txBody>
          <a:bodyPr wrap="square">
            <a:spAutoFit/>
          </a:bodyPr>
          <a:lstStyle/>
          <a:p>
            <a:pPr marL="182880" marR="0" lvl="0" indent="-182880" algn="l" defTabSz="914400" rtl="0" eaLnBrk="1" fontAlgn="auto" latinLnBrk="0" hangingPunct="1">
              <a:lnSpc>
                <a:spcPct val="150000"/>
              </a:lnSpc>
              <a:spcBef>
                <a:spcPts val="0"/>
              </a:spcBef>
              <a:spcAft>
                <a:spcPts val="0"/>
              </a:spcAft>
              <a:buClr>
                <a:srgbClr val="20466F"/>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香港中文大学终身教授</a:t>
            </a:r>
          </a:p>
          <a:p>
            <a:pPr marL="182880" marR="0" lvl="0" indent="-182880" algn="l" defTabSz="914400" rtl="0" eaLnBrk="1" fontAlgn="auto" latinLnBrk="0" hangingPunct="1">
              <a:lnSpc>
                <a:spcPct val="150000"/>
              </a:lnSpc>
              <a:spcBef>
                <a:spcPts val="0"/>
              </a:spcBef>
              <a:spcAft>
                <a:spcPts val="0"/>
              </a:spcAft>
              <a:buClr>
                <a:srgbClr val="20466F"/>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电气与电子工程师学会（</a:t>
            </a:r>
            <a:r>
              <a:rPr kumimoji="0" lang="en-US" altLang="zh-CN"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IEEE</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）院士</a:t>
            </a:r>
          </a:p>
          <a:p>
            <a:pPr marL="182880" marR="0" lvl="0" indent="-182880" algn="l" defTabSz="914400" rtl="0" eaLnBrk="1" fontAlgn="auto" latinLnBrk="0" hangingPunct="1">
              <a:lnSpc>
                <a:spcPct val="150000"/>
              </a:lnSpc>
              <a:spcBef>
                <a:spcPts val="0"/>
              </a:spcBef>
              <a:spcAft>
                <a:spcPts val="0"/>
              </a:spcAft>
              <a:buClr>
                <a:srgbClr val="20466F"/>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计算机视觉、人工智能与计算机影像学等领域权威专家</a:t>
            </a:r>
          </a:p>
          <a:p>
            <a:pPr marL="182880" marR="0" lvl="0" indent="-182880" algn="l" defTabSz="914400" rtl="0" eaLnBrk="1" fontAlgn="auto" latinLnBrk="0" hangingPunct="1">
              <a:lnSpc>
                <a:spcPct val="150000"/>
              </a:lnSpc>
              <a:spcBef>
                <a:spcPts val="0"/>
              </a:spcBef>
              <a:spcAft>
                <a:spcPts val="0"/>
              </a:spcAft>
              <a:buClr>
                <a:srgbClr val="20466F"/>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曾任某头部互联网科技企业最高级别杰出科学家</a:t>
            </a:r>
          </a:p>
          <a:p>
            <a:pPr marL="182880" marR="0" lvl="0" indent="-182880" algn="l" defTabSz="914400" rtl="0" eaLnBrk="1" fontAlgn="auto" latinLnBrk="0" hangingPunct="1">
              <a:lnSpc>
                <a:spcPct val="150000"/>
              </a:lnSpc>
              <a:spcBef>
                <a:spcPts val="0"/>
              </a:spcBef>
              <a:spcAft>
                <a:spcPts val="0"/>
              </a:spcAft>
              <a:buClr>
                <a:srgbClr val="20466F"/>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教育部“人工智能创新发展”专家组成员</a:t>
            </a:r>
          </a:p>
          <a:p>
            <a:pPr marL="182880" marR="0" lvl="0" indent="-182880" algn="l" defTabSz="914400" rtl="0" eaLnBrk="1" fontAlgn="auto" latinLnBrk="0" hangingPunct="1">
              <a:lnSpc>
                <a:spcPct val="150000"/>
              </a:lnSpc>
              <a:spcBef>
                <a:spcPts val="0"/>
              </a:spcBef>
              <a:spcAft>
                <a:spcPts val="0"/>
              </a:spcAft>
              <a:buClr>
                <a:srgbClr val="20466F"/>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科技部“新一代人工智能”重大项目核心专家</a:t>
            </a:r>
          </a:p>
          <a:p>
            <a:pPr marL="182880" marR="0" lvl="0" indent="-182880" algn="l" defTabSz="914400" rtl="0" eaLnBrk="1" fontAlgn="auto" latinLnBrk="0" hangingPunct="1">
              <a:lnSpc>
                <a:spcPct val="150000"/>
              </a:lnSpc>
              <a:spcBef>
                <a:spcPts val="0"/>
              </a:spcBef>
              <a:spcAft>
                <a:spcPts val="0"/>
              </a:spcAft>
              <a:buClr>
                <a:srgbClr val="20466F"/>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业内顶级期刊</a:t>
            </a:r>
            <a:r>
              <a:rPr kumimoji="0" lang="en-US" altLang="zh-CN"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TPAMI</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副主编、</a:t>
            </a:r>
            <a:r>
              <a:rPr kumimoji="0" lang="en-US" altLang="zh-CN"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IJCV</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编委</a:t>
            </a:r>
          </a:p>
        </p:txBody>
      </p:sp>
      <p:cxnSp>
        <p:nvCxnSpPr>
          <p:cNvPr id="19" name="直接连接符 18"/>
          <p:cNvCxnSpPr/>
          <p:nvPr/>
        </p:nvCxnSpPr>
        <p:spPr>
          <a:xfrm flipH="1">
            <a:off x="11766644" y="4651780"/>
            <a:ext cx="1441542" cy="2726582"/>
          </a:xfrm>
          <a:prstGeom prst="line">
            <a:avLst/>
          </a:prstGeom>
          <a:ln w="3810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82600" y="1825277"/>
            <a:ext cx="4919944" cy="735394"/>
            <a:chOff x="408911" y="1725619"/>
            <a:chExt cx="4919944" cy="735394"/>
          </a:xfrm>
        </p:grpSpPr>
        <p:sp>
          <p:nvSpPr>
            <p:cNvPr id="10" name="文本框 9"/>
            <p:cNvSpPr txBox="1"/>
            <p:nvPr/>
          </p:nvSpPr>
          <p:spPr>
            <a:xfrm>
              <a:off x="1876105" y="1917154"/>
              <a:ext cx="3452750" cy="49423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博士</a:t>
              </a:r>
              <a:r>
                <a:rPr kumimoji="0" lang="en-US" altLang="zh-CN" sz="20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 ]    </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创始人 </a:t>
              </a:r>
              <a:r>
                <a:rPr kumimoji="0" lang="en-US" altLang="zh-CN" sz="20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&amp; </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董事长</a:t>
              </a:r>
            </a:p>
          </p:txBody>
        </p:sp>
        <p:sp>
          <p:nvSpPr>
            <p:cNvPr id="20" name="文本框 19"/>
            <p:cNvSpPr txBox="1"/>
            <p:nvPr/>
          </p:nvSpPr>
          <p:spPr>
            <a:xfrm>
              <a:off x="408911" y="1725619"/>
              <a:ext cx="1826289" cy="73539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贾佳亚</a:t>
              </a:r>
            </a:p>
          </p:txBody>
        </p:sp>
      </p:gr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7509" y="339724"/>
            <a:ext cx="1799191" cy="186123"/>
          </a:xfrm>
          <a:prstGeom prst="rect">
            <a:avLst/>
          </a:prstGeom>
        </p:spPr>
      </p:pic>
      <p:sp>
        <p:nvSpPr>
          <p:cNvPr id="31" name="平行四边形 30"/>
          <p:cNvSpPr/>
          <p:nvPr/>
        </p:nvSpPr>
        <p:spPr>
          <a:xfrm flipV="1">
            <a:off x="350634" y="5984308"/>
            <a:ext cx="2417966" cy="93470"/>
          </a:xfrm>
          <a:prstGeom prst="parallelogram">
            <a:avLst>
              <a:gd name="adj" fmla="val 50466"/>
            </a:avLst>
          </a:prstGeom>
          <a:gradFill flip="none" rotWithShape="1">
            <a:gsLst>
              <a:gs pos="0">
                <a:schemeClr val="accent1">
                  <a:alpha val="0"/>
                </a:schemeClr>
              </a:gs>
              <a:gs pos="100000">
                <a:schemeClr val="accent1">
                  <a:alpha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32" name="直接连接符 31"/>
          <p:cNvCxnSpPr/>
          <p:nvPr/>
        </p:nvCxnSpPr>
        <p:spPr>
          <a:xfrm>
            <a:off x="2433932" y="6234827"/>
            <a:ext cx="1730081" cy="0"/>
          </a:xfrm>
          <a:prstGeom prst="line">
            <a:avLst/>
          </a:prstGeom>
          <a:ln>
            <a:gradFill flip="none" rotWithShape="1">
              <a:gsLst>
                <a:gs pos="0">
                  <a:schemeClr val="accent1">
                    <a:alpha val="0"/>
                  </a:schemeClr>
                </a:gs>
                <a:gs pos="100000">
                  <a:schemeClr val="accent1">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82600" y="226853"/>
            <a:ext cx="9358086" cy="40011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关于思谋</a:t>
            </a:r>
          </a:p>
        </p:txBody>
      </p:sp>
      <p:sp>
        <p:nvSpPr>
          <p:cNvPr id="41" name="文本框 40"/>
          <p:cNvSpPr txBox="1"/>
          <p:nvPr/>
        </p:nvSpPr>
        <p:spPr>
          <a:xfrm>
            <a:off x="390524" y="6449691"/>
            <a:ext cx="30099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www.smartmore.com</a:t>
            </a:r>
            <a:endParaRPr kumimoji="0" lang="en-US" altLang="zh-CN" sz="7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2" name="灯片编号占位符 7"/>
          <p:cNvSpPr txBox="1"/>
          <p:nvPr/>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8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矩形 1"/>
          <p:cNvSpPr/>
          <p:nvPr/>
        </p:nvSpPr>
        <p:spPr>
          <a:xfrm>
            <a:off x="631825" y="1663700"/>
            <a:ext cx="1174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06616369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 户外, 人行道, 街道&#10;&#10;描述已自动生成">
            <a:extLst>
              <a:ext uri="{FF2B5EF4-FFF2-40B4-BE49-F238E27FC236}">
                <a16:creationId xmlns:a16="http://schemas.microsoft.com/office/drawing/2014/main" id="{CA8E7E90-F6AA-41B9-AFD5-16B922837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9" y="1473749"/>
            <a:ext cx="1714739" cy="5249008"/>
          </a:xfrm>
          <a:prstGeom prst="rect">
            <a:avLst/>
          </a:prstGeom>
        </p:spPr>
      </p:pic>
      <p:pic>
        <p:nvPicPr>
          <p:cNvPr id="6" name="图片 5" descr="图片包含 户外, 建筑, 绿色, 电脑&#10;&#10;描述已自动生成">
            <a:extLst>
              <a:ext uri="{FF2B5EF4-FFF2-40B4-BE49-F238E27FC236}">
                <a16:creationId xmlns:a16="http://schemas.microsoft.com/office/drawing/2014/main" id="{0118412E-2A1F-49A3-BCD6-31CCB56DB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939" y="1473749"/>
            <a:ext cx="1812715" cy="5282450"/>
          </a:xfrm>
          <a:prstGeom prst="rect">
            <a:avLst/>
          </a:prstGeom>
        </p:spPr>
      </p:pic>
      <p:sp>
        <p:nvSpPr>
          <p:cNvPr id="7" name="矩形: 圆角 11">
            <a:extLst>
              <a:ext uri="{FF2B5EF4-FFF2-40B4-BE49-F238E27FC236}">
                <a16:creationId xmlns:a16="http://schemas.microsoft.com/office/drawing/2014/main" id="{D68777E3-9C6F-4D45-A9A6-5A9D050C0D1F}"/>
              </a:ext>
            </a:extLst>
          </p:cNvPr>
          <p:cNvSpPr/>
          <p:nvPr/>
        </p:nvSpPr>
        <p:spPr>
          <a:xfrm>
            <a:off x="323849" y="99335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8" name="矩形: 圆角 12">
            <a:extLst>
              <a:ext uri="{FF2B5EF4-FFF2-40B4-BE49-F238E27FC236}">
                <a16:creationId xmlns:a16="http://schemas.microsoft.com/office/drawing/2014/main" id="{2323C062-BBAD-4544-A8CF-551BFF85DD54}"/>
              </a:ext>
            </a:extLst>
          </p:cNvPr>
          <p:cNvSpPr/>
          <p:nvPr/>
        </p:nvSpPr>
        <p:spPr>
          <a:xfrm>
            <a:off x="2344938" y="99335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9" name="矩形: 圆角 18">
            <a:extLst>
              <a:ext uri="{FF2B5EF4-FFF2-40B4-BE49-F238E27FC236}">
                <a16:creationId xmlns:a16="http://schemas.microsoft.com/office/drawing/2014/main" id="{FF19BB95-2B6B-42E0-8B13-F0FE7E86B10C}"/>
              </a:ext>
            </a:extLst>
          </p:cNvPr>
          <p:cNvSpPr/>
          <p:nvPr/>
        </p:nvSpPr>
        <p:spPr>
          <a:xfrm>
            <a:off x="4464004" y="99335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pic>
        <p:nvPicPr>
          <p:cNvPr id="11" name="图片 10" descr="图片包含 电脑, 窗户, 建筑, 游戏机&#10;&#10;描述已自动生成">
            <a:extLst>
              <a:ext uri="{FF2B5EF4-FFF2-40B4-BE49-F238E27FC236}">
                <a16:creationId xmlns:a16="http://schemas.microsoft.com/office/drawing/2014/main" id="{2302CEFA-5B3C-4167-884B-73E3A5659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004" y="1485707"/>
            <a:ext cx="1812715" cy="5258534"/>
          </a:xfrm>
          <a:prstGeom prst="rect">
            <a:avLst/>
          </a:prstGeom>
        </p:spPr>
      </p:pic>
      <p:pic>
        <p:nvPicPr>
          <p:cNvPr id="13" name="图片 12" descr="图片包含 建筑, 绿色, 电脑, 小&#10;&#10;描述已自动生成">
            <a:extLst>
              <a:ext uri="{FF2B5EF4-FFF2-40B4-BE49-F238E27FC236}">
                <a16:creationId xmlns:a16="http://schemas.microsoft.com/office/drawing/2014/main" id="{3965B333-C8BF-4DC5-B35B-5E5B14E25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068" y="1495233"/>
            <a:ext cx="1812715" cy="5227524"/>
          </a:xfrm>
          <a:prstGeom prst="rect">
            <a:avLst/>
          </a:prstGeom>
        </p:spPr>
      </p:pic>
      <p:sp>
        <p:nvSpPr>
          <p:cNvPr id="14" name="矩形: 圆角 18">
            <a:extLst>
              <a:ext uri="{FF2B5EF4-FFF2-40B4-BE49-F238E27FC236}">
                <a16:creationId xmlns:a16="http://schemas.microsoft.com/office/drawing/2014/main" id="{F081A2F1-459A-412F-BFDC-FE876F95F0BA}"/>
              </a:ext>
            </a:extLst>
          </p:cNvPr>
          <p:cNvSpPr/>
          <p:nvPr/>
        </p:nvSpPr>
        <p:spPr>
          <a:xfrm>
            <a:off x="6583068" y="99878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2" name="文本框 11">
            <a:extLst>
              <a:ext uri="{FF2B5EF4-FFF2-40B4-BE49-F238E27FC236}">
                <a16:creationId xmlns:a16="http://schemas.microsoft.com/office/drawing/2014/main" id="{C9DA249C-5052-4583-97EF-A2CA482FC8DC}"/>
              </a:ext>
            </a:extLst>
          </p:cNvPr>
          <p:cNvSpPr txBox="1"/>
          <p:nvPr/>
        </p:nvSpPr>
        <p:spPr>
          <a:xfrm>
            <a:off x="8988061" y="1385220"/>
            <a:ext cx="2908662" cy="5016758"/>
          </a:xfrm>
          <a:prstGeom prst="rect">
            <a:avLst/>
          </a:prstGeom>
          <a:noFill/>
        </p:spPr>
        <p:txBody>
          <a:bodyPr wrap="square">
            <a:spAutoFit/>
          </a:bodyPr>
          <a:lstStyle/>
          <a:p>
            <a:r>
              <a:rPr kumimoji="1" lang="zh-CN" altLang="en-US" sz="4000" dirty="0">
                <a:solidFill>
                  <a:schemeClr val="tx1">
                    <a:lumMod val="85000"/>
                    <a:lumOff val="15000"/>
                  </a:schemeClr>
                </a:solidFill>
              </a:rPr>
              <a:t>高达</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en-US" altLang="zh-CN" sz="8000" dirty="0">
                <a:solidFill>
                  <a:schemeClr val="tx1">
                    <a:lumMod val="85000"/>
                    <a:lumOff val="15000"/>
                  </a:schemeClr>
                </a:solidFill>
              </a:rPr>
              <a:t>3</a:t>
            </a:r>
            <a:r>
              <a:rPr kumimoji="1" lang="zh-CN" altLang="en-US" sz="8000" dirty="0">
                <a:solidFill>
                  <a:schemeClr val="tx1">
                    <a:lumMod val="85000"/>
                    <a:lumOff val="15000"/>
                  </a:schemeClr>
                </a:solidFill>
              </a:rPr>
              <a:t>像素</a:t>
            </a:r>
            <a:endParaRPr kumimoji="1" lang="en-US" altLang="zh-CN" sz="8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缺陷</a:t>
            </a:r>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检出能力</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p:txBody>
      </p:sp>
      <p:sp>
        <p:nvSpPr>
          <p:cNvPr id="16" name="标题 1">
            <a:extLst>
              <a:ext uri="{FF2B5EF4-FFF2-40B4-BE49-F238E27FC236}">
                <a16:creationId xmlns:a16="http://schemas.microsoft.com/office/drawing/2014/main" id="{0174A71E-7CF4-4F0D-913B-36560B6B1397}"/>
              </a:ext>
            </a:extLst>
          </p:cNvPr>
          <p:cNvSpPr>
            <a:spLocks noGrp="1"/>
          </p:cNvSpPr>
          <p:nvPr>
            <p:ph type="title"/>
          </p:nvPr>
        </p:nvSpPr>
        <p:spPr>
          <a:xfrm>
            <a:off x="323850" y="344488"/>
            <a:ext cx="11572875" cy="442912"/>
          </a:xfrm>
        </p:spPr>
        <p:txBody>
          <a:bodyPr/>
          <a:lstStyle/>
          <a:p>
            <a:r>
              <a:rPr lang="zh-CN" altLang="en-US" dirty="0"/>
              <a:t>开源</a:t>
            </a:r>
            <a:r>
              <a:rPr lang="en-US" altLang="zh-CN" dirty="0"/>
              <a:t>AI</a:t>
            </a:r>
            <a:r>
              <a:rPr lang="zh-CN" altLang="en-US" dirty="0"/>
              <a:t>算法</a:t>
            </a:r>
            <a:r>
              <a:rPr lang="en-US" altLang="zh-CN" dirty="0"/>
              <a:t> VS </a:t>
            </a:r>
            <a:r>
              <a:rPr lang="zh-CN" altLang="en-US" dirty="0"/>
              <a:t>思谋</a:t>
            </a:r>
            <a:r>
              <a:rPr lang="en-US" altLang="zh-CN" dirty="0"/>
              <a:t>AI</a:t>
            </a:r>
            <a:r>
              <a:rPr lang="zh-CN" altLang="en-US" dirty="0"/>
              <a:t>算法 </a:t>
            </a:r>
            <a:r>
              <a:rPr lang="en-US" altLang="zh-CN" dirty="0"/>
              <a:t>1/3</a:t>
            </a:r>
            <a:endParaRPr lang="zh-CN" altLang="en-US" dirty="0"/>
          </a:p>
        </p:txBody>
      </p:sp>
    </p:spTree>
    <p:extLst>
      <p:ext uri="{BB962C8B-B14F-4D97-AF65-F5344CB8AC3E}">
        <p14:creationId xmlns:p14="http://schemas.microsoft.com/office/powerpoint/2010/main" val="1462992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0EC902E-93E9-47DB-9AAC-2AF56C3D9D2D}"/>
              </a:ext>
            </a:extLst>
          </p:cNvPr>
          <p:cNvSpPr txBox="1"/>
          <p:nvPr/>
        </p:nvSpPr>
        <p:spPr>
          <a:xfrm>
            <a:off x="1759127" y="5444727"/>
            <a:ext cx="8639073" cy="923330"/>
          </a:xfrm>
          <a:prstGeom prst="rect">
            <a:avLst/>
          </a:prstGeom>
          <a:noFill/>
        </p:spPr>
        <p:txBody>
          <a:bodyPr wrap="square">
            <a:spAutoFit/>
          </a:bodyPr>
          <a:lstStyle/>
          <a:p>
            <a:pPr algn="ctr"/>
            <a:r>
              <a:rPr kumimoji="1" lang="zh-CN" altLang="en-US" sz="2800" dirty="0">
                <a:solidFill>
                  <a:schemeClr val="tx1">
                    <a:lumMod val="85000"/>
                    <a:lumOff val="15000"/>
                  </a:schemeClr>
                </a:solidFill>
              </a:rPr>
              <a:t>在</a:t>
            </a:r>
            <a:r>
              <a:rPr kumimoji="1" lang="zh-CN" altLang="en-US" sz="5400" dirty="0">
                <a:solidFill>
                  <a:schemeClr val="tx1">
                    <a:lumMod val="85000"/>
                    <a:lumOff val="15000"/>
                  </a:schemeClr>
                </a:solidFill>
              </a:rPr>
              <a:t>细微缺陷</a:t>
            </a:r>
            <a:r>
              <a:rPr kumimoji="1" lang="zh-CN" altLang="en-US" sz="2800" dirty="0">
                <a:solidFill>
                  <a:schemeClr val="tx1">
                    <a:lumMod val="85000"/>
                    <a:lumOff val="15000"/>
                  </a:schemeClr>
                </a:solidFill>
              </a:rPr>
              <a:t>的精细化分割上，思谋明显胜出！</a:t>
            </a:r>
            <a:endParaRPr kumimoji="1" lang="en-US" altLang="zh-CN" sz="2800" dirty="0">
              <a:solidFill>
                <a:schemeClr val="tx1">
                  <a:lumMod val="85000"/>
                  <a:lumOff val="15000"/>
                </a:schemeClr>
              </a:solidFill>
            </a:endParaRPr>
          </a:p>
        </p:txBody>
      </p:sp>
      <p:grpSp>
        <p:nvGrpSpPr>
          <p:cNvPr id="2" name="组合 1">
            <a:extLst>
              <a:ext uri="{FF2B5EF4-FFF2-40B4-BE49-F238E27FC236}">
                <a16:creationId xmlns:a16="http://schemas.microsoft.com/office/drawing/2014/main" id="{B17D6CD9-43D3-4BDA-B1AA-836A0FA15A94}"/>
              </a:ext>
            </a:extLst>
          </p:cNvPr>
          <p:cNvGrpSpPr/>
          <p:nvPr/>
        </p:nvGrpSpPr>
        <p:grpSpPr>
          <a:xfrm>
            <a:off x="739952" y="1038654"/>
            <a:ext cx="10432873" cy="4155346"/>
            <a:chOff x="1759127" y="1635854"/>
            <a:chExt cx="8639073" cy="3094065"/>
          </a:xfrm>
        </p:grpSpPr>
        <p:pic>
          <p:nvPicPr>
            <p:cNvPr id="3" name="图片 2">
              <a:extLst>
                <a:ext uri="{FF2B5EF4-FFF2-40B4-BE49-F238E27FC236}">
                  <a16:creationId xmlns:a16="http://schemas.microsoft.com/office/drawing/2014/main" id="{AF25C1E6-8590-4DD2-8543-14033D351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127" y="2153588"/>
              <a:ext cx="1787236" cy="2550823"/>
            </a:xfrm>
            <a:prstGeom prst="rect">
              <a:avLst/>
            </a:prstGeom>
          </p:spPr>
        </p:pic>
        <p:pic>
          <p:nvPicPr>
            <p:cNvPr id="6" name="图片 5">
              <a:extLst>
                <a:ext uri="{FF2B5EF4-FFF2-40B4-BE49-F238E27FC236}">
                  <a16:creationId xmlns:a16="http://schemas.microsoft.com/office/drawing/2014/main" id="{2A244F91-F5FD-4388-B2E0-0D1781CC6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129" y="2128080"/>
              <a:ext cx="1921071" cy="2601839"/>
            </a:xfrm>
            <a:prstGeom prst="rect">
              <a:avLst/>
            </a:prstGeom>
          </p:spPr>
        </p:pic>
        <p:pic>
          <p:nvPicPr>
            <p:cNvPr id="12" name="图片 11" descr="图片包含 电脑, 灯光, 站, 街道&#10;&#10;描述已自动生成">
              <a:extLst>
                <a:ext uri="{FF2B5EF4-FFF2-40B4-BE49-F238E27FC236}">
                  <a16:creationId xmlns:a16="http://schemas.microsoft.com/office/drawing/2014/main" id="{9C7433C0-4C9C-447D-BC16-DB337590D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9238" y="2153588"/>
              <a:ext cx="1921071" cy="2550823"/>
            </a:xfrm>
            <a:prstGeom prst="rect">
              <a:avLst/>
            </a:prstGeom>
          </p:spPr>
        </p:pic>
        <p:pic>
          <p:nvPicPr>
            <p:cNvPr id="14" name="图片 13" descr="图片包含 电脑, 游戏机, 街道, 站&#10;&#10;描述已自动生成">
              <a:extLst>
                <a:ext uri="{FF2B5EF4-FFF2-40B4-BE49-F238E27FC236}">
                  <a16:creationId xmlns:a16="http://schemas.microsoft.com/office/drawing/2014/main" id="{D79AAA95-B84A-4BF3-89FB-41B92FF498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184" y="2128080"/>
              <a:ext cx="1921071" cy="2601839"/>
            </a:xfrm>
            <a:prstGeom prst="rect">
              <a:avLst/>
            </a:prstGeom>
          </p:spPr>
        </p:pic>
        <p:sp>
          <p:nvSpPr>
            <p:cNvPr id="15" name="矩形: 圆角 11">
              <a:extLst>
                <a:ext uri="{FF2B5EF4-FFF2-40B4-BE49-F238E27FC236}">
                  <a16:creationId xmlns:a16="http://schemas.microsoft.com/office/drawing/2014/main" id="{58CC93FC-AFB0-4E73-B236-63C33F19A850}"/>
                </a:ext>
              </a:extLst>
            </p:cNvPr>
            <p:cNvSpPr/>
            <p:nvPr/>
          </p:nvSpPr>
          <p:spPr>
            <a:xfrm>
              <a:off x="1759127" y="1635854"/>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16" name="矩形: 圆角 12">
              <a:extLst>
                <a:ext uri="{FF2B5EF4-FFF2-40B4-BE49-F238E27FC236}">
                  <a16:creationId xmlns:a16="http://schemas.microsoft.com/office/drawing/2014/main" id="{29D5E331-032D-4BAE-8588-8D73CF83CCE7}"/>
                </a:ext>
              </a:extLst>
            </p:cNvPr>
            <p:cNvSpPr/>
            <p:nvPr/>
          </p:nvSpPr>
          <p:spPr>
            <a:xfrm>
              <a:off x="3945850" y="1635854"/>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17" name="矩形: 圆角 18">
              <a:extLst>
                <a:ext uri="{FF2B5EF4-FFF2-40B4-BE49-F238E27FC236}">
                  <a16:creationId xmlns:a16="http://schemas.microsoft.com/office/drawing/2014/main" id="{05A9468E-507D-470F-A750-85B9A8B5B433}"/>
                </a:ext>
              </a:extLst>
            </p:cNvPr>
            <p:cNvSpPr/>
            <p:nvPr/>
          </p:nvSpPr>
          <p:spPr>
            <a:xfrm>
              <a:off x="6230550" y="1635854"/>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18" name="矩形: 圆角 18">
              <a:extLst>
                <a:ext uri="{FF2B5EF4-FFF2-40B4-BE49-F238E27FC236}">
                  <a16:creationId xmlns:a16="http://schemas.microsoft.com/office/drawing/2014/main" id="{7F6E3F00-0728-41F8-AF71-3ECD5EA407C8}"/>
                </a:ext>
              </a:extLst>
            </p:cNvPr>
            <p:cNvSpPr/>
            <p:nvPr/>
          </p:nvSpPr>
          <p:spPr>
            <a:xfrm>
              <a:off x="8477129" y="1641279"/>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grpSp>
      <p:sp>
        <p:nvSpPr>
          <p:cNvPr id="20" name="标题 1">
            <a:extLst>
              <a:ext uri="{FF2B5EF4-FFF2-40B4-BE49-F238E27FC236}">
                <a16:creationId xmlns:a16="http://schemas.microsoft.com/office/drawing/2014/main" id="{EC629E0F-2E49-41B5-A30F-1BD6DF8B9F52}"/>
              </a:ext>
            </a:extLst>
          </p:cNvPr>
          <p:cNvSpPr>
            <a:spLocks noGrp="1"/>
          </p:cNvSpPr>
          <p:nvPr>
            <p:ph type="title"/>
          </p:nvPr>
        </p:nvSpPr>
        <p:spPr>
          <a:xfrm>
            <a:off x="323850" y="344488"/>
            <a:ext cx="11572875" cy="442912"/>
          </a:xfrm>
        </p:spPr>
        <p:txBody>
          <a:bodyPr/>
          <a:lstStyle/>
          <a:p>
            <a:r>
              <a:rPr lang="zh-CN" altLang="en-US" dirty="0"/>
              <a:t>开源</a:t>
            </a:r>
            <a:r>
              <a:rPr lang="en-US" altLang="zh-CN" dirty="0"/>
              <a:t>AI</a:t>
            </a:r>
            <a:r>
              <a:rPr lang="zh-CN" altLang="en-US" dirty="0"/>
              <a:t>算法</a:t>
            </a:r>
            <a:r>
              <a:rPr lang="en-US" altLang="zh-CN" dirty="0"/>
              <a:t> VS </a:t>
            </a:r>
            <a:r>
              <a:rPr lang="zh-CN" altLang="en-US" dirty="0"/>
              <a:t>思谋</a:t>
            </a:r>
            <a:r>
              <a:rPr lang="en-US" altLang="zh-CN" dirty="0"/>
              <a:t>AI</a:t>
            </a:r>
            <a:r>
              <a:rPr lang="zh-CN" altLang="en-US" dirty="0"/>
              <a:t>算法 </a:t>
            </a:r>
            <a:r>
              <a:rPr lang="en-US" altLang="zh-CN" dirty="0"/>
              <a:t>2/3</a:t>
            </a:r>
            <a:endParaRPr lang="zh-CN" altLang="en-US" dirty="0"/>
          </a:p>
        </p:txBody>
      </p:sp>
    </p:spTree>
    <p:extLst>
      <p:ext uri="{BB962C8B-B14F-4D97-AF65-F5344CB8AC3E}">
        <p14:creationId xmlns:p14="http://schemas.microsoft.com/office/powerpoint/2010/main" val="97573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在门上&#10;&#10;中度可信度描述已自动生成">
            <a:extLst>
              <a:ext uri="{FF2B5EF4-FFF2-40B4-BE49-F238E27FC236}">
                <a16:creationId xmlns:a16="http://schemas.microsoft.com/office/drawing/2014/main" id="{16E27139-327B-7247-96CA-8FF58D80A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721" y="1766495"/>
            <a:ext cx="1264098" cy="2031390"/>
          </a:xfrm>
          <a:prstGeom prst="rect">
            <a:avLst/>
          </a:prstGeom>
        </p:spPr>
      </p:pic>
      <p:pic>
        <p:nvPicPr>
          <p:cNvPr id="5" name="图片 4" descr="在门上&#10;&#10;中度可信度描述已自动生成">
            <a:extLst>
              <a:ext uri="{FF2B5EF4-FFF2-40B4-BE49-F238E27FC236}">
                <a16:creationId xmlns:a16="http://schemas.microsoft.com/office/drawing/2014/main" id="{E4822421-ED80-AD40-91C1-51251077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677" y="1736501"/>
            <a:ext cx="1410542" cy="2061384"/>
          </a:xfrm>
          <a:prstGeom prst="rect">
            <a:avLst/>
          </a:prstGeom>
        </p:spPr>
      </p:pic>
      <p:pic>
        <p:nvPicPr>
          <p:cNvPr id="6" name="图片 5" descr="砖墙上&#10;&#10;中度可信度描述已自动生成">
            <a:extLst>
              <a:ext uri="{FF2B5EF4-FFF2-40B4-BE49-F238E27FC236}">
                <a16:creationId xmlns:a16="http://schemas.microsoft.com/office/drawing/2014/main" id="{1FC980F2-F28B-C445-99B2-FBF5B3CE2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628" y="1766495"/>
            <a:ext cx="1264098" cy="2031390"/>
          </a:xfrm>
          <a:prstGeom prst="rect">
            <a:avLst/>
          </a:prstGeom>
        </p:spPr>
      </p:pic>
      <p:pic>
        <p:nvPicPr>
          <p:cNvPr id="7" name="图片 6" descr="墙上有涂鸦&#10;&#10;描述已自动生成">
            <a:extLst>
              <a:ext uri="{FF2B5EF4-FFF2-40B4-BE49-F238E27FC236}">
                <a16:creationId xmlns:a16="http://schemas.microsoft.com/office/drawing/2014/main" id="{E107536C-F956-5841-B3AD-5F98EA80D9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9078" y="1736501"/>
            <a:ext cx="1285064" cy="2061384"/>
          </a:xfrm>
          <a:prstGeom prst="rect">
            <a:avLst/>
          </a:prstGeom>
        </p:spPr>
      </p:pic>
      <p:pic>
        <p:nvPicPr>
          <p:cNvPr id="11" name="图片 10">
            <a:extLst>
              <a:ext uri="{FF2B5EF4-FFF2-40B4-BE49-F238E27FC236}">
                <a16:creationId xmlns:a16="http://schemas.microsoft.com/office/drawing/2014/main" id="{6B753DE4-81B0-4D36-96CA-2D399BDA4D0C}"/>
              </a:ext>
            </a:extLst>
          </p:cNvPr>
          <p:cNvPicPr/>
          <p:nvPr/>
        </p:nvPicPr>
        <p:blipFill>
          <a:blip r:embed="rId6"/>
          <a:stretch>
            <a:fillRect/>
          </a:stretch>
        </p:blipFill>
        <p:spPr>
          <a:xfrm>
            <a:off x="434721" y="4132000"/>
            <a:ext cx="1264098" cy="1933589"/>
          </a:xfrm>
          <a:prstGeom prst="rect">
            <a:avLst/>
          </a:prstGeom>
        </p:spPr>
      </p:pic>
      <p:pic>
        <p:nvPicPr>
          <p:cNvPr id="12" name="图片 11">
            <a:extLst>
              <a:ext uri="{FF2B5EF4-FFF2-40B4-BE49-F238E27FC236}">
                <a16:creationId xmlns:a16="http://schemas.microsoft.com/office/drawing/2014/main" id="{0AB96352-D46D-4F58-869E-A782C53E8B9C}"/>
              </a:ext>
            </a:extLst>
          </p:cNvPr>
          <p:cNvPicPr/>
          <p:nvPr/>
        </p:nvPicPr>
        <p:blipFill>
          <a:blip r:embed="rId7"/>
          <a:stretch>
            <a:fillRect/>
          </a:stretch>
        </p:blipFill>
        <p:spPr>
          <a:xfrm>
            <a:off x="5439079" y="4132000"/>
            <a:ext cx="1285064" cy="1933591"/>
          </a:xfrm>
          <a:prstGeom prst="rect">
            <a:avLst/>
          </a:prstGeom>
        </p:spPr>
      </p:pic>
      <p:pic>
        <p:nvPicPr>
          <p:cNvPr id="13" name="图片 12">
            <a:extLst>
              <a:ext uri="{FF2B5EF4-FFF2-40B4-BE49-F238E27FC236}">
                <a16:creationId xmlns:a16="http://schemas.microsoft.com/office/drawing/2014/main" id="{D4A6A821-6C3F-4901-BF57-8E2D5FFFCAE1}"/>
              </a:ext>
            </a:extLst>
          </p:cNvPr>
          <p:cNvPicPr/>
          <p:nvPr/>
        </p:nvPicPr>
        <p:blipFill>
          <a:blip r:embed="rId8"/>
          <a:stretch>
            <a:fillRect/>
          </a:stretch>
        </p:blipFill>
        <p:spPr>
          <a:xfrm>
            <a:off x="8040628" y="4132000"/>
            <a:ext cx="1264098" cy="1933595"/>
          </a:xfrm>
          <a:prstGeom prst="rect">
            <a:avLst/>
          </a:prstGeom>
        </p:spPr>
      </p:pic>
      <p:cxnSp>
        <p:nvCxnSpPr>
          <p:cNvPr id="8" name="直接连接符 7">
            <a:extLst>
              <a:ext uri="{FF2B5EF4-FFF2-40B4-BE49-F238E27FC236}">
                <a16:creationId xmlns:a16="http://schemas.microsoft.com/office/drawing/2014/main" id="{808E013B-5346-4F90-B027-6A6ECB33D61C}"/>
              </a:ext>
            </a:extLst>
          </p:cNvPr>
          <p:cNvCxnSpPr/>
          <p:nvPr/>
        </p:nvCxnSpPr>
        <p:spPr>
          <a:xfrm>
            <a:off x="41529" y="3925901"/>
            <a:ext cx="94640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descr="图片包含 建筑, 前, 雨, 消防栓&#10;&#10;描述已自动生成">
            <a:extLst>
              <a:ext uri="{FF2B5EF4-FFF2-40B4-BE49-F238E27FC236}">
                <a16:creationId xmlns:a16="http://schemas.microsoft.com/office/drawing/2014/main" id="{0899E6FE-4E63-4527-B409-35999C0D1E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3677" y="4131994"/>
            <a:ext cx="1410542" cy="1933595"/>
          </a:xfrm>
          <a:prstGeom prst="rect">
            <a:avLst/>
          </a:prstGeom>
        </p:spPr>
      </p:pic>
      <p:sp>
        <p:nvSpPr>
          <p:cNvPr id="20" name="矩形: 圆角 11">
            <a:extLst>
              <a:ext uri="{FF2B5EF4-FFF2-40B4-BE49-F238E27FC236}">
                <a16:creationId xmlns:a16="http://schemas.microsoft.com/office/drawing/2014/main" id="{7EB829BA-3DD3-4423-9D05-83A426BC9757}"/>
              </a:ext>
            </a:extLst>
          </p:cNvPr>
          <p:cNvSpPr/>
          <p:nvPr/>
        </p:nvSpPr>
        <p:spPr>
          <a:xfrm>
            <a:off x="142874" y="109083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1" name="矩形: 圆角 12">
            <a:extLst>
              <a:ext uri="{FF2B5EF4-FFF2-40B4-BE49-F238E27FC236}">
                <a16:creationId xmlns:a16="http://schemas.microsoft.com/office/drawing/2014/main" id="{0C7F1ED5-0BDE-4A34-82C2-FA8A1EB58452}"/>
              </a:ext>
            </a:extLst>
          </p:cNvPr>
          <p:cNvSpPr/>
          <p:nvPr/>
        </p:nvSpPr>
        <p:spPr>
          <a:xfrm>
            <a:off x="2662590" y="109083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Ground truth</a:t>
            </a:r>
            <a:endParaRPr lang="zh-CN" altLang="en-US" dirty="0">
              <a:solidFill>
                <a:schemeClr val="tx1"/>
              </a:solidFill>
            </a:endParaRPr>
          </a:p>
        </p:txBody>
      </p:sp>
      <p:sp>
        <p:nvSpPr>
          <p:cNvPr id="22" name="矩形: 圆角 18">
            <a:extLst>
              <a:ext uri="{FF2B5EF4-FFF2-40B4-BE49-F238E27FC236}">
                <a16:creationId xmlns:a16="http://schemas.microsoft.com/office/drawing/2014/main" id="{AC77555E-F8A9-462B-957B-6F0093AE00A2}"/>
              </a:ext>
            </a:extLst>
          </p:cNvPr>
          <p:cNvSpPr/>
          <p:nvPr/>
        </p:nvSpPr>
        <p:spPr>
          <a:xfrm>
            <a:off x="5175253" y="109083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23" name="矩形: 圆角 18">
            <a:extLst>
              <a:ext uri="{FF2B5EF4-FFF2-40B4-BE49-F238E27FC236}">
                <a16:creationId xmlns:a16="http://schemas.microsoft.com/office/drawing/2014/main" id="{F482758C-9780-4865-911E-1AC0E7A81BD0}"/>
              </a:ext>
            </a:extLst>
          </p:cNvPr>
          <p:cNvSpPr/>
          <p:nvPr/>
        </p:nvSpPr>
        <p:spPr>
          <a:xfrm>
            <a:off x="7766320" y="109626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6" name="文本框 15">
            <a:extLst>
              <a:ext uri="{FF2B5EF4-FFF2-40B4-BE49-F238E27FC236}">
                <a16:creationId xmlns:a16="http://schemas.microsoft.com/office/drawing/2014/main" id="{CF42389E-FDF3-47A2-9FF7-963EA08B2594}"/>
              </a:ext>
            </a:extLst>
          </p:cNvPr>
          <p:cNvSpPr txBox="1"/>
          <p:nvPr/>
        </p:nvSpPr>
        <p:spPr>
          <a:xfrm>
            <a:off x="9612244" y="2124681"/>
            <a:ext cx="2793941" cy="2800767"/>
          </a:xfrm>
          <a:prstGeom prst="rect">
            <a:avLst/>
          </a:prstGeom>
          <a:noFill/>
        </p:spPr>
        <p:txBody>
          <a:bodyPr wrap="square">
            <a:spAutoFit/>
          </a:bodyPr>
          <a:lstStyle/>
          <a:p>
            <a:r>
              <a:rPr kumimoji="1" lang="zh-CN" altLang="en-US" sz="2000" dirty="0">
                <a:solidFill>
                  <a:schemeClr val="tx1">
                    <a:lumMod val="85000"/>
                    <a:lumOff val="15000"/>
                  </a:schemeClr>
                </a:solidFill>
              </a:rPr>
              <a:t>自研优异</a:t>
            </a:r>
            <a:endParaRPr kumimoji="1" lang="en-US" altLang="zh-CN" sz="20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4800" dirty="0">
                <a:solidFill>
                  <a:schemeClr val="tx1">
                    <a:lumMod val="85000"/>
                    <a:lumOff val="15000"/>
                  </a:schemeClr>
                </a:solidFill>
              </a:rPr>
              <a:t>强鲁棒</a:t>
            </a:r>
            <a:endParaRPr kumimoji="1" lang="en-US" altLang="zh-CN" sz="4800" dirty="0">
              <a:solidFill>
                <a:schemeClr val="tx1">
                  <a:lumMod val="85000"/>
                  <a:lumOff val="15000"/>
                </a:schemeClr>
              </a:solidFill>
            </a:endParaRPr>
          </a:p>
          <a:p>
            <a:r>
              <a:rPr kumimoji="1" lang="zh-CN" altLang="en-US" sz="4800" dirty="0">
                <a:solidFill>
                  <a:schemeClr val="tx1">
                    <a:lumMod val="85000"/>
                    <a:lumOff val="15000"/>
                  </a:schemeClr>
                </a:solidFill>
              </a:rPr>
              <a:t>边缘分割</a:t>
            </a:r>
            <a:endParaRPr kumimoji="1" lang="en-US" altLang="zh-CN" sz="48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2000" dirty="0">
                <a:solidFill>
                  <a:schemeClr val="tx1">
                    <a:lumMod val="85000"/>
                    <a:lumOff val="15000"/>
                  </a:schemeClr>
                </a:solidFill>
              </a:rPr>
              <a:t>缺陷检出</a:t>
            </a:r>
            <a:endParaRPr kumimoji="1" lang="en-US" altLang="zh-CN" sz="2000" dirty="0">
              <a:solidFill>
                <a:schemeClr val="tx1">
                  <a:lumMod val="85000"/>
                  <a:lumOff val="15000"/>
                </a:schemeClr>
              </a:solidFill>
            </a:endParaRPr>
          </a:p>
        </p:txBody>
      </p:sp>
      <p:sp>
        <p:nvSpPr>
          <p:cNvPr id="17" name="矩形 16">
            <a:extLst>
              <a:ext uri="{FF2B5EF4-FFF2-40B4-BE49-F238E27FC236}">
                <a16:creationId xmlns:a16="http://schemas.microsoft.com/office/drawing/2014/main" id="{86633AA5-E6BA-486E-AB65-40D14F3BD65A}"/>
              </a:ext>
            </a:extLst>
          </p:cNvPr>
          <p:cNvSpPr/>
          <p:nvPr/>
        </p:nvSpPr>
        <p:spPr>
          <a:xfrm>
            <a:off x="9731434" y="1600436"/>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cxnSp>
        <p:nvCxnSpPr>
          <p:cNvPr id="18" name="直接连接符 17">
            <a:extLst>
              <a:ext uri="{FF2B5EF4-FFF2-40B4-BE49-F238E27FC236}">
                <a16:creationId xmlns:a16="http://schemas.microsoft.com/office/drawing/2014/main" id="{A334A2EC-97E5-41B2-AE8A-7C5F67E23203}"/>
              </a:ext>
            </a:extLst>
          </p:cNvPr>
          <p:cNvCxnSpPr>
            <a:cxnSpLocks/>
          </p:cNvCxnSpPr>
          <p:nvPr/>
        </p:nvCxnSpPr>
        <p:spPr>
          <a:xfrm>
            <a:off x="9727191" y="1984312"/>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4" name="标题 1">
            <a:extLst>
              <a:ext uri="{FF2B5EF4-FFF2-40B4-BE49-F238E27FC236}">
                <a16:creationId xmlns:a16="http://schemas.microsoft.com/office/drawing/2014/main" id="{F81B6D4B-D345-46A9-8210-DDCA53DF8918}"/>
              </a:ext>
            </a:extLst>
          </p:cNvPr>
          <p:cNvSpPr>
            <a:spLocks noGrp="1"/>
          </p:cNvSpPr>
          <p:nvPr>
            <p:ph type="title"/>
          </p:nvPr>
        </p:nvSpPr>
        <p:spPr>
          <a:xfrm>
            <a:off x="323850" y="344488"/>
            <a:ext cx="11572875" cy="442912"/>
          </a:xfrm>
        </p:spPr>
        <p:txBody>
          <a:bodyPr/>
          <a:lstStyle/>
          <a:p>
            <a:r>
              <a:rPr lang="zh-CN" altLang="en-US" dirty="0"/>
              <a:t>开源</a:t>
            </a:r>
            <a:r>
              <a:rPr lang="en-US" altLang="zh-CN" dirty="0"/>
              <a:t>AI</a:t>
            </a:r>
            <a:r>
              <a:rPr lang="zh-CN" altLang="en-US" dirty="0"/>
              <a:t>算法</a:t>
            </a:r>
            <a:r>
              <a:rPr lang="en-US" altLang="zh-CN" dirty="0"/>
              <a:t> VS </a:t>
            </a:r>
            <a:r>
              <a:rPr lang="zh-CN" altLang="en-US" dirty="0"/>
              <a:t>思谋</a:t>
            </a:r>
            <a:r>
              <a:rPr lang="en-US" altLang="zh-CN" dirty="0"/>
              <a:t>AI</a:t>
            </a:r>
            <a:r>
              <a:rPr lang="zh-CN" altLang="en-US" dirty="0"/>
              <a:t>算法 </a:t>
            </a:r>
            <a:r>
              <a:rPr lang="en-US" altLang="zh-CN" dirty="0"/>
              <a:t>3/3</a:t>
            </a:r>
            <a:endParaRPr lang="zh-CN" altLang="en-US" dirty="0"/>
          </a:p>
        </p:txBody>
      </p:sp>
    </p:spTree>
    <p:extLst>
      <p:ext uri="{BB962C8B-B14F-4D97-AF65-F5344CB8AC3E}">
        <p14:creationId xmlns:p14="http://schemas.microsoft.com/office/powerpoint/2010/main" val="432236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思谋</a:t>
            </a:r>
            <a:r>
              <a:rPr lang="en-US" altLang="zh-CN" dirty="0"/>
              <a:t>3D</a:t>
            </a:r>
            <a:r>
              <a:rPr lang="zh-CN" altLang="en-US" dirty="0"/>
              <a:t>算法特性：高精度</a:t>
            </a:r>
            <a:r>
              <a:rPr lang="en-US" altLang="zh-CN" dirty="0"/>
              <a:t>3D</a:t>
            </a:r>
            <a:r>
              <a:rPr lang="zh-CN" altLang="en-US" dirty="0"/>
              <a:t>测量算法</a:t>
            </a:r>
          </a:p>
        </p:txBody>
      </p:sp>
      <p:pic>
        <p:nvPicPr>
          <p:cNvPr id="5" name="图片 4" descr="2"/>
          <p:cNvPicPr>
            <a:picLocks noChangeAspect="1"/>
          </p:cNvPicPr>
          <p:nvPr/>
        </p:nvPicPr>
        <p:blipFill>
          <a:blip r:embed="rId2"/>
          <a:stretch>
            <a:fillRect/>
          </a:stretch>
        </p:blipFill>
        <p:spPr>
          <a:xfrm>
            <a:off x="777875" y="3809365"/>
            <a:ext cx="4786630" cy="2521585"/>
          </a:xfrm>
          <a:prstGeom prst="rect">
            <a:avLst/>
          </a:prstGeom>
        </p:spPr>
      </p:pic>
      <p:pic>
        <p:nvPicPr>
          <p:cNvPr id="6" name="图片 5" descr="4"/>
          <p:cNvPicPr>
            <a:picLocks noChangeAspect="1"/>
          </p:cNvPicPr>
          <p:nvPr/>
        </p:nvPicPr>
        <p:blipFill>
          <a:blip r:embed="rId3"/>
          <a:stretch>
            <a:fillRect/>
          </a:stretch>
        </p:blipFill>
        <p:spPr>
          <a:xfrm>
            <a:off x="777875" y="1047115"/>
            <a:ext cx="4786630" cy="2503170"/>
          </a:xfrm>
          <a:prstGeom prst="rect">
            <a:avLst/>
          </a:prstGeom>
        </p:spPr>
      </p:pic>
      <p:sp>
        <p:nvSpPr>
          <p:cNvPr id="10" name="文本框 9"/>
          <p:cNvSpPr txBox="1"/>
          <p:nvPr/>
        </p:nvSpPr>
        <p:spPr>
          <a:xfrm>
            <a:off x="6110286" y="1573092"/>
            <a:ext cx="5303838" cy="830997"/>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高精度</a:t>
            </a:r>
          </a:p>
          <a:p>
            <a:pPr marL="285750" indent="-285750">
              <a:buFont typeface="Arial" panose="020B0604020202020204" pitchFamily="34" charset="0"/>
              <a:buChar char="•"/>
            </a:pPr>
            <a:r>
              <a:rPr lang="zh-CN" altLang="en-US" sz="1600" dirty="0"/>
              <a:t>高速度</a:t>
            </a:r>
          </a:p>
          <a:p>
            <a:pPr marL="285750" indent="-285750">
              <a:buFont typeface="Arial" panose="020B0604020202020204" pitchFamily="34" charset="0"/>
              <a:buChar char="•"/>
            </a:pPr>
            <a:r>
              <a:rPr lang="zh-CN" altLang="en-US" sz="1600" dirty="0"/>
              <a:t>高重复性</a:t>
            </a:r>
          </a:p>
        </p:txBody>
      </p:sp>
      <p:cxnSp>
        <p:nvCxnSpPr>
          <p:cNvPr id="4" name="直接连接符 3">
            <a:extLst>
              <a:ext uri="{FF2B5EF4-FFF2-40B4-BE49-F238E27FC236}">
                <a16:creationId xmlns:a16="http://schemas.microsoft.com/office/drawing/2014/main" id="{1BC62EF4-7843-4F83-9ADA-A436222709F4}"/>
              </a:ext>
            </a:extLst>
          </p:cNvPr>
          <p:cNvCxnSpPr>
            <a:cxnSpLocks/>
          </p:cNvCxnSpPr>
          <p:nvPr/>
        </p:nvCxnSpPr>
        <p:spPr>
          <a:xfrm>
            <a:off x="6181588" y="1494769"/>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DC2A80E-F2BE-4F96-AD94-12C9D636B6FE}"/>
              </a:ext>
            </a:extLst>
          </p:cNvPr>
          <p:cNvSpPr txBox="1"/>
          <p:nvPr/>
        </p:nvSpPr>
        <p:spPr>
          <a:xfrm>
            <a:off x="6110287" y="1047115"/>
            <a:ext cx="5303838"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defPPr>
              <a:defRPr lang="zh-CN"/>
            </a:defPPr>
            <a:lvl1pPr>
              <a:defRPr kumimoji="1">
                <a:solidFill>
                  <a:schemeClr val="tx1">
                    <a:lumMod val="85000"/>
                    <a:lumOff val="15000"/>
                  </a:schemeClr>
                </a:solidFill>
              </a:defRPr>
            </a:lvl1pPr>
          </a:lstStyle>
          <a:p>
            <a:r>
              <a:rPr lang="zh-CN" altLang="en-US" sz="1800" dirty="0"/>
              <a:t>在不同场景下</a:t>
            </a:r>
            <a:r>
              <a:rPr lang="zh-CN" altLang="en-US" dirty="0"/>
              <a:t>能实现</a:t>
            </a:r>
            <a:endParaRPr lang="en-US" altLang="zh-CN" dirty="0"/>
          </a:p>
        </p:txBody>
      </p:sp>
      <p:sp>
        <p:nvSpPr>
          <p:cNvPr id="12" name="文本框 11">
            <a:extLst>
              <a:ext uri="{FF2B5EF4-FFF2-40B4-BE49-F238E27FC236}">
                <a16:creationId xmlns:a16="http://schemas.microsoft.com/office/drawing/2014/main" id="{5323A437-1014-4A68-A96D-9D269F402EFE}"/>
              </a:ext>
            </a:extLst>
          </p:cNvPr>
          <p:cNvSpPr txBox="1"/>
          <p:nvPr/>
        </p:nvSpPr>
        <p:spPr>
          <a:xfrm>
            <a:off x="6096000" y="4988876"/>
            <a:ext cx="5706358" cy="1342074"/>
          </a:xfrm>
          <a:prstGeom prst="rect">
            <a:avLst/>
          </a:prstGeom>
          <a:gradFill flip="none" rotWithShape="1">
            <a:gsLst>
              <a:gs pos="0">
                <a:schemeClr val="accent1">
                  <a:lumMod val="5000"/>
                  <a:lumOff val="95000"/>
                  <a:alpha val="0"/>
                </a:schemeClr>
              </a:gs>
              <a:gs pos="100000">
                <a:srgbClr val="043E6F">
                  <a:alpha val="22000"/>
                </a:srgbClr>
              </a:gs>
            </a:gsLst>
            <a:lin ang="10800000" scaled="1"/>
            <a:tileRect/>
          </a:gradFill>
        </p:spPr>
        <p:txBody>
          <a:bodyPr wrap="square" anchor="ctr">
            <a:noAutofit/>
          </a:bodyPr>
          <a:lstStyle/>
          <a:p>
            <a:pPr indent="0">
              <a:buFont typeface="Arial" panose="020B0604020202020204" pitchFamily="34" charset="0"/>
              <a:buNone/>
            </a:pPr>
            <a:r>
              <a:rPr lang="zh-CN" altLang="en-US" sz="1600" dirty="0"/>
              <a:t>在某汽车</a:t>
            </a:r>
            <a:r>
              <a:rPr lang="en-US" altLang="zh-CN" sz="1600" dirty="0"/>
              <a:t>500</a:t>
            </a:r>
            <a:r>
              <a:rPr lang="zh-CN" altLang="en-US" sz="1600" dirty="0"/>
              <a:t>强客户的轴承平面度测量项目中，被检测产品在设备传送带高速运行，工件无装夹的条件下，测量结果的</a:t>
            </a:r>
            <a:r>
              <a:rPr lang="zh-CN" altLang="en-US" sz="2800" dirty="0"/>
              <a:t>重复性精度优于其他厂商达</a:t>
            </a:r>
            <a:r>
              <a:rPr lang="en-US" altLang="zh-CN" sz="2800" dirty="0"/>
              <a:t>50%</a:t>
            </a:r>
            <a:r>
              <a:rPr lang="zh-CN" altLang="en-US" sz="1600" dirty="0"/>
              <a:t>。</a:t>
            </a:r>
          </a:p>
        </p:txBody>
      </p:sp>
      <p:sp>
        <p:nvSpPr>
          <p:cNvPr id="14" name="文本框 13">
            <a:extLst>
              <a:ext uri="{FF2B5EF4-FFF2-40B4-BE49-F238E27FC236}">
                <a16:creationId xmlns:a16="http://schemas.microsoft.com/office/drawing/2014/main" id="{0F852E3D-5E77-4F3A-A4AB-36C12ADAF5DD}"/>
              </a:ext>
            </a:extLst>
          </p:cNvPr>
          <p:cNvSpPr txBox="1"/>
          <p:nvPr/>
        </p:nvSpPr>
        <p:spPr>
          <a:xfrm>
            <a:off x="6096000" y="3248560"/>
            <a:ext cx="6108714"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ym typeface="+mn-ea"/>
              </a:rPr>
              <a:t>基于高精度</a:t>
            </a:r>
            <a:r>
              <a:rPr lang="en-US" altLang="zh-CN" sz="1600" dirty="0">
                <a:sym typeface="+mn-ea"/>
              </a:rPr>
              <a:t>3D</a:t>
            </a:r>
            <a:r>
              <a:rPr lang="zh-CN" altLang="en-US" sz="1600" dirty="0">
                <a:sym typeface="+mn-ea"/>
              </a:rPr>
              <a:t>传感器</a:t>
            </a:r>
            <a:br>
              <a:rPr lang="en-US" altLang="zh-CN" sz="1600" dirty="0">
                <a:sym typeface="+mn-ea"/>
              </a:rPr>
            </a:br>
            <a:r>
              <a:rPr lang="zh-CN" altLang="en-US" sz="1600" dirty="0">
                <a:sym typeface="+mn-ea"/>
              </a:rPr>
              <a:t>实现微米级别的高精度</a:t>
            </a:r>
            <a:r>
              <a:rPr lang="en-US" altLang="zh-CN" sz="1600" dirty="0">
                <a:sym typeface="+mn-ea"/>
              </a:rPr>
              <a:t>3D</a:t>
            </a:r>
            <a:r>
              <a:rPr lang="zh-CN" altLang="en-US" sz="1600" dirty="0">
                <a:sym typeface="+mn-ea"/>
              </a:rPr>
              <a:t>测量。</a:t>
            </a:r>
            <a:endParaRPr lang="zh-CN" altLang="en-US" sz="1600" dirty="0"/>
          </a:p>
          <a:p>
            <a:pPr marL="285750" indent="-285750">
              <a:buFont typeface="Arial" panose="020B0604020202020204" pitchFamily="34" charset="0"/>
              <a:buChar char="•"/>
            </a:pPr>
            <a:r>
              <a:rPr lang="zh-CN" altLang="en-US" sz="1600" dirty="0"/>
              <a:t>最大程度减少复杂环境对测量结果的影响。</a:t>
            </a:r>
            <a:endParaRPr lang="en-US" altLang="zh-CN" sz="1600" dirty="0"/>
          </a:p>
        </p:txBody>
      </p:sp>
      <p:cxnSp>
        <p:nvCxnSpPr>
          <p:cNvPr id="15" name="直接连接符 14">
            <a:extLst>
              <a:ext uri="{FF2B5EF4-FFF2-40B4-BE49-F238E27FC236}">
                <a16:creationId xmlns:a16="http://schemas.microsoft.com/office/drawing/2014/main" id="{84D09577-F32D-49B9-8CBC-4836892451CE}"/>
              </a:ext>
            </a:extLst>
          </p:cNvPr>
          <p:cNvCxnSpPr>
            <a:cxnSpLocks/>
          </p:cNvCxnSpPr>
          <p:nvPr/>
        </p:nvCxnSpPr>
        <p:spPr>
          <a:xfrm>
            <a:off x="6167301" y="3170237"/>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A3FC7E7-4690-431A-976E-297C49EA3809}"/>
              </a:ext>
            </a:extLst>
          </p:cNvPr>
          <p:cNvSpPr txBox="1"/>
          <p:nvPr/>
        </p:nvSpPr>
        <p:spPr>
          <a:xfrm>
            <a:off x="6096000" y="2722583"/>
            <a:ext cx="5318124"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p>
            <a:r>
              <a:rPr kumimoji="1" lang="zh-CN" altLang="en-US" sz="1800" dirty="0">
                <a:solidFill>
                  <a:schemeClr val="tx1">
                    <a:lumMod val="85000"/>
                    <a:lumOff val="15000"/>
                  </a:schemeClr>
                </a:solidFill>
              </a:rPr>
              <a:t>噪声抑制和环境干扰补偿</a:t>
            </a:r>
            <a:r>
              <a:rPr kumimoji="1" lang="zh-CN" altLang="en-US" dirty="0">
                <a:solidFill>
                  <a:schemeClr val="tx1">
                    <a:lumMod val="85000"/>
                    <a:lumOff val="15000"/>
                  </a:schemeClr>
                </a:solidFill>
              </a:rPr>
              <a:t>算法</a:t>
            </a:r>
            <a:endParaRPr kumimoji="1" lang="en-US" altLang="zh-CN" sz="1800" dirty="0">
              <a:solidFill>
                <a:schemeClr val="tx1">
                  <a:lumMod val="85000"/>
                  <a:lumOff val="15000"/>
                </a:schemeClr>
              </a:solidFill>
            </a:endParaRPr>
          </a:p>
        </p:txBody>
      </p:sp>
    </p:spTree>
    <p:extLst>
      <p:ext uri="{BB962C8B-B14F-4D97-AF65-F5344CB8AC3E}">
        <p14:creationId xmlns:p14="http://schemas.microsoft.com/office/powerpoint/2010/main" val="3395120346"/>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B6411-2D35-E54B-ABF7-764FFFD441FE}"/>
              </a:ext>
            </a:extLst>
          </p:cNvPr>
          <p:cNvSpPr>
            <a:spLocks noGrp="1"/>
          </p:cNvSpPr>
          <p:nvPr>
            <p:ph type="title"/>
          </p:nvPr>
        </p:nvSpPr>
        <p:spPr/>
        <p:txBody>
          <a:bodyPr/>
          <a:lstStyle/>
          <a:p>
            <a:r>
              <a:rPr lang="zh-CN" altLang="en-US" dirty="0"/>
              <a:t>思谋</a:t>
            </a:r>
            <a:r>
              <a:rPr lang="en-US" altLang="zh-CN" dirty="0"/>
              <a:t>3D&amp;AI</a:t>
            </a:r>
            <a:r>
              <a:rPr lang="zh-CN" altLang="en-US" dirty="0"/>
              <a:t>算法结合：</a:t>
            </a:r>
            <a:r>
              <a:rPr lang="en-US" altLang="zh-CN" dirty="0"/>
              <a:t>3D</a:t>
            </a:r>
            <a:r>
              <a:rPr lang="zh-CN" altLang="en-US" dirty="0"/>
              <a:t>点云分割专项技术</a:t>
            </a:r>
            <a:endParaRPr kumimoji="1" lang="zh-CN" altLang="en-US" dirty="0"/>
          </a:p>
        </p:txBody>
      </p:sp>
      <p:pic>
        <p:nvPicPr>
          <p:cNvPr id="4" name="图片 3">
            <a:extLst>
              <a:ext uri="{FF2B5EF4-FFF2-40B4-BE49-F238E27FC236}">
                <a16:creationId xmlns:a16="http://schemas.microsoft.com/office/drawing/2014/main" id="{D382ED61-21FA-334B-A011-33EBEE5B1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8496" y="2012200"/>
            <a:ext cx="605427" cy="4518830"/>
          </a:xfrm>
          <a:prstGeom prst="rect">
            <a:avLst/>
          </a:prstGeom>
        </p:spPr>
      </p:pic>
      <p:pic>
        <p:nvPicPr>
          <p:cNvPr id="5" name="内容占位符 18">
            <a:extLst>
              <a:ext uri="{FF2B5EF4-FFF2-40B4-BE49-F238E27FC236}">
                <a16:creationId xmlns:a16="http://schemas.microsoft.com/office/drawing/2014/main" id="{9182564D-05B5-7D45-A0DB-57B1E5251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22348" y="3939799"/>
            <a:ext cx="4518829" cy="663632"/>
          </a:xfrm>
          <a:prstGeom prst="rect">
            <a:avLst/>
          </a:prstGeom>
        </p:spPr>
      </p:pic>
      <p:pic>
        <p:nvPicPr>
          <p:cNvPr id="13" name="图片 12" descr="图片包含 站, 男人, 游戏机&#10;&#10;描述已自动生成">
            <a:extLst>
              <a:ext uri="{FF2B5EF4-FFF2-40B4-BE49-F238E27FC236}">
                <a16:creationId xmlns:a16="http://schemas.microsoft.com/office/drawing/2014/main" id="{D8C6877F-01F9-014F-8220-C3FB38810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12200"/>
            <a:ext cx="609600" cy="4521200"/>
          </a:xfrm>
          <a:prstGeom prst="rect">
            <a:avLst/>
          </a:prstGeom>
        </p:spPr>
      </p:pic>
      <p:sp>
        <p:nvSpPr>
          <p:cNvPr id="14" name="文本框 13">
            <a:extLst>
              <a:ext uri="{FF2B5EF4-FFF2-40B4-BE49-F238E27FC236}">
                <a16:creationId xmlns:a16="http://schemas.microsoft.com/office/drawing/2014/main" id="{EF2881D5-123A-FD41-82A1-6F7B4F0C23C9}"/>
              </a:ext>
            </a:extLst>
          </p:cNvPr>
          <p:cNvSpPr txBox="1"/>
          <p:nvPr/>
        </p:nvSpPr>
        <p:spPr>
          <a:xfrm>
            <a:off x="4674503" y="1552985"/>
            <a:ext cx="646331" cy="369332"/>
          </a:xfrm>
          <a:prstGeom prst="rect">
            <a:avLst/>
          </a:prstGeom>
          <a:noFill/>
        </p:spPr>
        <p:txBody>
          <a:bodyPr wrap="none" rtlCol="0">
            <a:spAutoFit/>
          </a:bodyPr>
          <a:lstStyle/>
          <a:p>
            <a:r>
              <a:rPr kumimoji="1" lang="zh-CN" altLang="en-US" dirty="0"/>
              <a:t>转换</a:t>
            </a:r>
          </a:p>
        </p:txBody>
      </p:sp>
      <p:sp>
        <p:nvSpPr>
          <p:cNvPr id="15" name="文本框 14">
            <a:extLst>
              <a:ext uri="{FF2B5EF4-FFF2-40B4-BE49-F238E27FC236}">
                <a16:creationId xmlns:a16="http://schemas.microsoft.com/office/drawing/2014/main" id="{B64FC6BA-78E0-2346-B9C3-1467D4E94BD7}"/>
              </a:ext>
            </a:extLst>
          </p:cNvPr>
          <p:cNvSpPr txBox="1"/>
          <p:nvPr/>
        </p:nvSpPr>
        <p:spPr>
          <a:xfrm>
            <a:off x="5846802" y="1552985"/>
            <a:ext cx="1107996" cy="369332"/>
          </a:xfrm>
          <a:prstGeom prst="rect">
            <a:avLst/>
          </a:prstGeom>
          <a:noFill/>
        </p:spPr>
        <p:txBody>
          <a:bodyPr wrap="none" rtlCol="0">
            <a:spAutoFit/>
          </a:bodyPr>
          <a:lstStyle/>
          <a:p>
            <a:r>
              <a:rPr kumimoji="1" lang="zh-CN" altLang="en-US" dirty="0"/>
              <a:t>定位识别</a:t>
            </a:r>
          </a:p>
        </p:txBody>
      </p:sp>
      <p:sp>
        <p:nvSpPr>
          <p:cNvPr id="21" name="矩形 20">
            <a:extLst>
              <a:ext uri="{FF2B5EF4-FFF2-40B4-BE49-F238E27FC236}">
                <a16:creationId xmlns:a16="http://schemas.microsoft.com/office/drawing/2014/main" id="{6A1ACD85-C295-974E-A40B-95797D913DD8}"/>
              </a:ext>
            </a:extLst>
          </p:cNvPr>
          <p:cNvSpPr/>
          <p:nvPr/>
        </p:nvSpPr>
        <p:spPr>
          <a:xfrm>
            <a:off x="7548341" y="3826820"/>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2D/3D</a:t>
            </a:r>
            <a:r>
              <a:rPr kumimoji="1" lang="zh-CN" altLang="en-US" dirty="0"/>
              <a:t>后</a:t>
            </a:r>
            <a:endParaRPr kumimoji="1" lang="en-US" altLang="zh-CN" dirty="0"/>
          </a:p>
          <a:p>
            <a:pPr algn="ctr"/>
            <a:r>
              <a:rPr kumimoji="1" lang="zh-CN" altLang="en-US" dirty="0"/>
              <a:t>处理优化</a:t>
            </a:r>
          </a:p>
        </p:txBody>
      </p:sp>
      <p:sp>
        <p:nvSpPr>
          <p:cNvPr id="29" name="矩形 28">
            <a:extLst>
              <a:ext uri="{FF2B5EF4-FFF2-40B4-BE49-F238E27FC236}">
                <a16:creationId xmlns:a16="http://schemas.microsoft.com/office/drawing/2014/main" id="{F93520D5-1A71-F048-9C65-2BCE71B9EE7E}"/>
              </a:ext>
            </a:extLst>
          </p:cNvPr>
          <p:cNvSpPr/>
          <p:nvPr/>
        </p:nvSpPr>
        <p:spPr>
          <a:xfrm>
            <a:off x="7548341" y="5402483"/>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输出</a:t>
            </a:r>
            <a:endParaRPr kumimoji="1" lang="en-US" altLang="zh-CN" dirty="0"/>
          </a:p>
          <a:p>
            <a:pPr algn="ctr"/>
            <a:r>
              <a:rPr kumimoji="1" lang="zh-CN" altLang="en-US" dirty="0"/>
              <a:t>最终结果</a:t>
            </a:r>
          </a:p>
        </p:txBody>
      </p:sp>
      <p:pic>
        <p:nvPicPr>
          <p:cNvPr id="6" name="图片 5" descr="图片包含 图表&#10;&#10;描述已自动生成">
            <a:extLst>
              <a:ext uri="{FF2B5EF4-FFF2-40B4-BE49-F238E27FC236}">
                <a16:creationId xmlns:a16="http://schemas.microsoft.com/office/drawing/2014/main" id="{F924852E-1EA1-4695-BD64-AE6C7E444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524" y="3056706"/>
            <a:ext cx="2466715" cy="2138601"/>
          </a:xfrm>
          <a:prstGeom prst="rect">
            <a:avLst/>
          </a:prstGeom>
        </p:spPr>
      </p:pic>
      <p:sp>
        <p:nvSpPr>
          <p:cNvPr id="20" name="文本框 19">
            <a:extLst>
              <a:ext uri="{FF2B5EF4-FFF2-40B4-BE49-F238E27FC236}">
                <a16:creationId xmlns:a16="http://schemas.microsoft.com/office/drawing/2014/main" id="{83B57917-DD35-4FC8-A811-90628FFA4472}"/>
              </a:ext>
            </a:extLst>
          </p:cNvPr>
          <p:cNvSpPr txBox="1"/>
          <p:nvPr/>
        </p:nvSpPr>
        <p:spPr>
          <a:xfrm>
            <a:off x="7426176" y="1674454"/>
            <a:ext cx="4408277"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实时性</a:t>
            </a:r>
            <a:r>
              <a:rPr kumimoji="1" lang="en-US" altLang="zh-CN" sz="1600" dirty="0">
                <a:solidFill>
                  <a:sysClr val="windowText" lastClr="000000"/>
                </a:solidFill>
              </a:rPr>
              <a:t>3d</a:t>
            </a:r>
            <a:r>
              <a:rPr kumimoji="1" lang="zh-CN" altLang="en-US" sz="1600" dirty="0">
                <a:solidFill>
                  <a:sysClr val="windowText" lastClr="000000"/>
                </a:solidFill>
              </a:rPr>
              <a:t>点云分割算法</a:t>
            </a:r>
          </a:p>
          <a:p>
            <a:pPr marL="285750" indent="-285750">
              <a:buFont typeface="Arial" panose="020B0604020202020204" pitchFamily="34" charset="0"/>
              <a:buChar char="•"/>
            </a:pPr>
            <a:r>
              <a:rPr kumimoji="1" lang="zh-CN" altLang="en-US" sz="1600" dirty="0">
                <a:solidFill>
                  <a:sysClr val="windowText" lastClr="000000"/>
                </a:solidFill>
              </a:rPr>
              <a:t>精准定位到每个点云的语义信息</a:t>
            </a:r>
            <a:endParaRPr kumimoji="1" lang="en-US" altLang="zh-CN"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结合思谋</a:t>
            </a:r>
            <a:r>
              <a:rPr kumimoji="1" lang="en-US" altLang="zh-CN" sz="1600" dirty="0">
                <a:solidFill>
                  <a:sysClr val="windowText" lastClr="000000"/>
                </a:solidFill>
              </a:rPr>
              <a:t>AI</a:t>
            </a:r>
            <a:r>
              <a:rPr kumimoji="1" lang="zh-CN" altLang="en-US" sz="1600" dirty="0">
                <a:solidFill>
                  <a:sysClr val="windowText" lastClr="000000"/>
                </a:solidFill>
              </a:rPr>
              <a:t>算法</a:t>
            </a:r>
          </a:p>
          <a:p>
            <a:pPr marL="285750" indent="-285750">
              <a:buFont typeface="Arial" panose="020B0604020202020204" pitchFamily="34" charset="0"/>
              <a:buChar char="•"/>
            </a:pPr>
            <a:r>
              <a:rPr kumimoji="1" lang="zh-CN" altLang="en-US" sz="1600" dirty="0">
                <a:solidFill>
                  <a:sysClr val="windowText" lastClr="000000"/>
                </a:solidFill>
              </a:rPr>
              <a:t>保留客户的深度等</a:t>
            </a:r>
            <a:r>
              <a:rPr kumimoji="1" lang="en-US" altLang="zh-CN" sz="1600" dirty="0">
                <a:solidFill>
                  <a:sysClr val="windowText" lastClr="000000"/>
                </a:solidFill>
              </a:rPr>
              <a:t>3</a:t>
            </a:r>
            <a:r>
              <a:rPr kumimoji="1" lang="zh-CN" altLang="en-US" sz="1600" dirty="0">
                <a:solidFill>
                  <a:sysClr val="windowText" lastClr="000000"/>
                </a:solidFill>
              </a:rPr>
              <a:t>维过滤需求</a:t>
            </a:r>
          </a:p>
        </p:txBody>
      </p:sp>
      <p:cxnSp>
        <p:nvCxnSpPr>
          <p:cNvPr id="22" name="直接连接符 21">
            <a:extLst>
              <a:ext uri="{FF2B5EF4-FFF2-40B4-BE49-F238E27FC236}">
                <a16:creationId xmlns:a16="http://schemas.microsoft.com/office/drawing/2014/main" id="{D0DF0BD1-7587-4F44-907D-A58244034F0D}"/>
              </a:ext>
            </a:extLst>
          </p:cNvPr>
          <p:cNvCxnSpPr>
            <a:cxnSpLocks/>
          </p:cNvCxnSpPr>
          <p:nvPr/>
        </p:nvCxnSpPr>
        <p:spPr>
          <a:xfrm>
            <a:off x="7497478" y="1596131"/>
            <a:ext cx="4336975"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52FBA4B-77EF-4643-A824-F2EC79CF7DD6}"/>
              </a:ext>
            </a:extLst>
          </p:cNvPr>
          <p:cNvSpPr txBox="1"/>
          <p:nvPr/>
        </p:nvSpPr>
        <p:spPr>
          <a:xfrm>
            <a:off x="7426177" y="1148477"/>
            <a:ext cx="4408276" cy="369332"/>
          </a:xfrm>
          <a:prstGeom prst="rect">
            <a:avLst/>
          </a:prstGeom>
          <a:noFill/>
        </p:spPr>
        <p:txBody>
          <a:bodyPr wrap="square">
            <a:spAutoFit/>
          </a:bodyPr>
          <a:lstStyle/>
          <a:p>
            <a:r>
              <a:rPr kumimoji="1" lang="zh-CN" altLang="en-US" sz="1800" dirty="0">
                <a:solidFill>
                  <a:schemeClr val="tx1">
                    <a:lumMod val="85000"/>
                    <a:lumOff val="15000"/>
                  </a:schemeClr>
                </a:solidFill>
              </a:rPr>
              <a:t>特性说明</a:t>
            </a:r>
            <a:endParaRPr kumimoji="1" lang="en-US" altLang="zh-CN" sz="1800" dirty="0">
              <a:solidFill>
                <a:schemeClr val="tx1">
                  <a:lumMod val="85000"/>
                  <a:lumOff val="15000"/>
                </a:schemeClr>
              </a:solidFill>
            </a:endParaRPr>
          </a:p>
        </p:txBody>
      </p:sp>
      <p:sp>
        <p:nvSpPr>
          <p:cNvPr id="7" name="箭头: 五边形 6">
            <a:extLst>
              <a:ext uri="{FF2B5EF4-FFF2-40B4-BE49-F238E27FC236}">
                <a16:creationId xmlns:a16="http://schemas.microsoft.com/office/drawing/2014/main" id="{7DEF2A4E-5BBF-4DC7-9A12-212B9A6BA3E5}"/>
              </a:ext>
            </a:extLst>
          </p:cNvPr>
          <p:cNvSpPr/>
          <p:nvPr/>
        </p:nvSpPr>
        <p:spPr>
          <a:xfrm>
            <a:off x="2764941" y="4083919"/>
            <a:ext cx="365760" cy="22977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BFCCC2FA-ED43-4895-A839-3457639DEE22}"/>
              </a:ext>
            </a:extLst>
          </p:cNvPr>
          <p:cNvSpPr/>
          <p:nvPr/>
        </p:nvSpPr>
        <p:spPr>
          <a:xfrm>
            <a:off x="4141240" y="4083921"/>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id="{E3860A33-E5DA-4533-809F-88742D162C86}"/>
              </a:ext>
            </a:extLst>
          </p:cNvPr>
          <p:cNvSpPr/>
          <p:nvPr/>
        </p:nvSpPr>
        <p:spPr>
          <a:xfrm>
            <a:off x="5512413" y="4083920"/>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V 形 31">
            <a:extLst>
              <a:ext uri="{FF2B5EF4-FFF2-40B4-BE49-F238E27FC236}">
                <a16:creationId xmlns:a16="http://schemas.microsoft.com/office/drawing/2014/main" id="{00A8ECDE-E242-4C42-AB1F-544D17FC8D36}"/>
              </a:ext>
            </a:extLst>
          </p:cNvPr>
          <p:cNvSpPr/>
          <p:nvPr/>
        </p:nvSpPr>
        <p:spPr>
          <a:xfrm>
            <a:off x="6923427" y="4083919"/>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V 形 32">
            <a:extLst>
              <a:ext uri="{FF2B5EF4-FFF2-40B4-BE49-F238E27FC236}">
                <a16:creationId xmlns:a16="http://schemas.microsoft.com/office/drawing/2014/main" id="{910A671C-547D-4E13-BE4A-AE0BECE971A2}"/>
              </a:ext>
            </a:extLst>
          </p:cNvPr>
          <p:cNvSpPr/>
          <p:nvPr/>
        </p:nvSpPr>
        <p:spPr>
          <a:xfrm rot="5400000">
            <a:off x="8043791" y="4871753"/>
            <a:ext cx="574427"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86035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ED716-481C-4CE2-9CE1-2D29B830D596}"/>
              </a:ext>
            </a:extLst>
          </p:cNvPr>
          <p:cNvSpPr>
            <a:spLocks noGrp="1"/>
          </p:cNvSpPr>
          <p:nvPr>
            <p:ph type="title"/>
          </p:nvPr>
        </p:nvSpPr>
        <p:spPr/>
        <p:txBody>
          <a:bodyPr/>
          <a:lstStyle/>
          <a:p>
            <a:r>
              <a:rPr lang="zh-CN" altLang="en-US" dirty="0"/>
              <a:t>产品对比：</a:t>
            </a:r>
            <a:r>
              <a:rPr lang="en-US" altLang="zh-CN" dirty="0"/>
              <a:t>XIDI VS </a:t>
            </a:r>
            <a:r>
              <a:rPr lang="zh-CN" altLang="en-US" dirty="0"/>
              <a:t>思谋</a:t>
            </a:r>
            <a:r>
              <a:rPr lang="en-US" altLang="zh-CN" dirty="0"/>
              <a:t>AI</a:t>
            </a:r>
            <a:r>
              <a:rPr lang="zh-CN" altLang="en-US" dirty="0"/>
              <a:t>（以分割举例）</a:t>
            </a:r>
          </a:p>
        </p:txBody>
      </p:sp>
      <p:graphicFrame>
        <p:nvGraphicFramePr>
          <p:cNvPr id="3" name="表格 2">
            <a:extLst>
              <a:ext uri="{FF2B5EF4-FFF2-40B4-BE49-F238E27FC236}">
                <a16:creationId xmlns:a16="http://schemas.microsoft.com/office/drawing/2014/main" id="{B1135EEB-BBE6-4A23-A55B-3505A24D53BD}"/>
              </a:ext>
            </a:extLst>
          </p:cNvPr>
          <p:cNvGraphicFramePr>
            <a:graphicFrameLocks noGrp="1"/>
          </p:cNvGraphicFramePr>
          <p:nvPr/>
        </p:nvGraphicFramePr>
        <p:xfrm>
          <a:off x="461554" y="1308007"/>
          <a:ext cx="11260183" cy="2792512"/>
        </p:xfrm>
        <a:graphic>
          <a:graphicData uri="http://schemas.openxmlformats.org/drawingml/2006/table">
            <a:tbl>
              <a:tblPr/>
              <a:tblGrid>
                <a:gridCol w="762755">
                  <a:extLst>
                    <a:ext uri="{9D8B030D-6E8A-4147-A177-3AD203B41FA5}">
                      <a16:colId xmlns:a16="http://schemas.microsoft.com/office/drawing/2014/main" val="169442042"/>
                    </a:ext>
                  </a:extLst>
                </a:gridCol>
                <a:gridCol w="4738621">
                  <a:extLst>
                    <a:ext uri="{9D8B030D-6E8A-4147-A177-3AD203B41FA5}">
                      <a16:colId xmlns:a16="http://schemas.microsoft.com/office/drawing/2014/main" val="251469776"/>
                    </a:ext>
                  </a:extLst>
                </a:gridCol>
                <a:gridCol w="2793593">
                  <a:extLst>
                    <a:ext uri="{9D8B030D-6E8A-4147-A177-3AD203B41FA5}">
                      <a16:colId xmlns:a16="http://schemas.microsoft.com/office/drawing/2014/main" val="2807587917"/>
                    </a:ext>
                  </a:extLst>
                </a:gridCol>
                <a:gridCol w="2965214">
                  <a:extLst>
                    <a:ext uri="{9D8B030D-6E8A-4147-A177-3AD203B41FA5}">
                      <a16:colId xmlns:a16="http://schemas.microsoft.com/office/drawing/2014/main" val="1841820475"/>
                    </a:ext>
                  </a:extLst>
                </a:gridCol>
              </a:tblGrid>
              <a:tr h="318102">
                <a:tc>
                  <a:txBody>
                    <a:bodyPr/>
                    <a:lstStyle/>
                    <a:p>
                      <a:pPr algn="ctr"/>
                      <a:r>
                        <a:rPr lang="en-US" altLang="zh-CN" sz="1600" dirty="0"/>
                        <a:t>#</a:t>
                      </a:r>
                      <a:endParaRPr lang="en" sz="16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t>指标</a:t>
                      </a:r>
                      <a:endParaRPr lang="en" sz="16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 sz="2400" dirty="0"/>
                        <a:t>XIDI</a:t>
                      </a:r>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zh-CN" altLang="en-US" sz="2400" dirty="0">
                          <a:solidFill>
                            <a:schemeClr val="bg1"/>
                          </a:solidFill>
                        </a:rPr>
                        <a:t>思谋</a:t>
                      </a:r>
                      <a:r>
                        <a:rPr lang="en-US" altLang="zh-CN" sz="2400" dirty="0">
                          <a:solidFill>
                            <a:schemeClr val="bg1"/>
                          </a:solidFill>
                        </a:rPr>
                        <a:t>AI</a:t>
                      </a:r>
                      <a:endParaRPr lang="en" sz="2400" dirty="0">
                        <a:solidFill>
                          <a:schemeClr val="bg1"/>
                        </a:solidFill>
                      </a:endParaRPr>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43E6F"/>
                    </a:solidFill>
                  </a:tcPr>
                </a:tc>
                <a:extLst>
                  <a:ext uri="{0D108BD9-81ED-4DB2-BD59-A6C34878D82A}">
                    <a16:rowId xmlns:a16="http://schemas.microsoft.com/office/drawing/2014/main" val="879146169"/>
                  </a:ext>
                </a:extLst>
              </a:tr>
              <a:tr h="310267">
                <a:tc>
                  <a:txBody>
                    <a:bodyPr/>
                    <a:lstStyle/>
                    <a:p>
                      <a:pPr marL="12700" marR="0" lvl="1"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 altLang="zh-CN" sz="1200" dirty="0"/>
                        <a:t>1</a:t>
                      </a:r>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altLang="zh-CN" sz="1200" dirty="0"/>
                        <a:t>Feature Size &lt; 15 Pixel</a:t>
                      </a:r>
                      <a:endParaRPr lang="en" altLang="zh-C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US" sz="1200" dirty="0"/>
                        <a:t>不稳定</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US" sz="1200" dirty="0"/>
                        <a:t>稳定</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4302862"/>
                  </a:ext>
                </a:extLst>
              </a:tr>
              <a:tr h="310267">
                <a:tc>
                  <a:txBody>
                    <a:bodyPr/>
                    <a:lstStyle/>
                    <a:p>
                      <a:pPr marL="12700" marR="0" lvl="1"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 altLang="zh-CN" sz="1200" dirty="0"/>
                        <a:t>2</a:t>
                      </a:r>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dirty="0"/>
                        <a:t>目标物与背景灰度值差</a:t>
                      </a:r>
                      <a:r>
                        <a:rPr lang="en-US" altLang="zh-CN" sz="1200" dirty="0"/>
                        <a:t>10</a:t>
                      </a:r>
                      <a:r>
                        <a:rPr lang="zh-CN" altLang="en-US" sz="1200" dirty="0"/>
                        <a:t>以内</a:t>
                      </a:r>
                      <a:endParaRPr lang="en" altLang="zh-C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US" sz="1200" dirty="0"/>
                        <a:t>不稳定</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US" sz="1200" dirty="0"/>
                        <a:t>稳定</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0620568"/>
                  </a:ext>
                </a:extLst>
              </a:tr>
              <a:tr h="310267">
                <a:tc>
                  <a:txBody>
                    <a:bodyPr/>
                    <a:lstStyle/>
                    <a:p>
                      <a:pPr marL="12700" marR="0" lvl="1"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 altLang="zh-CN" sz="1200" dirty="0"/>
                        <a:t>3</a:t>
                      </a:r>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dirty="0"/>
                        <a:t>裂纹等细长类缺陷</a:t>
                      </a:r>
                      <a:endParaRPr lang="en" altLang="zh-C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US" sz="1200" dirty="0"/>
                        <a:t>不稳定</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US" sz="1200" dirty="0"/>
                        <a:t>稳定</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7986129"/>
                  </a:ext>
                </a:extLst>
              </a:tr>
              <a:tr h="310267">
                <a:tc>
                  <a:txBody>
                    <a:bodyPr/>
                    <a:lstStyle/>
                    <a:p>
                      <a:pPr marL="12700" marR="0" lvl="1"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 altLang="zh-CN" sz="1200" dirty="0"/>
                        <a:t>4</a:t>
                      </a:r>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dirty="0"/>
                        <a:t>形态差异较大的多种缺陷放入一个</a:t>
                      </a:r>
                      <a:r>
                        <a:rPr lang="en-US" altLang="zh-CN" sz="1200" dirty="0"/>
                        <a:t>tool</a:t>
                      </a:r>
                      <a:r>
                        <a:rPr lang="zh-CN" altLang="en-US" sz="1200" dirty="0"/>
                        <a:t>中检测</a:t>
                      </a:r>
                      <a:endParaRPr lang="en" altLang="zh-C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US" sz="1200" dirty="0"/>
                        <a:t>不稳定</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US" sz="1200" dirty="0"/>
                        <a:t>稳定</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0655676"/>
                  </a:ext>
                </a:extLst>
              </a:tr>
              <a:tr h="310267">
                <a:tc>
                  <a:txBody>
                    <a:bodyPr/>
                    <a:lstStyle/>
                    <a:p>
                      <a:pPr marL="12700" marR="0" lvl="1"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 altLang="zh-CN" sz="1200" dirty="0"/>
                        <a:t>5</a:t>
                      </a:r>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dirty="0"/>
                        <a:t>不同光源环境下，</a:t>
                      </a:r>
                      <a:r>
                        <a:rPr lang="zh-CN" altLang="en-US" sz="1200" dirty="0">
                          <a:solidFill>
                            <a:srgbClr val="FF0000"/>
                          </a:solidFill>
                        </a:rPr>
                        <a:t>需要</a:t>
                      </a:r>
                      <a:r>
                        <a:rPr lang="zh-CN" altLang="en-US" sz="1200" dirty="0"/>
                        <a:t>将两张图片分别放入不同</a:t>
                      </a:r>
                      <a:r>
                        <a:rPr lang="en-US" altLang="zh-CN" sz="1200" dirty="0"/>
                        <a:t>tool</a:t>
                      </a:r>
                      <a:r>
                        <a:rPr lang="zh-CN" altLang="en-US" sz="1200" dirty="0"/>
                        <a:t>中训练和检测</a:t>
                      </a:r>
                      <a:endParaRPr lang="en" altLang="zh-C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US" sz="1200" dirty="0"/>
                        <a:t>检测时间长</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US" sz="1200" dirty="0"/>
                        <a:t>检测时间短</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8240892"/>
                  </a:ext>
                </a:extLst>
              </a:tr>
              <a:tr h="310267">
                <a:tc>
                  <a:txBody>
                    <a:bodyPr/>
                    <a:lstStyle/>
                    <a:p>
                      <a:pPr marL="12700" marR="0" lvl="1"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 altLang="zh-CN" sz="1200" dirty="0"/>
                        <a:t>6</a:t>
                      </a:r>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FF0000"/>
                          </a:solidFill>
                        </a:rPr>
                        <a:t>无</a:t>
                      </a:r>
                      <a:r>
                        <a:rPr lang="zh-CN" altLang="en-US" sz="1200" dirty="0"/>
                        <a:t>迭代过程收敛图显示，</a:t>
                      </a:r>
                      <a:r>
                        <a:rPr lang="zh-CN" altLang="en-US" sz="1200" dirty="0">
                          <a:solidFill>
                            <a:srgbClr val="FF0000"/>
                          </a:solidFill>
                        </a:rPr>
                        <a:t>不能确定</a:t>
                      </a:r>
                      <a:r>
                        <a:rPr lang="zh-CN" altLang="en-US" sz="1200" dirty="0"/>
                        <a:t>是否到达模型参数最优状态</a:t>
                      </a:r>
                      <a:endParaRPr lang="en" altLang="zh-C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US" sz="1200" dirty="0"/>
                        <a:t>难达最优状态</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US" sz="1200" dirty="0"/>
                        <a:t>有过程收敛图、能确定达到最优状态</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7592749"/>
                  </a:ext>
                </a:extLst>
              </a:tr>
              <a:tr h="310267">
                <a:tc>
                  <a:txBody>
                    <a:bodyPr/>
                    <a:lstStyle/>
                    <a:p>
                      <a:pPr marL="12700" marR="0" lvl="1"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 altLang="zh-CN" sz="1200" dirty="0"/>
                        <a:t>7</a:t>
                      </a:r>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dirty="0"/>
                        <a:t>单个</a:t>
                      </a:r>
                      <a:r>
                        <a:rPr lang="en-US" altLang="zh-CN" sz="1200" dirty="0"/>
                        <a:t>tool</a:t>
                      </a:r>
                      <a:r>
                        <a:rPr lang="zh-CN" altLang="en-US" sz="1200" dirty="0"/>
                        <a:t>进行分割</a:t>
                      </a:r>
                      <a:endParaRPr lang="en" altLang="zh-C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US" sz="1200" dirty="0"/>
                        <a:t>只能作为</a:t>
                      </a:r>
                      <a:r>
                        <a:rPr lang="en-US" altLang="zh-CN" sz="1200" dirty="0"/>
                        <a:t>NG/OK</a:t>
                      </a:r>
                      <a:r>
                        <a:rPr lang="zh-CN" altLang="en-US" sz="1200" dirty="0"/>
                        <a:t>二分类</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US" sz="1200" dirty="0"/>
                        <a:t>可进行多分类</a:t>
                      </a:r>
                      <a:endParaRPr lang="en" sz="1200" dirty="0"/>
                    </a:p>
                  </a:txBody>
                  <a:tcPr marL="71662" marR="71662" marT="71662" marB="71662"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61764935"/>
                  </a:ext>
                </a:extLst>
              </a:tr>
            </a:tbl>
          </a:graphicData>
        </a:graphic>
      </p:graphicFrame>
    </p:spTree>
    <p:extLst>
      <p:ext uri="{BB962C8B-B14F-4D97-AF65-F5344CB8AC3E}">
        <p14:creationId xmlns:p14="http://schemas.microsoft.com/office/powerpoint/2010/main" val="118039111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54B6E2-DB29-DA47-BC96-98833C48D6D7}"/>
              </a:ext>
            </a:extLst>
          </p:cNvPr>
          <p:cNvSpPr>
            <a:spLocks noGrp="1"/>
          </p:cNvSpPr>
          <p:nvPr>
            <p:ph type="title"/>
          </p:nvPr>
        </p:nvSpPr>
        <p:spPr/>
        <p:txBody>
          <a:bodyPr/>
          <a:lstStyle/>
          <a:p>
            <a:r>
              <a:rPr lang="zh-CN" altLang="en-US" dirty="0"/>
              <a:t>产品对比：用</a:t>
            </a:r>
            <a:r>
              <a:rPr lang="en-US" altLang="zh-CN" dirty="0"/>
              <a:t>XIDI</a:t>
            </a:r>
            <a:r>
              <a:rPr lang="zh-CN" altLang="en-US" dirty="0"/>
              <a:t>来检测缺陷</a:t>
            </a:r>
          </a:p>
        </p:txBody>
      </p:sp>
      <p:grpSp>
        <p:nvGrpSpPr>
          <p:cNvPr id="27" name="组合 26">
            <a:extLst>
              <a:ext uri="{FF2B5EF4-FFF2-40B4-BE49-F238E27FC236}">
                <a16:creationId xmlns:a16="http://schemas.microsoft.com/office/drawing/2014/main" id="{D04CBA48-68C9-4D37-B83E-45FD87DC5C1F}"/>
              </a:ext>
            </a:extLst>
          </p:cNvPr>
          <p:cNvGrpSpPr/>
          <p:nvPr/>
        </p:nvGrpSpPr>
        <p:grpSpPr>
          <a:xfrm>
            <a:off x="3084466" y="1478450"/>
            <a:ext cx="4417227" cy="5034820"/>
            <a:chOff x="3084466" y="1478450"/>
            <a:chExt cx="4417227" cy="5034820"/>
          </a:xfrm>
        </p:grpSpPr>
        <p:pic>
          <p:nvPicPr>
            <p:cNvPr id="4" name="图片 3">
              <a:extLst>
                <a:ext uri="{FF2B5EF4-FFF2-40B4-BE49-F238E27FC236}">
                  <a16:creationId xmlns:a16="http://schemas.microsoft.com/office/drawing/2014/main" id="{3E9FB10B-39EB-480E-B99F-4E7D76BA6159}"/>
                </a:ext>
              </a:extLst>
            </p:cNvPr>
            <p:cNvPicPr>
              <a:picLocks noChangeAspect="1"/>
            </p:cNvPicPr>
            <p:nvPr/>
          </p:nvPicPr>
          <p:blipFill>
            <a:blip r:embed="rId2"/>
            <a:stretch>
              <a:fillRect/>
            </a:stretch>
          </p:blipFill>
          <p:spPr>
            <a:xfrm>
              <a:off x="3084466" y="1478450"/>
              <a:ext cx="1723274" cy="5034820"/>
            </a:xfrm>
            <a:prstGeom prst="rect">
              <a:avLst/>
            </a:prstGeom>
            <a:ln>
              <a:solidFill>
                <a:schemeClr val="bg1">
                  <a:lumMod val="85000"/>
                </a:schemeClr>
              </a:solidFill>
            </a:ln>
          </p:spPr>
        </p:pic>
        <p:pic>
          <p:nvPicPr>
            <p:cNvPr id="5" name="图片 4">
              <a:extLst>
                <a:ext uri="{FF2B5EF4-FFF2-40B4-BE49-F238E27FC236}">
                  <a16:creationId xmlns:a16="http://schemas.microsoft.com/office/drawing/2014/main" id="{7215CAF4-4A0B-4DDF-8AC3-78DF4F2F68AD}"/>
                </a:ext>
              </a:extLst>
            </p:cNvPr>
            <p:cNvPicPr>
              <a:picLocks noChangeAspect="1"/>
            </p:cNvPicPr>
            <p:nvPr/>
          </p:nvPicPr>
          <p:blipFill>
            <a:blip r:embed="rId3"/>
            <a:stretch>
              <a:fillRect/>
            </a:stretch>
          </p:blipFill>
          <p:spPr>
            <a:xfrm>
              <a:off x="4917449" y="1478450"/>
              <a:ext cx="2584244" cy="5034820"/>
            </a:xfrm>
            <a:prstGeom prst="rect">
              <a:avLst/>
            </a:prstGeom>
            <a:ln>
              <a:solidFill>
                <a:schemeClr val="bg1">
                  <a:lumMod val="85000"/>
                </a:schemeClr>
              </a:solidFill>
            </a:ln>
          </p:spPr>
        </p:pic>
      </p:grpSp>
      <p:sp>
        <p:nvSpPr>
          <p:cNvPr id="6" name="文本框 5">
            <a:extLst>
              <a:ext uri="{FF2B5EF4-FFF2-40B4-BE49-F238E27FC236}">
                <a16:creationId xmlns:a16="http://schemas.microsoft.com/office/drawing/2014/main" id="{E3DD7ACF-729F-42B8-9A5F-3E62E7682009}"/>
              </a:ext>
            </a:extLst>
          </p:cNvPr>
          <p:cNvSpPr txBox="1"/>
          <p:nvPr/>
        </p:nvSpPr>
        <p:spPr>
          <a:xfrm>
            <a:off x="3084466" y="1116928"/>
            <a:ext cx="2831144" cy="369332"/>
          </a:xfrm>
          <a:prstGeom prst="rect">
            <a:avLst/>
          </a:prstGeom>
          <a:noFill/>
        </p:spPr>
        <p:txBody>
          <a:bodyPr wrap="square" rtlCol="0">
            <a:spAutoFit/>
          </a:bodyPr>
          <a:lstStyle/>
          <a:p>
            <a:r>
              <a:rPr lang="en-US" altLang="zh-CN" b="1" dirty="0"/>
              <a:t>XIDI </a:t>
            </a:r>
            <a:r>
              <a:rPr lang="zh-CN" altLang="en-US" b="1" dirty="0"/>
              <a:t>参数列表</a:t>
            </a:r>
            <a:endParaRPr lang="en-US" altLang="zh-CN" b="1" dirty="0"/>
          </a:p>
        </p:txBody>
      </p:sp>
      <p:sp>
        <p:nvSpPr>
          <p:cNvPr id="7" name="文本框 6">
            <a:extLst>
              <a:ext uri="{FF2B5EF4-FFF2-40B4-BE49-F238E27FC236}">
                <a16:creationId xmlns:a16="http://schemas.microsoft.com/office/drawing/2014/main" id="{FDD0C22B-DAB2-4BDB-AAB9-DBFFE465B144}"/>
              </a:ext>
            </a:extLst>
          </p:cNvPr>
          <p:cNvSpPr txBox="1"/>
          <p:nvPr/>
        </p:nvSpPr>
        <p:spPr>
          <a:xfrm>
            <a:off x="4815323" y="1116928"/>
            <a:ext cx="2831144" cy="369332"/>
          </a:xfrm>
          <a:prstGeom prst="rect">
            <a:avLst/>
          </a:prstGeom>
          <a:noFill/>
        </p:spPr>
        <p:txBody>
          <a:bodyPr wrap="square" rtlCol="0">
            <a:spAutoFit/>
          </a:bodyPr>
          <a:lstStyle/>
          <a:p>
            <a:r>
              <a:rPr lang="en-US" altLang="zh-CN" b="1" dirty="0"/>
              <a:t>XIDI </a:t>
            </a:r>
            <a:r>
              <a:rPr lang="zh-CN" altLang="en-US" b="1" dirty="0"/>
              <a:t>训练结果展示</a:t>
            </a:r>
            <a:endParaRPr lang="en-US" altLang="zh-CN" b="1" dirty="0"/>
          </a:p>
        </p:txBody>
      </p:sp>
      <p:pic>
        <p:nvPicPr>
          <p:cNvPr id="13" name="图片 12">
            <a:extLst>
              <a:ext uri="{FF2B5EF4-FFF2-40B4-BE49-F238E27FC236}">
                <a16:creationId xmlns:a16="http://schemas.microsoft.com/office/drawing/2014/main" id="{FB268564-4932-4A09-9934-F8C2ECD01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051" y="1486260"/>
            <a:ext cx="1529951" cy="5034820"/>
          </a:xfrm>
          <a:prstGeom prst="rect">
            <a:avLst/>
          </a:prstGeom>
          <a:ln>
            <a:solidFill>
              <a:schemeClr val="tx1"/>
            </a:solidFill>
          </a:ln>
        </p:spPr>
      </p:pic>
      <p:pic>
        <p:nvPicPr>
          <p:cNvPr id="14" name="图片 13">
            <a:extLst>
              <a:ext uri="{FF2B5EF4-FFF2-40B4-BE49-F238E27FC236}">
                <a16:creationId xmlns:a16="http://schemas.microsoft.com/office/drawing/2014/main" id="{1C42AFAA-6A3A-4130-8A8E-63321AF2D2D8}"/>
              </a:ext>
            </a:extLst>
          </p:cNvPr>
          <p:cNvPicPr>
            <a:picLocks noChangeAspect="1"/>
          </p:cNvPicPr>
          <p:nvPr/>
        </p:nvPicPr>
        <p:blipFill>
          <a:blip r:embed="rId5"/>
          <a:stretch>
            <a:fillRect/>
          </a:stretch>
        </p:blipFill>
        <p:spPr>
          <a:xfrm>
            <a:off x="7792209" y="2580609"/>
            <a:ext cx="2274650" cy="1424006"/>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15" name="椭圆 14">
            <a:extLst>
              <a:ext uri="{FF2B5EF4-FFF2-40B4-BE49-F238E27FC236}">
                <a16:creationId xmlns:a16="http://schemas.microsoft.com/office/drawing/2014/main" id="{28D7F7F2-DC5B-4643-A72F-2865ACA252BD}"/>
              </a:ext>
            </a:extLst>
          </p:cNvPr>
          <p:cNvSpPr/>
          <p:nvPr/>
        </p:nvSpPr>
        <p:spPr>
          <a:xfrm rot="882596">
            <a:off x="7834908" y="3033652"/>
            <a:ext cx="2062256" cy="579326"/>
          </a:xfrm>
          <a:prstGeom prst="ellipse">
            <a:avLst/>
          </a:prstGeom>
          <a:noFill/>
          <a:ln>
            <a:solidFill>
              <a:srgbClr val="92D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7E14EC4-D3D9-43BD-96FA-F80E05D56AD9}"/>
              </a:ext>
            </a:extLst>
          </p:cNvPr>
          <p:cNvSpPr/>
          <p:nvPr/>
        </p:nvSpPr>
        <p:spPr>
          <a:xfrm rot="1183526">
            <a:off x="10099366" y="1409558"/>
            <a:ext cx="557290" cy="289511"/>
          </a:xfrm>
          <a:prstGeom prst="ellipse">
            <a:avLst/>
          </a:prstGeom>
          <a:noFill/>
          <a:ln>
            <a:solidFill>
              <a:srgbClr val="92D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5995BB97-3FBB-4829-BBE2-6546A1E79A75}"/>
              </a:ext>
            </a:extLst>
          </p:cNvPr>
          <p:cNvCxnSpPr>
            <a:cxnSpLocks/>
            <a:stCxn id="16" idx="4"/>
            <a:endCxn id="15" idx="0"/>
          </p:cNvCxnSpPr>
          <p:nvPr/>
        </p:nvCxnSpPr>
        <p:spPr>
          <a:xfrm flipH="1">
            <a:off x="8939589" y="1690575"/>
            <a:ext cx="1389565" cy="1352571"/>
          </a:xfrm>
          <a:prstGeom prst="straightConnector1">
            <a:avLst/>
          </a:prstGeom>
          <a:ln>
            <a:solidFill>
              <a:srgbClr val="92D05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F5E44CD-FB59-4346-B6D8-08B38BC5087A}"/>
              </a:ext>
            </a:extLst>
          </p:cNvPr>
          <p:cNvSpPr txBox="1"/>
          <p:nvPr/>
        </p:nvSpPr>
        <p:spPr>
          <a:xfrm>
            <a:off x="7787669" y="4205322"/>
            <a:ext cx="2274650" cy="1815882"/>
          </a:xfrm>
          <a:prstGeom prst="rect">
            <a:avLst/>
          </a:prstGeom>
          <a:solidFill>
            <a:srgbClr val="922B2A"/>
          </a:solidFill>
        </p:spPr>
        <p:txBody>
          <a:bodyPr wrap="square" rtlCol="0">
            <a:spAutoFit/>
          </a:bodyPr>
          <a:lstStyle/>
          <a:p>
            <a:r>
              <a:rPr lang="zh-CN" altLang="en-US" sz="1400" b="1" dirty="0">
                <a:solidFill>
                  <a:schemeClr val="bg1"/>
                </a:solidFill>
              </a:rPr>
              <a:t>结论：</a:t>
            </a:r>
            <a:endParaRPr lang="en-US" altLang="zh-CN" sz="1400" b="1" dirty="0">
              <a:solidFill>
                <a:schemeClr val="bg1"/>
              </a:solidFill>
            </a:endParaRPr>
          </a:p>
          <a:p>
            <a:pPr marL="285750" indent="-285750">
              <a:buFont typeface="Arial" panose="020B0604020202020204" pitchFamily="34" charset="0"/>
              <a:buChar char="•"/>
            </a:pPr>
            <a:r>
              <a:rPr lang="zh-CN" altLang="en-US" sz="1400" dirty="0">
                <a:solidFill>
                  <a:schemeClr val="bg1"/>
                </a:solidFill>
              </a:rPr>
              <a:t>裂纹</a:t>
            </a:r>
            <a:r>
              <a:rPr lang="en-US" altLang="zh-CN" sz="1400" dirty="0">
                <a:solidFill>
                  <a:schemeClr val="bg1"/>
                </a:solidFill>
              </a:rPr>
              <a:t>NG</a:t>
            </a:r>
            <a:r>
              <a:rPr lang="zh-CN" altLang="en-US" sz="1400" dirty="0">
                <a:solidFill>
                  <a:schemeClr val="bg1"/>
                </a:solidFill>
              </a:rPr>
              <a:t>物料被判定</a:t>
            </a:r>
            <a:r>
              <a:rPr lang="en-US" altLang="zh-CN" sz="1400" dirty="0">
                <a:solidFill>
                  <a:schemeClr val="bg1"/>
                </a:solidFill>
              </a:rPr>
              <a:t>OK</a:t>
            </a:r>
          </a:p>
          <a:p>
            <a:pPr marL="285750" indent="-285750">
              <a:buFont typeface="Arial" panose="020B0604020202020204" pitchFamily="34" charset="0"/>
              <a:buChar char="•"/>
            </a:pPr>
            <a:r>
              <a:rPr lang="zh-CN" altLang="en-US" sz="1400" dirty="0">
                <a:solidFill>
                  <a:schemeClr val="bg1"/>
                </a:solidFill>
              </a:rPr>
              <a:t>严重漏检</a:t>
            </a:r>
            <a:endParaRPr lang="en-US" altLang="zh-CN" sz="1400" dirty="0">
              <a:solidFill>
                <a:schemeClr val="bg1"/>
              </a:solidFill>
            </a:endParaRPr>
          </a:p>
          <a:p>
            <a:pPr marL="285750" indent="-285750">
              <a:buFont typeface="Arial" panose="020B0604020202020204" pitchFamily="34" charset="0"/>
              <a:buChar char="•"/>
            </a:pPr>
            <a:r>
              <a:rPr lang="zh-CN" altLang="en-US" sz="1400" dirty="0">
                <a:solidFill>
                  <a:schemeClr val="bg1"/>
                </a:solidFill>
              </a:rPr>
              <a:t>分割能力弱</a:t>
            </a:r>
            <a:endParaRPr lang="en-US" altLang="zh-CN" sz="1400" dirty="0">
              <a:solidFill>
                <a:schemeClr val="bg1"/>
              </a:solidFill>
            </a:endParaRPr>
          </a:p>
          <a:p>
            <a:pPr marL="285750" indent="-285750">
              <a:buFont typeface="Arial" panose="020B0604020202020204" pitchFamily="34" charset="0"/>
              <a:buChar char="•"/>
            </a:pPr>
            <a:r>
              <a:rPr lang="zh-CN" altLang="en-US" sz="1400" dirty="0">
                <a:solidFill>
                  <a:schemeClr val="bg1"/>
                </a:solidFill>
              </a:rPr>
              <a:t>细微缺陷，像素级</a:t>
            </a:r>
            <a:br>
              <a:rPr lang="en-US" altLang="zh-CN" sz="1400" dirty="0">
                <a:solidFill>
                  <a:schemeClr val="bg1"/>
                </a:solidFill>
              </a:rPr>
            </a:br>
            <a:r>
              <a:rPr lang="zh-CN" altLang="en-US" sz="1400" dirty="0">
                <a:solidFill>
                  <a:schemeClr val="bg1"/>
                </a:solidFill>
              </a:rPr>
              <a:t>处理差</a:t>
            </a:r>
            <a:endParaRPr lang="en-US" altLang="zh-CN" sz="1400" dirty="0">
              <a:solidFill>
                <a:schemeClr val="bg1"/>
              </a:solidFill>
            </a:endParaRPr>
          </a:p>
          <a:p>
            <a:pPr marL="285750" indent="-285750">
              <a:buFont typeface="Arial" panose="020B0604020202020204" pitchFamily="34" charset="0"/>
              <a:buChar char="•"/>
            </a:pPr>
            <a:r>
              <a:rPr lang="zh-CN" altLang="en-US" sz="1400" dirty="0">
                <a:solidFill>
                  <a:schemeClr val="bg1"/>
                </a:solidFill>
              </a:rPr>
              <a:t>加入训练集，效果亦无明显改善</a:t>
            </a:r>
          </a:p>
        </p:txBody>
      </p:sp>
      <p:sp>
        <p:nvSpPr>
          <p:cNvPr id="26" name="箭头: 下 25">
            <a:extLst>
              <a:ext uri="{FF2B5EF4-FFF2-40B4-BE49-F238E27FC236}">
                <a16:creationId xmlns:a16="http://schemas.microsoft.com/office/drawing/2014/main" id="{E33B064F-D1AF-449A-813E-E52F1C9BE1E9}"/>
              </a:ext>
            </a:extLst>
          </p:cNvPr>
          <p:cNvSpPr/>
          <p:nvPr/>
        </p:nvSpPr>
        <p:spPr>
          <a:xfrm rot="16200000">
            <a:off x="2223767" y="1714982"/>
            <a:ext cx="552450" cy="5810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3972C925-A994-4EF2-AACE-90B8997CBD1A}"/>
              </a:ext>
            </a:extLst>
          </p:cNvPr>
          <p:cNvSpPr/>
          <p:nvPr/>
        </p:nvSpPr>
        <p:spPr>
          <a:xfrm rot="16200000">
            <a:off x="4572297" y="1714983"/>
            <a:ext cx="552450" cy="5810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14214063-FD0C-46AC-9CEE-71F405123CAF}"/>
              </a:ext>
            </a:extLst>
          </p:cNvPr>
          <p:cNvSpPr/>
          <p:nvPr/>
        </p:nvSpPr>
        <p:spPr>
          <a:xfrm rot="16200000">
            <a:off x="8526499" y="1714983"/>
            <a:ext cx="552450" cy="5810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DE8A5EC2-B7DA-47CF-A080-F664554422CF}"/>
              </a:ext>
            </a:extLst>
          </p:cNvPr>
          <p:cNvGrpSpPr/>
          <p:nvPr/>
        </p:nvGrpSpPr>
        <p:grpSpPr>
          <a:xfrm>
            <a:off x="-28342" y="1391640"/>
            <a:ext cx="2850513" cy="5121630"/>
            <a:chOff x="-28342" y="1391640"/>
            <a:chExt cx="2850513" cy="5121630"/>
          </a:xfrm>
        </p:grpSpPr>
        <p:pic>
          <p:nvPicPr>
            <p:cNvPr id="25" name="图片 24">
              <a:extLst>
                <a:ext uri="{FF2B5EF4-FFF2-40B4-BE49-F238E27FC236}">
                  <a16:creationId xmlns:a16="http://schemas.microsoft.com/office/drawing/2014/main" id="{469DAFC4-6AC2-4445-8D78-ADE9773318E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32606"/>
            <a:stretch/>
          </p:blipFill>
          <p:spPr>
            <a:xfrm>
              <a:off x="192668" y="1478450"/>
              <a:ext cx="1530000" cy="5034820"/>
            </a:xfrm>
            <a:prstGeom prst="rect">
              <a:avLst/>
            </a:prstGeom>
          </p:spPr>
        </p:pic>
        <p:sp>
          <p:nvSpPr>
            <p:cNvPr id="30" name="椭圆 29">
              <a:extLst>
                <a:ext uri="{FF2B5EF4-FFF2-40B4-BE49-F238E27FC236}">
                  <a16:creationId xmlns:a16="http://schemas.microsoft.com/office/drawing/2014/main" id="{CAAA94C8-077A-4E94-B811-2ED1C874067D}"/>
                </a:ext>
              </a:extLst>
            </p:cNvPr>
            <p:cNvSpPr/>
            <p:nvPr/>
          </p:nvSpPr>
          <p:spPr>
            <a:xfrm rot="20708337">
              <a:off x="-28342" y="1391640"/>
              <a:ext cx="750607" cy="371303"/>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45C199F2-5D91-4044-BCC4-2A4FEFC35DC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
                      </a14:imgEffect>
                    </a14:imgLayer>
                  </a14:imgProps>
                </a:ext>
              </a:extLst>
            </a:blip>
            <a:stretch>
              <a:fillRect/>
            </a:stretch>
          </p:blipFill>
          <p:spPr>
            <a:xfrm>
              <a:off x="667878" y="3043146"/>
              <a:ext cx="2154293" cy="1671821"/>
            </a:xfrm>
            <a:prstGeom prst="rect">
              <a:avLst/>
            </a:prstGeom>
          </p:spPr>
        </p:pic>
        <p:cxnSp>
          <p:nvCxnSpPr>
            <p:cNvPr id="34" name="直接箭头连接符 33">
              <a:extLst>
                <a:ext uri="{FF2B5EF4-FFF2-40B4-BE49-F238E27FC236}">
                  <a16:creationId xmlns:a16="http://schemas.microsoft.com/office/drawing/2014/main" id="{F2A074F7-DE60-4C1F-9FCF-7B197553FA97}"/>
                </a:ext>
              </a:extLst>
            </p:cNvPr>
            <p:cNvCxnSpPr>
              <a:cxnSpLocks/>
              <a:endCxn id="35" idx="0"/>
            </p:cNvCxnSpPr>
            <p:nvPr/>
          </p:nvCxnSpPr>
          <p:spPr>
            <a:xfrm>
              <a:off x="506883" y="1741689"/>
              <a:ext cx="1136853" cy="1671551"/>
            </a:xfrm>
            <a:prstGeom prst="straightConnector1">
              <a:avLst/>
            </a:prstGeom>
            <a:ln>
              <a:solidFill>
                <a:srgbClr val="FF000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FAE367E6-47E6-4065-84F9-A6AAFE4F9B96}"/>
                </a:ext>
              </a:extLst>
            </p:cNvPr>
            <p:cNvSpPr/>
            <p:nvPr/>
          </p:nvSpPr>
          <p:spPr>
            <a:xfrm rot="882596">
              <a:off x="539055" y="3403746"/>
              <a:ext cx="2062256" cy="579326"/>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94234422"/>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41E23B49-9450-4E22-B31F-E7398CE462ED}"/>
              </a:ext>
            </a:extLst>
          </p:cNvPr>
          <p:cNvSpPr>
            <a:spLocks noGrp="1"/>
          </p:cNvSpPr>
          <p:nvPr>
            <p:ph type="title"/>
          </p:nvPr>
        </p:nvSpPr>
        <p:spPr/>
        <p:txBody>
          <a:bodyPr/>
          <a:lstStyle/>
          <a:p>
            <a:r>
              <a:rPr lang="zh-CN" altLang="en-US" dirty="0"/>
              <a:t>产品对比：用思谋</a:t>
            </a:r>
            <a:r>
              <a:rPr lang="en-US" altLang="zh-CN" dirty="0"/>
              <a:t>VIMO</a:t>
            </a:r>
            <a:r>
              <a:rPr lang="zh-CN" altLang="en-US" dirty="0"/>
              <a:t>来检测缺陷</a:t>
            </a:r>
          </a:p>
        </p:txBody>
      </p:sp>
      <p:grpSp>
        <p:nvGrpSpPr>
          <p:cNvPr id="16" name="iMac Device">
            <a:extLst>
              <a:ext uri="{FF2B5EF4-FFF2-40B4-BE49-F238E27FC236}">
                <a16:creationId xmlns:a16="http://schemas.microsoft.com/office/drawing/2014/main" id="{D30B641A-0539-4E1E-8B5E-9FD66A70F34B}"/>
              </a:ext>
            </a:extLst>
          </p:cNvPr>
          <p:cNvGrpSpPr/>
          <p:nvPr/>
        </p:nvGrpSpPr>
        <p:grpSpPr>
          <a:xfrm>
            <a:off x="5030458" y="2861987"/>
            <a:ext cx="1882114" cy="1515846"/>
            <a:chOff x="4300539" y="1984376"/>
            <a:chExt cx="3589338" cy="2890838"/>
          </a:xfrm>
        </p:grpSpPr>
        <p:sp>
          <p:nvSpPr>
            <p:cNvPr id="17" name="Freeform 5">
              <a:extLst>
                <a:ext uri="{FF2B5EF4-FFF2-40B4-BE49-F238E27FC236}">
                  <a16:creationId xmlns:a16="http://schemas.microsoft.com/office/drawing/2014/main" id="{1930B169-4240-4E7F-86EA-63EBB23BD8A2}"/>
                </a:ext>
              </a:extLst>
            </p:cNvPr>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8" name="Freeform 9">
              <a:extLst>
                <a:ext uri="{FF2B5EF4-FFF2-40B4-BE49-F238E27FC236}">
                  <a16:creationId xmlns:a16="http://schemas.microsoft.com/office/drawing/2014/main" id="{4E941D83-12D4-4DFB-B770-8829DFFFF768}"/>
                </a:ext>
              </a:extLst>
            </p:cNvPr>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9" name="Freeform 10">
              <a:extLst>
                <a:ext uri="{FF2B5EF4-FFF2-40B4-BE49-F238E27FC236}">
                  <a16:creationId xmlns:a16="http://schemas.microsoft.com/office/drawing/2014/main" id="{A100620E-E899-43A9-B230-0A2233D6B13A}"/>
                </a:ext>
              </a:extLst>
            </p:cNvPr>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0" name="Oval 11">
              <a:extLst>
                <a:ext uri="{FF2B5EF4-FFF2-40B4-BE49-F238E27FC236}">
                  <a16:creationId xmlns:a16="http://schemas.microsoft.com/office/drawing/2014/main" id="{F3B16519-31BC-4DE6-84AF-8AE049A29156}"/>
                </a:ext>
              </a:extLst>
            </p:cNvPr>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1" name="Oval 12">
              <a:extLst>
                <a:ext uri="{FF2B5EF4-FFF2-40B4-BE49-F238E27FC236}">
                  <a16:creationId xmlns:a16="http://schemas.microsoft.com/office/drawing/2014/main" id="{4BEA7CB2-6D00-4286-BB3A-73F1F9310D45}"/>
                </a:ext>
              </a:extLst>
            </p:cNvPr>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2" name="Oval 13">
              <a:extLst>
                <a:ext uri="{FF2B5EF4-FFF2-40B4-BE49-F238E27FC236}">
                  <a16:creationId xmlns:a16="http://schemas.microsoft.com/office/drawing/2014/main" id="{8AC12560-C57B-4285-9664-422E9327E86A}"/>
                </a:ext>
              </a:extLst>
            </p:cNvPr>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3" name="Oval 14">
              <a:extLst>
                <a:ext uri="{FF2B5EF4-FFF2-40B4-BE49-F238E27FC236}">
                  <a16:creationId xmlns:a16="http://schemas.microsoft.com/office/drawing/2014/main" id="{E18C992D-2FF7-4B7A-AE7A-F044561C0C47}"/>
                </a:ext>
              </a:extLst>
            </p:cNvPr>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4" name="Oval 15">
              <a:extLst>
                <a:ext uri="{FF2B5EF4-FFF2-40B4-BE49-F238E27FC236}">
                  <a16:creationId xmlns:a16="http://schemas.microsoft.com/office/drawing/2014/main" id="{B835BB1F-1611-4D0E-ACA0-D511BA4B09EB}"/>
                </a:ext>
              </a:extLst>
            </p:cNvPr>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5" name="Freeform 16">
              <a:extLst>
                <a:ext uri="{FF2B5EF4-FFF2-40B4-BE49-F238E27FC236}">
                  <a16:creationId xmlns:a16="http://schemas.microsoft.com/office/drawing/2014/main" id="{C091024C-B671-4248-AEB6-5DD479015461}"/>
                </a:ext>
              </a:extLst>
            </p:cNvPr>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6" name="Freeform 17">
              <a:extLst>
                <a:ext uri="{FF2B5EF4-FFF2-40B4-BE49-F238E27FC236}">
                  <a16:creationId xmlns:a16="http://schemas.microsoft.com/office/drawing/2014/main" id="{B50A9D76-2922-4D4A-AFAD-93C195C10936}"/>
                </a:ext>
              </a:extLst>
            </p:cNvPr>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27" name="图片 26" descr="vimo产品图">
            <a:extLst>
              <a:ext uri="{FF2B5EF4-FFF2-40B4-BE49-F238E27FC236}">
                <a16:creationId xmlns:a16="http://schemas.microsoft.com/office/drawing/2014/main" id="{F5D5A616-57A7-4336-B087-207A5301789E}"/>
              </a:ext>
            </a:extLst>
          </p:cNvPr>
          <p:cNvPicPr>
            <a:picLocks noChangeAspect="1"/>
          </p:cNvPicPr>
          <p:nvPr/>
        </p:nvPicPr>
        <p:blipFill>
          <a:blip r:embed="rId2"/>
          <a:srcRect l="28088" t="14269" r="36177" b="37518"/>
          <a:stretch>
            <a:fillRect/>
          </a:stretch>
        </p:blipFill>
        <p:spPr>
          <a:xfrm>
            <a:off x="5106752" y="2941949"/>
            <a:ext cx="1726544" cy="974101"/>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nvGrpSpPr>
          <p:cNvPr id="28" name="组合 27">
            <a:extLst>
              <a:ext uri="{FF2B5EF4-FFF2-40B4-BE49-F238E27FC236}">
                <a16:creationId xmlns:a16="http://schemas.microsoft.com/office/drawing/2014/main" id="{FD27E7B5-1EBA-49FA-ADDA-4C581B499384}"/>
              </a:ext>
            </a:extLst>
          </p:cNvPr>
          <p:cNvGrpSpPr/>
          <p:nvPr/>
        </p:nvGrpSpPr>
        <p:grpSpPr>
          <a:xfrm>
            <a:off x="7061203" y="3129853"/>
            <a:ext cx="668196" cy="470504"/>
            <a:chOff x="4537062" y="2123860"/>
            <a:chExt cx="742328" cy="522704"/>
          </a:xfrm>
        </p:grpSpPr>
        <p:grpSp>
          <p:nvGrpSpPr>
            <p:cNvPr id="29" name="iPad Black">
              <a:extLst>
                <a:ext uri="{FF2B5EF4-FFF2-40B4-BE49-F238E27FC236}">
                  <a16:creationId xmlns:a16="http://schemas.microsoft.com/office/drawing/2014/main" id="{151C2E47-CAEC-45C1-8386-EB149D6D0F3C}"/>
                </a:ext>
              </a:extLst>
            </p:cNvPr>
            <p:cNvGrpSpPr/>
            <p:nvPr/>
          </p:nvGrpSpPr>
          <p:grpSpPr>
            <a:xfrm rot="16200000">
              <a:off x="4646874" y="2014048"/>
              <a:ext cx="522704" cy="742328"/>
              <a:chOff x="8099434" y="2121218"/>
              <a:chExt cx="1322388" cy="1878013"/>
            </a:xfrm>
          </p:grpSpPr>
          <p:sp>
            <p:nvSpPr>
              <p:cNvPr id="31" name="Freeform 33">
                <a:extLst>
                  <a:ext uri="{FF2B5EF4-FFF2-40B4-BE49-F238E27FC236}">
                    <a16:creationId xmlns:a16="http://schemas.microsoft.com/office/drawing/2014/main" id="{AFD7FCA2-1B9D-4D82-9BA2-68A4EDDFC597}"/>
                  </a:ext>
                </a:extLst>
              </p:cNvPr>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2" name="Freeform 34">
                <a:extLst>
                  <a:ext uri="{FF2B5EF4-FFF2-40B4-BE49-F238E27FC236}">
                    <a16:creationId xmlns:a16="http://schemas.microsoft.com/office/drawing/2014/main" id="{3E19011D-07FA-4A41-89FD-3AE11969D649}"/>
                  </a:ext>
                </a:extLst>
              </p:cNvPr>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3" name="Oval 35">
                <a:extLst>
                  <a:ext uri="{FF2B5EF4-FFF2-40B4-BE49-F238E27FC236}">
                    <a16:creationId xmlns:a16="http://schemas.microsoft.com/office/drawing/2014/main" id="{0B55DBAB-6EAA-40F8-A3F9-919DE97146BB}"/>
                  </a:ext>
                </a:extLst>
              </p:cNvPr>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4" name="Oval 36">
                <a:extLst>
                  <a:ext uri="{FF2B5EF4-FFF2-40B4-BE49-F238E27FC236}">
                    <a16:creationId xmlns:a16="http://schemas.microsoft.com/office/drawing/2014/main" id="{3E7A9C12-5AFE-4E98-BD70-ED73593283BA}"/>
                  </a:ext>
                </a:extLst>
              </p:cNvPr>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5" name="Oval 37">
                <a:extLst>
                  <a:ext uri="{FF2B5EF4-FFF2-40B4-BE49-F238E27FC236}">
                    <a16:creationId xmlns:a16="http://schemas.microsoft.com/office/drawing/2014/main" id="{4C0D631C-F3F9-417D-B70C-2958C04D2720}"/>
                  </a:ext>
                </a:extLst>
              </p:cNvPr>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6" name="Oval 38">
                <a:extLst>
                  <a:ext uri="{FF2B5EF4-FFF2-40B4-BE49-F238E27FC236}">
                    <a16:creationId xmlns:a16="http://schemas.microsoft.com/office/drawing/2014/main" id="{7A790DE4-4C5E-499C-9631-95EB090DBADD}"/>
                  </a:ext>
                </a:extLst>
              </p:cNvPr>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7" name="Freeform 39">
                <a:extLst>
                  <a:ext uri="{FF2B5EF4-FFF2-40B4-BE49-F238E27FC236}">
                    <a16:creationId xmlns:a16="http://schemas.microsoft.com/office/drawing/2014/main" id="{C23EFA9B-D800-41C8-9ED0-E39DCCB6024C}"/>
                  </a:ext>
                </a:extLst>
              </p:cNvPr>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8" name="Rectangle 40">
                <a:extLst>
                  <a:ext uri="{FF2B5EF4-FFF2-40B4-BE49-F238E27FC236}">
                    <a16:creationId xmlns:a16="http://schemas.microsoft.com/office/drawing/2014/main" id="{61B503AE-A852-4741-B482-11626C7E5B9B}"/>
                  </a:ext>
                </a:extLst>
              </p:cNvPr>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39" name="Oval 43">
                <a:extLst>
                  <a:ext uri="{FF2B5EF4-FFF2-40B4-BE49-F238E27FC236}">
                    <a16:creationId xmlns:a16="http://schemas.microsoft.com/office/drawing/2014/main" id="{DD2895F1-CA40-412F-8930-95216BBEC74B}"/>
                  </a:ext>
                </a:extLst>
              </p:cNvPr>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0" name="Freeform 44">
                <a:extLst>
                  <a:ext uri="{FF2B5EF4-FFF2-40B4-BE49-F238E27FC236}">
                    <a16:creationId xmlns:a16="http://schemas.microsoft.com/office/drawing/2014/main" id="{56C920DC-71D6-47A7-9C10-7C3A0C6299E5}"/>
                  </a:ext>
                </a:extLst>
              </p:cNvPr>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30" name="图片 29" descr="vimo产品图">
              <a:extLst>
                <a:ext uri="{FF2B5EF4-FFF2-40B4-BE49-F238E27FC236}">
                  <a16:creationId xmlns:a16="http://schemas.microsoft.com/office/drawing/2014/main" id="{0A790705-2EC7-4568-9A6E-2D5C1BC59BA5}"/>
                </a:ext>
              </a:extLst>
            </p:cNvPr>
            <p:cNvPicPr>
              <a:picLocks noChangeAspect="1"/>
            </p:cNvPicPr>
            <p:nvPr/>
          </p:nvPicPr>
          <p:blipFill>
            <a:blip r:embed="rId2"/>
            <a:srcRect l="68696" t="19645" r="19033" b="62584"/>
            <a:stretch>
              <a:fillRect/>
            </a:stretch>
          </p:blipFill>
          <p:spPr>
            <a:xfrm>
              <a:off x="4596224" y="2155625"/>
              <a:ext cx="613952" cy="45917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grpSp>
        <p:nvGrpSpPr>
          <p:cNvPr id="41" name="MacBook">
            <a:extLst>
              <a:ext uri="{FF2B5EF4-FFF2-40B4-BE49-F238E27FC236}">
                <a16:creationId xmlns:a16="http://schemas.microsoft.com/office/drawing/2014/main" id="{C0F49E0C-EA6E-49F3-A134-338E4923BAF2}"/>
              </a:ext>
            </a:extLst>
          </p:cNvPr>
          <p:cNvGrpSpPr/>
          <p:nvPr/>
        </p:nvGrpSpPr>
        <p:grpSpPr>
          <a:xfrm>
            <a:off x="6563514" y="3652919"/>
            <a:ext cx="1395205" cy="802938"/>
            <a:chOff x="8440746" y="4796156"/>
            <a:chExt cx="2786063" cy="1603375"/>
          </a:xfrm>
        </p:grpSpPr>
        <p:sp>
          <p:nvSpPr>
            <p:cNvPr id="42" name="Freeform 45">
              <a:extLst>
                <a:ext uri="{FF2B5EF4-FFF2-40B4-BE49-F238E27FC236}">
                  <a16:creationId xmlns:a16="http://schemas.microsoft.com/office/drawing/2014/main" id="{1B7795D5-09E4-415A-8FEA-088F72C1890F}"/>
                </a:ext>
              </a:extLst>
            </p:cNvPr>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3" name="Freeform 46">
              <a:extLst>
                <a:ext uri="{FF2B5EF4-FFF2-40B4-BE49-F238E27FC236}">
                  <a16:creationId xmlns:a16="http://schemas.microsoft.com/office/drawing/2014/main" id="{76171C7D-7B87-49C2-ADC1-266022610C0D}"/>
                </a:ext>
              </a:extLst>
            </p:cNvPr>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4" name="Freeform 47">
              <a:extLst>
                <a:ext uri="{FF2B5EF4-FFF2-40B4-BE49-F238E27FC236}">
                  <a16:creationId xmlns:a16="http://schemas.microsoft.com/office/drawing/2014/main" id="{2F02F02E-7201-4A3B-90F1-6062AB1BA209}"/>
                </a:ext>
              </a:extLst>
            </p:cNvPr>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5" name="Rectangle 50">
              <a:extLst>
                <a:ext uri="{FF2B5EF4-FFF2-40B4-BE49-F238E27FC236}">
                  <a16:creationId xmlns:a16="http://schemas.microsoft.com/office/drawing/2014/main" id="{4D0DEF7C-8F15-4451-A77A-2036F3D04174}"/>
                </a:ext>
              </a:extLst>
            </p:cNvPr>
            <p:cNvSpPr>
              <a:spLocks noChangeArrowheads="1"/>
            </p:cNvSpPr>
            <p:nvPr/>
          </p:nvSpPr>
          <p:spPr bwMode="auto">
            <a:xfrm>
              <a:off x="8440746" y="6312218"/>
              <a:ext cx="2786063" cy="50800"/>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6" name="Freeform 51">
              <a:extLst>
                <a:ext uri="{FF2B5EF4-FFF2-40B4-BE49-F238E27FC236}">
                  <a16:creationId xmlns:a16="http://schemas.microsoft.com/office/drawing/2014/main" id="{EDCDA0E1-CF11-4DF4-9BA7-CF8730D3F681}"/>
                </a:ext>
              </a:extLst>
            </p:cNvPr>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7" name="Oval 54">
              <a:extLst>
                <a:ext uri="{FF2B5EF4-FFF2-40B4-BE49-F238E27FC236}">
                  <a16:creationId xmlns:a16="http://schemas.microsoft.com/office/drawing/2014/main" id="{58C55D2A-57D3-4FC0-8A95-E13F4FA3EC9E}"/>
                </a:ext>
              </a:extLst>
            </p:cNvPr>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8" name="Oval 55">
              <a:extLst>
                <a:ext uri="{FF2B5EF4-FFF2-40B4-BE49-F238E27FC236}">
                  <a16:creationId xmlns:a16="http://schemas.microsoft.com/office/drawing/2014/main" id="{5A28051F-1251-4C66-81AC-8E371FE275A0}"/>
                </a:ext>
              </a:extLst>
            </p:cNvPr>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49" name="Oval 56">
              <a:extLst>
                <a:ext uri="{FF2B5EF4-FFF2-40B4-BE49-F238E27FC236}">
                  <a16:creationId xmlns:a16="http://schemas.microsoft.com/office/drawing/2014/main" id="{677D34FE-5544-4A4B-AD64-3AE619009278}"/>
                </a:ext>
              </a:extLst>
            </p:cNvPr>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0" name="Oval 57">
              <a:extLst>
                <a:ext uri="{FF2B5EF4-FFF2-40B4-BE49-F238E27FC236}">
                  <a16:creationId xmlns:a16="http://schemas.microsoft.com/office/drawing/2014/main" id="{A5BDF137-FAA0-437E-B2A7-AD4715F3AE0B}"/>
                </a:ext>
              </a:extLst>
            </p:cNvPr>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1" name="Freeform 58">
              <a:extLst>
                <a:ext uri="{FF2B5EF4-FFF2-40B4-BE49-F238E27FC236}">
                  <a16:creationId xmlns:a16="http://schemas.microsoft.com/office/drawing/2014/main" id="{9559DB6C-B5EA-40CF-8242-2EB301288095}"/>
                </a:ext>
              </a:extLst>
            </p:cNvPr>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52" name="图片 51" descr="徽标&#10;&#10;描述已自动生成">
            <a:extLst>
              <a:ext uri="{FF2B5EF4-FFF2-40B4-BE49-F238E27FC236}">
                <a16:creationId xmlns:a16="http://schemas.microsoft.com/office/drawing/2014/main" id="{119E9499-4AFC-400A-B1EF-5A8896076D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335" y="4016431"/>
            <a:ext cx="480359" cy="120130"/>
          </a:xfrm>
          <a:prstGeom prst="rect">
            <a:avLst/>
          </a:prstGeom>
        </p:spPr>
      </p:pic>
      <p:pic>
        <p:nvPicPr>
          <p:cNvPr id="53" name="图片 52" descr="vimo产品图">
            <a:extLst>
              <a:ext uri="{FF2B5EF4-FFF2-40B4-BE49-F238E27FC236}">
                <a16:creationId xmlns:a16="http://schemas.microsoft.com/office/drawing/2014/main" id="{18362C7F-AB56-4E47-A31B-BD8501A6C234}"/>
              </a:ext>
            </a:extLst>
          </p:cNvPr>
          <p:cNvPicPr>
            <a:picLocks noChangeAspect="1"/>
          </p:cNvPicPr>
          <p:nvPr/>
        </p:nvPicPr>
        <p:blipFill>
          <a:blip r:embed="rId2"/>
          <a:srcRect l="67582" t="44202" r="7038" b="20081"/>
          <a:stretch>
            <a:fillRect/>
          </a:stretch>
        </p:blipFill>
        <p:spPr>
          <a:xfrm>
            <a:off x="6746677" y="3708380"/>
            <a:ext cx="1040324" cy="65629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nvGrpSpPr>
          <p:cNvPr id="54" name="iPad Black">
            <a:extLst>
              <a:ext uri="{FF2B5EF4-FFF2-40B4-BE49-F238E27FC236}">
                <a16:creationId xmlns:a16="http://schemas.microsoft.com/office/drawing/2014/main" id="{78382D3A-C543-488F-997C-D6795BB55F7F}"/>
              </a:ext>
            </a:extLst>
          </p:cNvPr>
          <p:cNvGrpSpPr/>
          <p:nvPr/>
        </p:nvGrpSpPr>
        <p:grpSpPr>
          <a:xfrm rot="16200000">
            <a:off x="4274360" y="3672414"/>
            <a:ext cx="642987" cy="916101"/>
            <a:chOff x="8107371" y="2127569"/>
            <a:chExt cx="1308101" cy="1863726"/>
          </a:xfrm>
        </p:grpSpPr>
        <p:sp>
          <p:nvSpPr>
            <p:cNvPr id="55" name="Freeform 34">
              <a:extLst>
                <a:ext uri="{FF2B5EF4-FFF2-40B4-BE49-F238E27FC236}">
                  <a16:creationId xmlns:a16="http://schemas.microsoft.com/office/drawing/2014/main" id="{D1A818C6-DF7B-4A40-9F6D-993BCEA8649D}"/>
                </a:ext>
              </a:extLst>
            </p:cNvPr>
            <p:cNvSpPr/>
            <p:nvPr/>
          </p:nvSpPr>
          <p:spPr bwMode="auto">
            <a:xfrm>
              <a:off x="8107371" y="2127569"/>
              <a:ext cx="1308101" cy="186372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chemeClr val="bg1">
                <a:lumMod val="85000"/>
              </a:schemeClr>
            </a:solidFill>
            <a:ln>
              <a:noFill/>
            </a:ln>
            <a:effectLst>
              <a:outerShdw blurRad="25400" dist="127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6" name="Oval 35">
              <a:extLst>
                <a:ext uri="{FF2B5EF4-FFF2-40B4-BE49-F238E27FC236}">
                  <a16:creationId xmlns:a16="http://schemas.microsoft.com/office/drawing/2014/main" id="{EFA5709B-B0FF-40F3-BE84-55AE05D71FF4}"/>
                </a:ext>
              </a:extLst>
            </p:cNvPr>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7" name="Oval 36">
              <a:extLst>
                <a:ext uri="{FF2B5EF4-FFF2-40B4-BE49-F238E27FC236}">
                  <a16:creationId xmlns:a16="http://schemas.microsoft.com/office/drawing/2014/main" id="{679FECCF-6D0A-451A-9D39-BB020AC8DE8B}"/>
                </a:ext>
              </a:extLst>
            </p:cNvPr>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8" name="Oval 37">
              <a:extLst>
                <a:ext uri="{FF2B5EF4-FFF2-40B4-BE49-F238E27FC236}">
                  <a16:creationId xmlns:a16="http://schemas.microsoft.com/office/drawing/2014/main" id="{96BCAF04-176E-4924-9E70-7E4B589438B1}"/>
                </a:ext>
              </a:extLst>
            </p:cNvPr>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9" name="Oval 38">
              <a:extLst>
                <a:ext uri="{FF2B5EF4-FFF2-40B4-BE49-F238E27FC236}">
                  <a16:creationId xmlns:a16="http://schemas.microsoft.com/office/drawing/2014/main" id="{B498E97A-7F75-43C3-B8FC-26A778168EED}"/>
                </a:ext>
              </a:extLst>
            </p:cNvPr>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0" name="Freeform 39">
              <a:extLst>
                <a:ext uri="{FF2B5EF4-FFF2-40B4-BE49-F238E27FC236}">
                  <a16:creationId xmlns:a16="http://schemas.microsoft.com/office/drawing/2014/main" id="{0D39B378-0D82-451C-B9A9-4BF09C6749EC}"/>
                </a:ext>
              </a:extLst>
            </p:cNvPr>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1" name="Rectangle 40">
              <a:extLst>
                <a:ext uri="{FF2B5EF4-FFF2-40B4-BE49-F238E27FC236}">
                  <a16:creationId xmlns:a16="http://schemas.microsoft.com/office/drawing/2014/main" id="{B20E6221-A845-4F2A-AF13-FE61E5C727BD}"/>
                </a:ext>
              </a:extLst>
            </p:cNvPr>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2" name="Oval 43">
              <a:extLst>
                <a:ext uri="{FF2B5EF4-FFF2-40B4-BE49-F238E27FC236}">
                  <a16:creationId xmlns:a16="http://schemas.microsoft.com/office/drawing/2014/main" id="{F7BA5D7E-2D75-405A-AD50-B4B7EA1E7C1B}"/>
                </a:ext>
              </a:extLst>
            </p:cNvPr>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3" name="Freeform 44">
              <a:extLst>
                <a:ext uri="{FF2B5EF4-FFF2-40B4-BE49-F238E27FC236}">
                  <a16:creationId xmlns:a16="http://schemas.microsoft.com/office/drawing/2014/main" id="{011A554F-F786-46AA-9ABA-618C44D710EF}"/>
                </a:ext>
              </a:extLst>
            </p:cNvPr>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64" name="图片 63">
            <a:extLst>
              <a:ext uri="{FF2B5EF4-FFF2-40B4-BE49-F238E27FC236}">
                <a16:creationId xmlns:a16="http://schemas.microsoft.com/office/drawing/2014/main" id="{654F1792-0B63-4D03-A27C-557C00EB2FB5}"/>
              </a:ext>
            </a:extLst>
          </p:cNvPr>
          <p:cNvPicPr>
            <a:picLocks noChangeAspect="1"/>
          </p:cNvPicPr>
          <p:nvPr/>
        </p:nvPicPr>
        <p:blipFill>
          <a:blip r:embed="rId4">
            <a:extLst>
              <a:ext uri="{28A0092B-C50C-407E-A947-70E740481C1C}">
                <a14:useLocalDpi xmlns:a14="http://schemas.microsoft.com/office/drawing/2010/main" val="0"/>
              </a:ext>
            </a:extLst>
          </a:blip>
          <a:srcRect l="9384" r="9384"/>
          <a:stretch>
            <a:fillRect/>
          </a:stretch>
        </p:blipFill>
        <p:spPr>
          <a:xfrm>
            <a:off x="4208252" y="3845350"/>
            <a:ext cx="763482" cy="571005"/>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nvGrpSpPr>
          <p:cNvPr id="65" name="组合 64">
            <a:extLst>
              <a:ext uri="{FF2B5EF4-FFF2-40B4-BE49-F238E27FC236}">
                <a16:creationId xmlns:a16="http://schemas.microsoft.com/office/drawing/2014/main" id="{00B01964-E30D-4BC4-AF50-86E6B99CA95D}"/>
              </a:ext>
            </a:extLst>
          </p:cNvPr>
          <p:cNvGrpSpPr/>
          <p:nvPr/>
        </p:nvGrpSpPr>
        <p:grpSpPr>
          <a:xfrm>
            <a:off x="4297576" y="3330020"/>
            <a:ext cx="584833" cy="411805"/>
            <a:chOff x="4537062" y="2123860"/>
            <a:chExt cx="742328" cy="522704"/>
          </a:xfrm>
        </p:grpSpPr>
        <p:grpSp>
          <p:nvGrpSpPr>
            <p:cNvPr id="66" name="iPad Black">
              <a:extLst>
                <a:ext uri="{FF2B5EF4-FFF2-40B4-BE49-F238E27FC236}">
                  <a16:creationId xmlns:a16="http://schemas.microsoft.com/office/drawing/2014/main" id="{68AC5AA1-16F4-459F-B76A-F9C535AABB5C}"/>
                </a:ext>
              </a:extLst>
            </p:cNvPr>
            <p:cNvGrpSpPr/>
            <p:nvPr/>
          </p:nvGrpSpPr>
          <p:grpSpPr>
            <a:xfrm rot="16200000">
              <a:off x="4646874" y="2014048"/>
              <a:ext cx="522704" cy="742328"/>
              <a:chOff x="8099434" y="2121218"/>
              <a:chExt cx="1322388" cy="1878013"/>
            </a:xfrm>
          </p:grpSpPr>
          <p:sp>
            <p:nvSpPr>
              <p:cNvPr id="68" name="Freeform 33">
                <a:extLst>
                  <a:ext uri="{FF2B5EF4-FFF2-40B4-BE49-F238E27FC236}">
                    <a16:creationId xmlns:a16="http://schemas.microsoft.com/office/drawing/2014/main" id="{A1D0110F-02A7-4E11-AAE8-9E5EF9E6B892}"/>
                  </a:ext>
                </a:extLst>
              </p:cNvPr>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9" name="Freeform 34">
                <a:extLst>
                  <a:ext uri="{FF2B5EF4-FFF2-40B4-BE49-F238E27FC236}">
                    <a16:creationId xmlns:a16="http://schemas.microsoft.com/office/drawing/2014/main" id="{7FAC89C7-550D-4ECB-A679-13490999BAA8}"/>
                  </a:ext>
                </a:extLst>
              </p:cNvPr>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0" name="Oval 35">
                <a:extLst>
                  <a:ext uri="{FF2B5EF4-FFF2-40B4-BE49-F238E27FC236}">
                    <a16:creationId xmlns:a16="http://schemas.microsoft.com/office/drawing/2014/main" id="{E1DDF1B7-CC73-47A0-AA66-AACF3237F538}"/>
                  </a:ext>
                </a:extLst>
              </p:cNvPr>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1" name="Oval 36">
                <a:extLst>
                  <a:ext uri="{FF2B5EF4-FFF2-40B4-BE49-F238E27FC236}">
                    <a16:creationId xmlns:a16="http://schemas.microsoft.com/office/drawing/2014/main" id="{67E9D69D-C806-43EB-AE91-EB00FF844175}"/>
                  </a:ext>
                </a:extLst>
              </p:cNvPr>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2" name="Oval 37">
                <a:extLst>
                  <a:ext uri="{FF2B5EF4-FFF2-40B4-BE49-F238E27FC236}">
                    <a16:creationId xmlns:a16="http://schemas.microsoft.com/office/drawing/2014/main" id="{28B34E97-CAF0-45D3-B1F1-52F41C43405A}"/>
                  </a:ext>
                </a:extLst>
              </p:cNvPr>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3" name="Oval 38">
                <a:extLst>
                  <a:ext uri="{FF2B5EF4-FFF2-40B4-BE49-F238E27FC236}">
                    <a16:creationId xmlns:a16="http://schemas.microsoft.com/office/drawing/2014/main" id="{9DB4B5FC-1332-4457-A993-451170554784}"/>
                  </a:ext>
                </a:extLst>
              </p:cNvPr>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4" name="Freeform 39">
                <a:extLst>
                  <a:ext uri="{FF2B5EF4-FFF2-40B4-BE49-F238E27FC236}">
                    <a16:creationId xmlns:a16="http://schemas.microsoft.com/office/drawing/2014/main" id="{BCA64B48-0C49-4523-8072-56954E37023E}"/>
                  </a:ext>
                </a:extLst>
              </p:cNvPr>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5" name="Rectangle 40">
                <a:extLst>
                  <a:ext uri="{FF2B5EF4-FFF2-40B4-BE49-F238E27FC236}">
                    <a16:creationId xmlns:a16="http://schemas.microsoft.com/office/drawing/2014/main" id="{96ED8811-E7B9-445E-BD91-96F3C589B08F}"/>
                  </a:ext>
                </a:extLst>
              </p:cNvPr>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6" name="Oval 43">
                <a:extLst>
                  <a:ext uri="{FF2B5EF4-FFF2-40B4-BE49-F238E27FC236}">
                    <a16:creationId xmlns:a16="http://schemas.microsoft.com/office/drawing/2014/main" id="{6F3080C3-63AF-401B-A2BE-267D78EE59F2}"/>
                  </a:ext>
                </a:extLst>
              </p:cNvPr>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7" name="Freeform 44">
                <a:extLst>
                  <a:ext uri="{FF2B5EF4-FFF2-40B4-BE49-F238E27FC236}">
                    <a16:creationId xmlns:a16="http://schemas.microsoft.com/office/drawing/2014/main" id="{E60419B4-0F8B-4E7F-98D9-5F35D22BFC0A}"/>
                  </a:ext>
                </a:extLst>
              </p:cNvPr>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67" name="图片 66">
              <a:extLst>
                <a:ext uri="{FF2B5EF4-FFF2-40B4-BE49-F238E27FC236}">
                  <a16:creationId xmlns:a16="http://schemas.microsoft.com/office/drawing/2014/main" id="{A7B33748-EFB2-4483-96AE-F801BAF0A695}"/>
                </a:ext>
              </a:extLst>
            </p:cNvPr>
            <p:cNvPicPr>
              <a:picLocks noChangeAspect="1"/>
            </p:cNvPicPr>
            <p:nvPr/>
          </p:nvPicPr>
          <p:blipFill>
            <a:blip r:embed="rId5">
              <a:extLst>
                <a:ext uri="{28A0092B-C50C-407E-A947-70E740481C1C}">
                  <a14:useLocalDpi xmlns:a14="http://schemas.microsoft.com/office/drawing/2010/main" val="0"/>
                </a:ext>
              </a:extLst>
            </a:blip>
            <a:srcRect l="9635" r="9635"/>
            <a:stretch>
              <a:fillRect/>
            </a:stretch>
          </p:blipFill>
          <p:spPr>
            <a:xfrm>
              <a:off x="4596224" y="2155625"/>
              <a:ext cx="613952" cy="45917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grpSp>
        <p:nvGrpSpPr>
          <p:cNvPr id="79" name="组合 78">
            <a:extLst>
              <a:ext uri="{FF2B5EF4-FFF2-40B4-BE49-F238E27FC236}">
                <a16:creationId xmlns:a16="http://schemas.microsoft.com/office/drawing/2014/main" id="{F72349AD-C22E-4C29-9B6D-1F929896C4A0}"/>
              </a:ext>
            </a:extLst>
          </p:cNvPr>
          <p:cNvGrpSpPr/>
          <p:nvPr/>
        </p:nvGrpSpPr>
        <p:grpSpPr>
          <a:xfrm>
            <a:off x="3618146" y="4315332"/>
            <a:ext cx="4693790" cy="520758"/>
            <a:chOff x="1853771" y="4688310"/>
            <a:chExt cx="8484458" cy="1336926"/>
          </a:xfrm>
        </p:grpSpPr>
        <p:sp>
          <p:nvSpPr>
            <p:cNvPr id="80" name="椭圆 79">
              <a:extLst>
                <a:ext uri="{FF2B5EF4-FFF2-40B4-BE49-F238E27FC236}">
                  <a16:creationId xmlns:a16="http://schemas.microsoft.com/office/drawing/2014/main" id="{1129F5C7-63ED-4E10-AC72-832AD4B99BFD}"/>
                </a:ext>
              </a:extLst>
            </p:cNvPr>
            <p:cNvSpPr/>
            <p:nvPr/>
          </p:nvSpPr>
          <p:spPr>
            <a:xfrm>
              <a:off x="1853771" y="4688310"/>
              <a:ext cx="8484458" cy="1336926"/>
            </a:xfrm>
            <a:prstGeom prst="ellipse">
              <a:avLst/>
            </a:prstGeom>
            <a:noFill/>
            <a:ln w="3175">
              <a:gradFill>
                <a:gsLst>
                  <a:gs pos="0">
                    <a:schemeClr val="accent1">
                      <a:alpha val="0"/>
                    </a:schemeClr>
                  </a:gs>
                  <a:gs pos="100000">
                    <a:schemeClr val="accent1">
                      <a:alpha val="80000"/>
                    </a:schemeClr>
                  </a:gs>
                </a:gsLst>
                <a:lin ang="5400000" scaled="1"/>
              </a:gradFill>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1" name="Oval 5_1">
              <a:extLst>
                <a:ext uri="{FF2B5EF4-FFF2-40B4-BE49-F238E27FC236}">
                  <a16:creationId xmlns:a16="http://schemas.microsoft.com/office/drawing/2014/main" id="{735786C1-3B31-4D9F-8986-A64E8B635268}"/>
                </a:ext>
              </a:extLst>
            </p:cNvPr>
            <p:cNvSpPr/>
            <p:nvPr/>
          </p:nvSpPr>
          <p:spPr>
            <a:xfrm>
              <a:off x="2533852" y="4841009"/>
              <a:ext cx="7124292" cy="922520"/>
            </a:xfrm>
            <a:prstGeom prst="ellipse">
              <a:avLst/>
            </a:prstGeom>
            <a:noFill/>
            <a:ln w="3175">
              <a:gradFill>
                <a:gsLst>
                  <a:gs pos="0">
                    <a:schemeClr val="accent1">
                      <a:alpha val="0"/>
                    </a:schemeClr>
                  </a:gs>
                  <a:gs pos="100000">
                    <a:schemeClr val="accent1">
                      <a:alpha val="80000"/>
                    </a:schemeClr>
                  </a:gs>
                </a:gsLst>
                <a:lin ang="5400000" scaled="1"/>
              </a:gradFill>
              <a:prstDash val="dash"/>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2" name="Oval 5_1">
              <a:extLst>
                <a:ext uri="{FF2B5EF4-FFF2-40B4-BE49-F238E27FC236}">
                  <a16:creationId xmlns:a16="http://schemas.microsoft.com/office/drawing/2014/main" id="{9C8304EA-BAA4-4278-806F-8BB57F12B138}"/>
                </a:ext>
              </a:extLst>
            </p:cNvPr>
            <p:cNvSpPr/>
            <p:nvPr/>
          </p:nvSpPr>
          <p:spPr>
            <a:xfrm>
              <a:off x="3067593" y="4938172"/>
              <a:ext cx="6056815" cy="561613"/>
            </a:xfrm>
            <a:prstGeom prst="ellipse">
              <a:avLst/>
            </a:prstGeom>
            <a:gradFill>
              <a:gsLst>
                <a:gs pos="100000">
                  <a:schemeClr val="accent1">
                    <a:alpha val="30000"/>
                  </a:schemeClr>
                </a:gs>
                <a:gs pos="0">
                  <a:schemeClr val="accent1">
                    <a:alpha val="0"/>
                  </a:schemeClr>
                </a:gs>
              </a:gsLst>
              <a:lin ang="5400000" scaled="1"/>
            </a:gradFill>
            <a:ln w="3175">
              <a:gradFill>
                <a:gsLst>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黑体" panose="02010609060101010101" pitchFamily="49" charset="-122"/>
                <a:cs typeface="Arial" panose="020B0604020202020204" pitchFamily="34" charset="0"/>
                <a:sym typeface="+mn-lt"/>
              </a:endParaRPr>
            </a:p>
          </p:txBody>
        </p:sp>
      </p:grpSp>
      <p:pic>
        <p:nvPicPr>
          <p:cNvPr id="84" name="图片 83">
            <a:extLst>
              <a:ext uri="{FF2B5EF4-FFF2-40B4-BE49-F238E27FC236}">
                <a16:creationId xmlns:a16="http://schemas.microsoft.com/office/drawing/2014/main" id="{088AC215-6914-49CF-BE68-EC08E3BE218F}"/>
              </a:ext>
            </a:extLst>
          </p:cNvPr>
          <p:cNvPicPr>
            <a:picLocks noChangeAspect="1"/>
          </p:cNvPicPr>
          <p:nvPr/>
        </p:nvPicPr>
        <p:blipFill>
          <a:blip r:embed="rId6"/>
          <a:stretch>
            <a:fillRect/>
          </a:stretch>
        </p:blipFill>
        <p:spPr>
          <a:xfrm>
            <a:off x="8771440" y="2029578"/>
            <a:ext cx="2734462" cy="1542185"/>
          </a:xfrm>
          <a:prstGeom prst="rect">
            <a:avLst/>
          </a:prstGeom>
          <a:effectLst>
            <a:outerShdw blurRad="50800" dist="38100" dir="2700000" algn="tl" rotWithShape="0">
              <a:prstClr val="black">
                <a:alpha val="40000"/>
              </a:prstClr>
            </a:outerShdw>
          </a:effectLst>
        </p:spPr>
      </p:pic>
      <p:sp>
        <p:nvSpPr>
          <p:cNvPr id="94" name="箭头: 下 93">
            <a:extLst>
              <a:ext uri="{FF2B5EF4-FFF2-40B4-BE49-F238E27FC236}">
                <a16:creationId xmlns:a16="http://schemas.microsoft.com/office/drawing/2014/main" id="{4BC59093-D246-4492-8201-3F3691796660}"/>
              </a:ext>
            </a:extLst>
          </p:cNvPr>
          <p:cNvSpPr/>
          <p:nvPr/>
        </p:nvSpPr>
        <p:spPr>
          <a:xfrm rot="16200000">
            <a:off x="3583498" y="3638633"/>
            <a:ext cx="552450" cy="5810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E38CD753-DBC7-41A0-B1E0-D47F20950C69}"/>
              </a:ext>
            </a:extLst>
          </p:cNvPr>
          <p:cNvSpPr txBox="1"/>
          <p:nvPr/>
        </p:nvSpPr>
        <p:spPr>
          <a:xfrm>
            <a:off x="8771440" y="3982574"/>
            <a:ext cx="2734462" cy="1046440"/>
          </a:xfrm>
          <a:prstGeom prst="rect">
            <a:avLst/>
          </a:prstGeom>
          <a:solidFill>
            <a:srgbClr val="043E6F"/>
          </a:solidFill>
        </p:spPr>
        <p:txBody>
          <a:bodyPr wrap="square" rtlCol="0">
            <a:spAutoFit/>
          </a:bodyPr>
          <a:lstStyle/>
          <a:p>
            <a:r>
              <a:rPr lang="zh-CN" altLang="en-US" sz="2000" b="1" dirty="0">
                <a:solidFill>
                  <a:schemeClr val="bg1"/>
                </a:solidFill>
              </a:rPr>
              <a:t>结论：</a:t>
            </a:r>
            <a:endParaRPr lang="en-US" altLang="zh-CN" sz="2000" b="1" dirty="0">
              <a:solidFill>
                <a:schemeClr val="bg1"/>
              </a:solidFill>
            </a:endParaRPr>
          </a:p>
          <a:p>
            <a:pPr marL="285750" indent="-285750">
              <a:buFont typeface="Arial" panose="020B0604020202020204" pitchFamily="34" charset="0"/>
              <a:buChar char="•"/>
            </a:pPr>
            <a:r>
              <a:rPr lang="zh-CN" altLang="en-US" sz="1400" dirty="0">
                <a:solidFill>
                  <a:schemeClr val="bg1"/>
                </a:solidFill>
              </a:rPr>
              <a:t>裂纹</a:t>
            </a:r>
            <a:r>
              <a:rPr lang="en-US" altLang="zh-CN" sz="1400" dirty="0">
                <a:solidFill>
                  <a:schemeClr val="bg1"/>
                </a:solidFill>
              </a:rPr>
              <a:t>NG</a:t>
            </a:r>
            <a:r>
              <a:rPr lang="zh-CN" altLang="en-US" sz="1400" dirty="0">
                <a:solidFill>
                  <a:schemeClr val="bg1"/>
                </a:solidFill>
              </a:rPr>
              <a:t>物料完美检测</a:t>
            </a:r>
            <a:endParaRPr lang="en-US" altLang="zh-CN" sz="1400" dirty="0">
              <a:solidFill>
                <a:schemeClr val="bg1"/>
              </a:solidFill>
            </a:endParaRPr>
          </a:p>
          <a:p>
            <a:pPr marL="285750" indent="-285750">
              <a:buFont typeface="Arial" panose="020B0604020202020204" pitchFamily="34" charset="0"/>
              <a:buChar char="•"/>
            </a:pPr>
            <a:r>
              <a:rPr lang="zh-CN" altLang="en-US" sz="1400" dirty="0">
                <a:solidFill>
                  <a:schemeClr val="bg1"/>
                </a:solidFill>
              </a:rPr>
              <a:t>对细微缺陷的分割能力</a:t>
            </a:r>
            <a:br>
              <a:rPr lang="en-US" altLang="zh-CN" sz="1400" dirty="0">
                <a:solidFill>
                  <a:schemeClr val="bg1"/>
                </a:solidFill>
              </a:rPr>
            </a:br>
            <a:r>
              <a:rPr lang="zh-CN" altLang="en-US" sz="1400" dirty="0">
                <a:solidFill>
                  <a:schemeClr val="bg1"/>
                </a:solidFill>
              </a:rPr>
              <a:t>超过</a:t>
            </a:r>
            <a:r>
              <a:rPr lang="en-US" altLang="zh-CN" sz="1400" dirty="0">
                <a:solidFill>
                  <a:schemeClr val="bg1"/>
                </a:solidFill>
              </a:rPr>
              <a:t>XIDI</a:t>
            </a:r>
          </a:p>
        </p:txBody>
      </p:sp>
      <p:sp>
        <p:nvSpPr>
          <p:cNvPr id="96" name="箭头: 下 95">
            <a:extLst>
              <a:ext uri="{FF2B5EF4-FFF2-40B4-BE49-F238E27FC236}">
                <a16:creationId xmlns:a16="http://schemas.microsoft.com/office/drawing/2014/main" id="{75637D4B-7E1A-49D9-BCD2-4CCFC6AD7E67}"/>
              </a:ext>
            </a:extLst>
          </p:cNvPr>
          <p:cNvSpPr/>
          <p:nvPr/>
        </p:nvSpPr>
        <p:spPr>
          <a:xfrm rot="16200000">
            <a:off x="8056054" y="3638633"/>
            <a:ext cx="552450" cy="5810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C6F972FC-2939-485E-9E7E-46429F87F694}"/>
              </a:ext>
            </a:extLst>
          </p:cNvPr>
          <p:cNvSpPr txBox="1"/>
          <p:nvPr/>
        </p:nvSpPr>
        <p:spPr>
          <a:xfrm flipH="1">
            <a:off x="3918878" y="5072514"/>
            <a:ext cx="4393057" cy="1383572"/>
          </a:xfrm>
          <a:prstGeom prst="rect">
            <a:avLst/>
          </a:prstGeom>
          <a:noFill/>
        </p:spPr>
        <p:txBody>
          <a:bodyPr wrap="square" rtlCol="0">
            <a:spAutoFit/>
          </a:bodyPr>
          <a:lstStyle>
            <a:defPPr>
              <a:defRPr lang="zh-CN"/>
            </a:defPPr>
            <a:lvl1pPr marL="174625" indent="-174625">
              <a:lnSpc>
                <a:spcPct val="150000"/>
              </a:lnSpc>
              <a:buFont typeface="Arial" panose="020B0604020202020204" pitchFamily="34" charset="0"/>
              <a:buChar char="•"/>
              <a:defRPr sz="1400">
                <a:solidFill>
                  <a:schemeClr val="bg1"/>
                </a:solidFill>
                <a:latin typeface="+mn-ea"/>
              </a:defRPr>
            </a:lvl1pPr>
          </a:lstStyle>
          <a:p>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全流程工业视觉</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AI</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端到端系统</a:t>
            </a:r>
          </a:p>
          <a:p>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训练</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运行两大平台</a:t>
            </a:r>
          </a:p>
          <a:p>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让生产过程从人工操作变为人工管理</a:t>
            </a:r>
          </a:p>
          <a:p>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实现传统制造业智能化升级</a:t>
            </a:r>
          </a:p>
        </p:txBody>
      </p:sp>
      <p:grpSp>
        <p:nvGrpSpPr>
          <p:cNvPr id="6" name="组合 5">
            <a:extLst>
              <a:ext uri="{FF2B5EF4-FFF2-40B4-BE49-F238E27FC236}">
                <a16:creationId xmlns:a16="http://schemas.microsoft.com/office/drawing/2014/main" id="{4442541E-F0A2-4B0A-A62A-A6777B224A87}"/>
              </a:ext>
            </a:extLst>
          </p:cNvPr>
          <p:cNvGrpSpPr/>
          <p:nvPr/>
        </p:nvGrpSpPr>
        <p:grpSpPr>
          <a:xfrm>
            <a:off x="505460" y="1248155"/>
            <a:ext cx="2850513" cy="5121630"/>
            <a:chOff x="-28342" y="1391640"/>
            <a:chExt cx="2850513" cy="5121630"/>
          </a:xfrm>
        </p:grpSpPr>
        <p:grpSp>
          <p:nvGrpSpPr>
            <p:cNvPr id="93" name="组合 92">
              <a:extLst>
                <a:ext uri="{FF2B5EF4-FFF2-40B4-BE49-F238E27FC236}">
                  <a16:creationId xmlns:a16="http://schemas.microsoft.com/office/drawing/2014/main" id="{721E074F-6AF6-403A-8325-AD1CB0AF7491}"/>
                </a:ext>
              </a:extLst>
            </p:cNvPr>
            <p:cNvGrpSpPr/>
            <p:nvPr/>
          </p:nvGrpSpPr>
          <p:grpSpPr>
            <a:xfrm>
              <a:off x="-28342" y="1391640"/>
              <a:ext cx="2850513" cy="5121630"/>
              <a:chOff x="-28342" y="1391640"/>
              <a:chExt cx="2850513" cy="5121630"/>
            </a:xfrm>
          </p:grpSpPr>
          <p:pic>
            <p:nvPicPr>
              <p:cNvPr id="98" name="图片 97">
                <a:extLst>
                  <a:ext uri="{FF2B5EF4-FFF2-40B4-BE49-F238E27FC236}">
                    <a16:creationId xmlns:a16="http://schemas.microsoft.com/office/drawing/2014/main" id="{240FB7E9-278B-4D4F-8D9B-15A87BB6AFA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b="32606"/>
              <a:stretch/>
            </p:blipFill>
            <p:spPr>
              <a:xfrm>
                <a:off x="192668" y="1478450"/>
                <a:ext cx="1530000" cy="5034820"/>
              </a:xfrm>
              <a:prstGeom prst="rect">
                <a:avLst/>
              </a:prstGeom>
            </p:spPr>
          </p:pic>
          <p:sp>
            <p:nvSpPr>
              <p:cNvPr id="99" name="椭圆 98">
                <a:extLst>
                  <a:ext uri="{FF2B5EF4-FFF2-40B4-BE49-F238E27FC236}">
                    <a16:creationId xmlns:a16="http://schemas.microsoft.com/office/drawing/2014/main" id="{D6E1447B-F610-4897-A9D9-91B6600FC73E}"/>
                  </a:ext>
                </a:extLst>
              </p:cNvPr>
              <p:cNvSpPr/>
              <p:nvPr/>
            </p:nvSpPr>
            <p:spPr>
              <a:xfrm rot="20708337">
                <a:off x="-28342" y="1391640"/>
                <a:ext cx="750607" cy="371303"/>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a:extLst>
                  <a:ext uri="{FF2B5EF4-FFF2-40B4-BE49-F238E27FC236}">
                    <a16:creationId xmlns:a16="http://schemas.microsoft.com/office/drawing/2014/main" id="{E5D0E37E-AE46-4193-8563-E612F84681F3}"/>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32000"/>
                        </a14:imgEffect>
                      </a14:imgLayer>
                    </a14:imgProps>
                  </a:ext>
                </a:extLst>
              </a:blip>
              <a:stretch>
                <a:fillRect/>
              </a:stretch>
            </p:blipFill>
            <p:spPr>
              <a:xfrm>
                <a:off x="667878" y="3043146"/>
                <a:ext cx="2154293" cy="1671821"/>
              </a:xfrm>
              <a:prstGeom prst="rect">
                <a:avLst/>
              </a:prstGeom>
            </p:spPr>
          </p:pic>
          <p:cxnSp>
            <p:nvCxnSpPr>
              <p:cNvPr id="101" name="直接箭头连接符 100">
                <a:extLst>
                  <a:ext uri="{FF2B5EF4-FFF2-40B4-BE49-F238E27FC236}">
                    <a16:creationId xmlns:a16="http://schemas.microsoft.com/office/drawing/2014/main" id="{F5E101C9-A051-4FD0-ADA5-8216FCE245AF}"/>
                  </a:ext>
                </a:extLst>
              </p:cNvPr>
              <p:cNvCxnSpPr>
                <a:cxnSpLocks/>
                <a:endCxn id="102" idx="0"/>
              </p:cNvCxnSpPr>
              <p:nvPr/>
            </p:nvCxnSpPr>
            <p:spPr>
              <a:xfrm>
                <a:off x="506883" y="1741689"/>
                <a:ext cx="1136853" cy="1671551"/>
              </a:xfrm>
              <a:prstGeom prst="straightConnector1">
                <a:avLst/>
              </a:prstGeom>
              <a:ln>
                <a:solidFill>
                  <a:srgbClr val="FF000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46130F02-896B-4D10-BAFC-AF53F187FDCB}"/>
                  </a:ext>
                </a:extLst>
              </p:cNvPr>
              <p:cNvSpPr/>
              <p:nvPr/>
            </p:nvSpPr>
            <p:spPr>
              <a:xfrm rot="882596">
                <a:off x="539055" y="3403746"/>
                <a:ext cx="2062256" cy="579326"/>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文本框 87">
              <a:extLst>
                <a:ext uri="{FF2B5EF4-FFF2-40B4-BE49-F238E27FC236}">
                  <a16:creationId xmlns:a16="http://schemas.microsoft.com/office/drawing/2014/main" id="{AB25F79A-A063-4D98-9316-60B6E5F0C8C3}"/>
                </a:ext>
              </a:extLst>
            </p:cNvPr>
            <p:cNvSpPr txBox="1"/>
            <p:nvPr/>
          </p:nvSpPr>
          <p:spPr>
            <a:xfrm>
              <a:off x="894410" y="1548580"/>
              <a:ext cx="675773" cy="276999"/>
            </a:xfrm>
            <a:prstGeom prst="rect">
              <a:avLst/>
            </a:prstGeom>
            <a:solidFill>
              <a:schemeClr val="accent1">
                <a:lumMod val="75000"/>
              </a:schemeClr>
            </a:solidFill>
          </p:spPr>
          <p:txBody>
            <a:bodyPr wrap="square" rtlCol="0">
              <a:spAutoFit/>
            </a:bodyPr>
            <a:lstStyle/>
            <a:p>
              <a:pPr algn="ctr"/>
              <a:r>
                <a:rPr lang="zh-CN" altLang="en-US" sz="1200" b="1" dirty="0">
                  <a:solidFill>
                    <a:schemeClr val="bg1"/>
                  </a:solidFill>
                </a:rPr>
                <a:t>原图</a:t>
              </a:r>
              <a:endParaRPr lang="en-US" altLang="zh-CN" sz="1200" b="1" dirty="0">
                <a:solidFill>
                  <a:schemeClr val="bg1"/>
                </a:solidFill>
              </a:endParaRPr>
            </a:p>
          </p:txBody>
        </p:sp>
        <p:sp>
          <p:nvSpPr>
            <p:cNvPr id="92" name="文本框 91">
              <a:extLst>
                <a:ext uri="{FF2B5EF4-FFF2-40B4-BE49-F238E27FC236}">
                  <a16:creationId xmlns:a16="http://schemas.microsoft.com/office/drawing/2014/main" id="{BD0B1C0C-594E-4190-8A1F-65DE726E57E0}"/>
                </a:ext>
              </a:extLst>
            </p:cNvPr>
            <p:cNvSpPr txBox="1"/>
            <p:nvPr/>
          </p:nvSpPr>
          <p:spPr>
            <a:xfrm>
              <a:off x="2086883" y="3094547"/>
              <a:ext cx="675773" cy="276999"/>
            </a:xfrm>
            <a:prstGeom prst="rect">
              <a:avLst/>
            </a:prstGeom>
            <a:solidFill>
              <a:schemeClr val="accent1">
                <a:lumMod val="75000"/>
              </a:schemeClr>
            </a:solidFill>
          </p:spPr>
          <p:txBody>
            <a:bodyPr wrap="square" rtlCol="0">
              <a:spAutoFit/>
            </a:bodyPr>
            <a:lstStyle/>
            <a:p>
              <a:pPr algn="ctr"/>
              <a:r>
                <a:rPr lang="zh-CN" altLang="en-US" sz="1200" b="1">
                  <a:solidFill>
                    <a:schemeClr val="bg1"/>
                  </a:solidFill>
                </a:rPr>
                <a:t>局部</a:t>
              </a:r>
              <a:endParaRPr lang="en-US" altLang="zh-CN" sz="1200" b="1" dirty="0">
                <a:solidFill>
                  <a:schemeClr val="bg1"/>
                </a:solidFill>
              </a:endParaRPr>
            </a:p>
          </p:txBody>
        </p:sp>
      </p:grpSp>
    </p:spTree>
    <p:extLst>
      <p:ext uri="{BB962C8B-B14F-4D97-AF65-F5344CB8AC3E}">
        <p14:creationId xmlns:p14="http://schemas.microsoft.com/office/powerpoint/2010/main" val="428262042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ED716-481C-4CE2-9CE1-2D29B830D596}"/>
              </a:ext>
            </a:extLst>
          </p:cNvPr>
          <p:cNvSpPr>
            <a:spLocks noGrp="1"/>
          </p:cNvSpPr>
          <p:nvPr>
            <p:ph type="title"/>
          </p:nvPr>
        </p:nvSpPr>
        <p:spPr>
          <a:xfrm>
            <a:off x="323849" y="344730"/>
            <a:ext cx="8010254" cy="443198"/>
          </a:xfrm>
        </p:spPr>
        <p:txBody>
          <a:bodyPr/>
          <a:lstStyle/>
          <a:p>
            <a:r>
              <a:rPr lang="zh-CN" altLang="en-US" dirty="0"/>
              <a:t>产品对比：</a:t>
            </a:r>
            <a:r>
              <a:rPr lang="en-US" altLang="zh-CN" dirty="0"/>
              <a:t>XIDI VS </a:t>
            </a:r>
            <a:r>
              <a:rPr lang="zh-CN" altLang="en-US" dirty="0"/>
              <a:t>思谋</a:t>
            </a:r>
            <a:r>
              <a:rPr lang="en-US" altLang="zh-CN" dirty="0"/>
              <a:t>AI</a:t>
            </a:r>
            <a:r>
              <a:rPr lang="zh-CN" altLang="en-US" dirty="0"/>
              <a:t>（以分割举例）</a:t>
            </a:r>
          </a:p>
        </p:txBody>
      </p:sp>
      <p:graphicFrame>
        <p:nvGraphicFramePr>
          <p:cNvPr id="14" name="图表 13">
            <a:extLst>
              <a:ext uri="{FF2B5EF4-FFF2-40B4-BE49-F238E27FC236}">
                <a16:creationId xmlns:a16="http://schemas.microsoft.com/office/drawing/2014/main" id="{750E7BF0-8AF7-4A93-AE0D-8DAA5E6FC5F6}"/>
              </a:ext>
            </a:extLst>
          </p:cNvPr>
          <p:cNvGraphicFramePr/>
          <p:nvPr/>
        </p:nvGraphicFramePr>
        <p:xfrm>
          <a:off x="210636" y="1072383"/>
          <a:ext cx="8489225" cy="27897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图表 14">
            <a:extLst>
              <a:ext uri="{FF2B5EF4-FFF2-40B4-BE49-F238E27FC236}">
                <a16:creationId xmlns:a16="http://schemas.microsoft.com/office/drawing/2014/main" id="{730A7644-4542-491A-AEF8-06A366D631C7}"/>
              </a:ext>
            </a:extLst>
          </p:cNvPr>
          <p:cNvGraphicFramePr/>
          <p:nvPr/>
        </p:nvGraphicFramePr>
        <p:xfrm>
          <a:off x="210636" y="4038973"/>
          <a:ext cx="8489225" cy="2332300"/>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组合 4">
            <a:extLst>
              <a:ext uri="{FF2B5EF4-FFF2-40B4-BE49-F238E27FC236}">
                <a16:creationId xmlns:a16="http://schemas.microsoft.com/office/drawing/2014/main" id="{D186BBB6-EB0B-4759-8B57-01BD1DAEACF0}"/>
              </a:ext>
            </a:extLst>
          </p:cNvPr>
          <p:cNvGrpSpPr/>
          <p:nvPr/>
        </p:nvGrpSpPr>
        <p:grpSpPr>
          <a:xfrm>
            <a:off x="8901036" y="582829"/>
            <a:ext cx="3249874" cy="5960703"/>
            <a:chOff x="8901036" y="582829"/>
            <a:chExt cx="3249874" cy="5960703"/>
          </a:xfrm>
        </p:grpSpPr>
        <p:pic>
          <p:nvPicPr>
            <p:cNvPr id="13" name="图片 12" descr="图片包含 鱼, 板子, 桌子, 披萨&#10;&#10;描述已自动生成">
              <a:extLst>
                <a:ext uri="{FF2B5EF4-FFF2-40B4-BE49-F238E27FC236}">
                  <a16:creationId xmlns:a16="http://schemas.microsoft.com/office/drawing/2014/main" id="{C0FE72D4-9153-4A10-A1D7-93711AB1F2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5424" y="3412496"/>
              <a:ext cx="1315940" cy="992531"/>
            </a:xfrm>
            <a:prstGeom prst="rect">
              <a:avLst/>
            </a:prstGeom>
          </p:spPr>
        </p:pic>
        <p:pic>
          <p:nvPicPr>
            <p:cNvPr id="6" name="图片 5">
              <a:extLst>
                <a:ext uri="{FF2B5EF4-FFF2-40B4-BE49-F238E27FC236}">
                  <a16:creationId xmlns:a16="http://schemas.microsoft.com/office/drawing/2014/main" id="{59B414CD-8646-4C5A-953B-F15B564B9CDC}"/>
                </a:ext>
              </a:extLst>
            </p:cNvPr>
            <p:cNvPicPr>
              <a:picLocks noChangeAspect="1"/>
            </p:cNvPicPr>
            <p:nvPr/>
          </p:nvPicPr>
          <p:blipFill>
            <a:blip r:embed="rId5"/>
            <a:stretch>
              <a:fillRect/>
            </a:stretch>
          </p:blipFill>
          <p:spPr>
            <a:xfrm>
              <a:off x="10306572" y="2090044"/>
              <a:ext cx="1844338" cy="1129742"/>
            </a:xfrm>
            <a:prstGeom prst="rect">
              <a:avLst/>
            </a:prstGeom>
          </p:spPr>
        </p:pic>
        <p:pic>
          <p:nvPicPr>
            <p:cNvPr id="32" name="图片 31">
              <a:extLst>
                <a:ext uri="{FF2B5EF4-FFF2-40B4-BE49-F238E27FC236}">
                  <a16:creationId xmlns:a16="http://schemas.microsoft.com/office/drawing/2014/main" id="{FA46E552-E353-4D4B-8254-C622304418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3004" y="4038973"/>
              <a:ext cx="1602420" cy="1340586"/>
            </a:xfrm>
            <a:prstGeom prst="rect">
              <a:avLst/>
            </a:prstGeom>
          </p:spPr>
        </p:pic>
        <p:pic>
          <p:nvPicPr>
            <p:cNvPr id="28" name="图片 27" descr="图片包含 游戏机, 钢琴, 键盘&#10;&#10;描述已自动生成">
              <a:extLst>
                <a:ext uri="{FF2B5EF4-FFF2-40B4-BE49-F238E27FC236}">
                  <a16:creationId xmlns:a16="http://schemas.microsoft.com/office/drawing/2014/main" id="{6794F147-4704-4A74-8B0E-D4B7A80BFA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7747" y="940398"/>
              <a:ext cx="1192266" cy="1210767"/>
            </a:xfrm>
            <a:prstGeom prst="rect">
              <a:avLst/>
            </a:prstGeom>
          </p:spPr>
        </p:pic>
        <p:pic>
          <p:nvPicPr>
            <p:cNvPr id="29" name="图片 28" descr="银色的金属&#10;&#10;描述已自动生成">
              <a:extLst>
                <a:ext uri="{FF2B5EF4-FFF2-40B4-BE49-F238E27FC236}">
                  <a16:creationId xmlns:a16="http://schemas.microsoft.com/office/drawing/2014/main" id="{72969BC2-4A74-4320-8C8E-BDF2BA55E4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88449" y="2860951"/>
              <a:ext cx="1763669" cy="1129742"/>
            </a:xfrm>
            <a:prstGeom prst="rect">
              <a:avLst/>
            </a:prstGeom>
          </p:spPr>
        </p:pic>
        <p:pic>
          <p:nvPicPr>
            <p:cNvPr id="30" name="图片 29">
              <a:extLst>
                <a:ext uri="{FF2B5EF4-FFF2-40B4-BE49-F238E27FC236}">
                  <a16:creationId xmlns:a16="http://schemas.microsoft.com/office/drawing/2014/main" id="{DE7333BE-630A-4BFE-B135-F7769DB1A2E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07746" y="4481608"/>
              <a:ext cx="1167243" cy="973966"/>
            </a:xfrm>
            <a:prstGeom prst="rect">
              <a:avLst/>
            </a:prstGeom>
          </p:spPr>
        </p:pic>
        <p:pic>
          <p:nvPicPr>
            <p:cNvPr id="31" name="图片 30">
              <a:extLst>
                <a:ext uri="{FF2B5EF4-FFF2-40B4-BE49-F238E27FC236}">
                  <a16:creationId xmlns:a16="http://schemas.microsoft.com/office/drawing/2014/main" id="{454D5A63-F615-49A2-BB85-C6F82A9FA463}"/>
                </a:ext>
              </a:extLst>
            </p:cNvPr>
            <p:cNvPicPr>
              <a:picLocks noChangeAspect="1"/>
            </p:cNvPicPr>
            <p:nvPr/>
          </p:nvPicPr>
          <p:blipFill>
            <a:blip r:embed="rId10"/>
            <a:stretch>
              <a:fillRect/>
            </a:stretch>
          </p:blipFill>
          <p:spPr>
            <a:xfrm>
              <a:off x="9214796" y="5532155"/>
              <a:ext cx="2593080" cy="1011377"/>
            </a:xfrm>
            <a:prstGeom prst="rect">
              <a:avLst/>
            </a:prstGeom>
          </p:spPr>
        </p:pic>
        <p:pic>
          <p:nvPicPr>
            <p:cNvPr id="33" name="图片 32" descr="图片包含 游戏机, 发动机&#10;&#10;描述已自动生成">
              <a:extLst>
                <a:ext uri="{FF2B5EF4-FFF2-40B4-BE49-F238E27FC236}">
                  <a16:creationId xmlns:a16="http://schemas.microsoft.com/office/drawing/2014/main" id="{E34EE570-BCDD-4CB1-B14E-442C04DED8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74518" y="1622912"/>
              <a:ext cx="1432847" cy="955232"/>
            </a:xfrm>
            <a:prstGeom prst="rect">
              <a:avLst/>
            </a:prstGeom>
          </p:spPr>
        </p:pic>
        <p:grpSp>
          <p:nvGrpSpPr>
            <p:cNvPr id="4" name="组合 3">
              <a:extLst>
                <a:ext uri="{FF2B5EF4-FFF2-40B4-BE49-F238E27FC236}">
                  <a16:creationId xmlns:a16="http://schemas.microsoft.com/office/drawing/2014/main" id="{FA16A52E-CEB8-42DB-87C2-F6FA8EECA0FE}"/>
                </a:ext>
              </a:extLst>
            </p:cNvPr>
            <p:cNvGrpSpPr/>
            <p:nvPr/>
          </p:nvGrpSpPr>
          <p:grpSpPr>
            <a:xfrm>
              <a:off x="8901036" y="582829"/>
              <a:ext cx="917949" cy="917949"/>
              <a:chOff x="8914244" y="774438"/>
              <a:chExt cx="917949" cy="917949"/>
            </a:xfrm>
          </p:grpSpPr>
          <p:sp>
            <p:nvSpPr>
              <p:cNvPr id="17" name="椭圆 16">
                <a:extLst>
                  <a:ext uri="{FF2B5EF4-FFF2-40B4-BE49-F238E27FC236}">
                    <a16:creationId xmlns:a16="http://schemas.microsoft.com/office/drawing/2014/main" id="{97BFBE7F-43F3-4272-8B53-ADA398F251E8}"/>
                  </a:ext>
                </a:extLst>
              </p:cNvPr>
              <p:cNvSpPr/>
              <p:nvPr/>
            </p:nvSpPr>
            <p:spPr>
              <a:xfrm>
                <a:off x="8914244" y="774438"/>
                <a:ext cx="917949" cy="917949"/>
              </a:xfrm>
              <a:prstGeom prst="ellipse">
                <a:avLst/>
              </a:prstGeom>
              <a:solidFill>
                <a:srgbClr val="18478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7">
                <a:extLst>
                  <a:ext uri="{FF2B5EF4-FFF2-40B4-BE49-F238E27FC236}">
                    <a16:creationId xmlns:a16="http://schemas.microsoft.com/office/drawing/2014/main" id="{D5D04458-E302-4415-983C-4946E571F741}"/>
                  </a:ext>
                </a:extLst>
              </p:cNvPr>
              <p:cNvSpPr>
                <a:spLocks noEditPoints="1"/>
              </p:cNvSpPr>
              <p:nvPr/>
            </p:nvSpPr>
            <p:spPr bwMode="auto">
              <a:xfrm>
                <a:off x="9088449" y="911859"/>
                <a:ext cx="590364" cy="535403"/>
              </a:xfrm>
              <a:custGeom>
                <a:avLst/>
                <a:gdLst>
                  <a:gd name="T0" fmla="*/ 19 w 209"/>
                  <a:gd name="T1" fmla="*/ 205 h 205"/>
                  <a:gd name="T2" fmla="*/ 0 w 209"/>
                  <a:gd name="T3" fmla="*/ 106 h 205"/>
                  <a:gd name="T4" fmla="*/ 41 w 209"/>
                  <a:gd name="T5" fmla="*/ 94 h 205"/>
                  <a:gd name="T6" fmla="*/ 81 w 209"/>
                  <a:gd name="T7" fmla="*/ 37 h 205"/>
                  <a:gd name="T8" fmla="*/ 86 w 209"/>
                  <a:gd name="T9" fmla="*/ 4 h 205"/>
                  <a:gd name="T10" fmla="*/ 125 w 209"/>
                  <a:gd name="T11" fmla="*/ 34 h 205"/>
                  <a:gd name="T12" fmla="*/ 186 w 209"/>
                  <a:gd name="T13" fmla="*/ 73 h 205"/>
                  <a:gd name="T14" fmla="*/ 199 w 209"/>
                  <a:gd name="T15" fmla="*/ 114 h 205"/>
                  <a:gd name="T16" fmla="*/ 188 w 209"/>
                  <a:gd name="T17" fmla="*/ 144 h 205"/>
                  <a:gd name="T18" fmla="*/ 180 w 209"/>
                  <a:gd name="T19" fmla="*/ 174 h 205"/>
                  <a:gd name="T20" fmla="*/ 181 w 209"/>
                  <a:gd name="T21" fmla="*/ 180 h 205"/>
                  <a:gd name="T22" fmla="*/ 72 w 209"/>
                  <a:gd name="T23" fmla="*/ 200 h 205"/>
                  <a:gd name="T24" fmla="*/ 48 w 209"/>
                  <a:gd name="T25" fmla="*/ 205 h 205"/>
                  <a:gd name="T26" fmla="*/ 8 w 209"/>
                  <a:gd name="T27" fmla="*/ 105 h 205"/>
                  <a:gd name="T28" fmla="*/ 19 w 209"/>
                  <a:gd name="T29" fmla="*/ 197 h 205"/>
                  <a:gd name="T30" fmla="*/ 56 w 209"/>
                  <a:gd name="T31" fmla="*/ 194 h 205"/>
                  <a:gd name="T32" fmla="*/ 63 w 209"/>
                  <a:gd name="T33" fmla="*/ 187 h 205"/>
                  <a:gd name="T34" fmla="*/ 160 w 209"/>
                  <a:gd name="T35" fmla="*/ 192 h 205"/>
                  <a:gd name="T36" fmla="*/ 173 w 209"/>
                  <a:gd name="T37" fmla="*/ 179 h 205"/>
                  <a:gd name="T38" fmla="*/ 170 w 209"/>
                  <a:gd name="T39" fmla="*/ 169 h 205"/>
                  <a:gd name="T40" fmla="*/ 183 w 209"/>
                  <a:gd name="T41" fmla="*/ 156 h 205"/>
                  <a:gd name="T42" fmla="*/ 171 w 209"/>
                  <a:gd name="T43" fmla="*/ 138 h 205"/>
                  <a:gd name="T44" fmla="*/ 193 w 209"/>
                  <a:gd name="T45" fmla="*/ 125 h 205"/>
                  <a:gd name="T46" fmla="*/ 185 w 209"/>
                  <a:gd name="T47" fmla="*/ 110 h 205"/>
                  <a:gd name="T48" fmla="*/ 201 w 209"/>
                  <a:gd name="T49" fmla="*/ 96 h 205"/>
                  <a:gd name="T50" fmla="*/ 112 w 209"/>
                  <a:gd name="T51" fmla="*/ 81 h 205"/>
                  <a:gd name="T52" fmla="*/ 117 w 209"/>
                  <a:gd name="T53" fmla="*/ 34 h 205"/>
                  <a:gd name="T54" fmla="*/ 92 w 209"/>
                  <a:gd name="T55" fmla="*/ 10 h 205"/>
                  <a:gd name="T56" fmla="*/ 89 w 209"/>
                  <a:gd name="T57" fmla="*/ 37 h 205"/>
                  <a:gd name="T58" fmla="*/ 54 w 209"/>
                  <a:gd name="T59" fmla="*/ 109 h 205"/>
                  <a:gd name="T60" fmla="*/ 48 w 209"/>
                  <a:gd name="T61" fmla="*/ 105 h 205"/>
                  <a:gd name="T62" fmla="*/ 15 w 209"/>
                  <a:gd name="T63"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 h="205">
                    <a:moveTo>
                      <a:pt x="48" y="205"/>
                    </a:moveTo>
                    <a:cubicBezTo>
                      <a:pt x="19" y="205"/>
                      <a:pt x="19" y="205"/>
                      <a:pt x="19" y="205"/>
                    </a:cubicBezTo>
                    <a:cubicBezTo>
                      <a:pt x="15" y="205"/>
                      <a:pt x="4" y="205"/>
                      <a:pt x="4" y="194"/>
                    </a:cubicBezTo>
                    <a:cubicBezTo>
                      <a:pt x="0" y="106"/>
                      <a:pt x="0" y="106"/>
                      <a:pt x="0" y="106"/>
                    </a:cubicBezTo>
                    <a:cubicBezTo>
                      <a:pt x="0" y="94"/>
                      <a:pt x="11" y="94"/>
                      <a:pt x="15" y="94"/>
                    </a:cubicBezTo>
                    <a:cubicBezTo>
                      <a:pt x="41" y="94"/>
                      <a:pt x="41" y="94"/>
                      <a:pt x="41" y="94"/>
                    </a:cubicBezTo>
                    <a:cubicBezTo>
                      <a:pt x="44" y="94"/>
                      <a:pt x="51" y="94"/>
                      <a:pt x="54" y="100"/>
                    </a:cubicBezTo>
                    <a:cubicBezTo>
                      <a:pt x="69" y="87"/>
                      <a:pt x="81" y="47"/>
                      <a:pt x="81" y="37"/>
                    </a:cubicBezTo>
                    <a:cubicBezTo>
                      <a:pt x="81" y="35"/>
                      <a:pt x="81" y="33"/>
                      <a:pt x="81" y="31"/>
                    </a:cubicBezTo>
                    <a:cubicBezTo>
                      <a:pt x="81" y="21"/>
                      <a:pt x="80" y="10"/>
                      <a:pt x="86" y="4"/>
                    </a:cubicBezTo>
                    <a:cubicBezTo>
                      <a:pt x="89" y="1"/>
                      <a:pt x="92" y="0"/>
                      <a:pt x="96" y="0"/>
                    </a:cubicBezTo>
                    <a:cubicBezTo>
                      <a:pt x="113" y="0"/>
                      <a:pt x="123" y="17"/>
                      <a:pt x="125" y="34"/>
                    </a:cubicBezTo>
                    <a:cubicBezTo>
                      <a:pt x="126" y="52"/>
                      <a:pt x="126" y="65"/>
                      <a:pt x="124" y="73"/>
                    </a:cubicBezTo>
                    <a:cubicBezTo>
                      <a:pt x="186" y="73"/>
                      <a:pt x="186" y="73"/>
                      <a:pt x="186" y="73"/>
                    </a:cubicBezTo>
                    <a:cubicBezTo>
                      <a:pt x="199" y="73"/>
                      <a:pt x="209" y="83"/>
                      <a:pt x="209" y="95"/>
                    </a:cubicBezTo>
                    <a:cubicBezTo>
                      <a:pt x="209" y="103"/>
                      <a:pt x="205" y="110"/>
                      <a:pt x="199" y="114"/>
                    </a:cubicBezTo>
                    <a:cubicBezTo>
                      <a:pt x="200" y="117"/>
                      <a:pt x="201" y="121"/>
                      <a:pt x="201" y="124"/>
                    </a:cubicBezTo>
                    <a:cubicBezTo>
                      <a:pt x="201" y="133"/>
                      <a:pt x="196" y="141"/>
                      <a:pt x="188" y="144"/>
                    </a:cubicBezTo>
                    <a:cubicBezTo>
                      <a:pt x="190" y="148"/>
                      <a:pt x="191" y="151"/>
                      <a:pt x="191" y="155"/>
                    </a:cubicBezTo>
                    <a:cubicBezTo>
                      <a:pt x="191" y="163"/>
                      <a:pt x="187" y="170"/>
                      <a:pt x="180" y="174"/>
                    </a:cubicBezTo>
                    <a:cubicBezTo>
                      <a:pt x="180" y="175"/>
                      <a:pt x="181" y="177"/>
                      <a:pt x="181" y="179"/>
                    </a:cubicBezTo>
                    <a:cubicBezTo>
                      <a:pt x="181" y="180"/>
                      <a:pt x="181" y="180"/>
                      <a:pt x="181" y="180"/>
                    </a:cubicBezTo>
                    <a:cubicBezTo>
                      <a:pt x="181" y="191"/>
                      <a:pt x="171" y="200"/>
                      <a:pt x="160" y="200"/>
                    </a:cubicBezTo>
                    <a:cubicBezTo>
                      <a:pt x="72" y="200"/>
                      <a:pt x="72" y="200"/>
                      <a:pt x="72" y="200"/>
                    </a:cubicBezTo>
                    <a:cubicBezTo>
                      <a:pt x="69" y="200"/>
                      <a:pt x="66" y="199"/>
                      <a:pt x="63" y="198"/>
                    </a:cubicBezTo>
                    <a:cubicBezTo>
                      <a:pt x="61" y="205"/>
                      <a:pt x="52" y="205"/>
                      <a:pt x="48" y="205"/>
                    </a:cubicBezTo>
                    <a:moveTo>
                      <a:pt x="15" y="102"/>
                    </a:moveTo>
                    <a:cubicBezTo>
                      <a:pt x="8" y="102"/>
                      <a:pt x="8" y="104"/>
                      <a:pt x="8" y="105"/>
                    </a:cubicBezTo>
                    <a:cubicBezTo>
                      <a:pt x="12" y="194"/>
                      <a:pt x="12" y="194"/>
                      <a:pt x="12" y="194"/>
                    </a:cubicBezTo>
                    <a:cubicBezTo>
                      <a:pt x="12" y="196"/>
                      <a:pt x="12" y="197"/>
                      <a:pt x="19" y="197"/>
                    </a:cubicBezTo>
                    <a:cubicBezTo>
                      <a:pt x="48" y="197"/>
                      <a:pt x="48" y="197"/>
                      <a:pt x="48" y="197"/>
                    </a:cubicBezTo>
                    <a:cubicBezTo>
                      <a:pt x="56" y="197"/>
                      <a:pt x="56" y="196"/>
                      <a:pt x="56" y="194"/>
                    </a:cubicBezTo>
                    <a:cubicBezTo>
                      <a:pt x="56" y="180"/>
                      <a:pt x="56" y="180"/>
                      <a:pt x="56" y="180"/>
                    </a:cubicBezTo>
                    <a:cubicBezTo>
                      <a:pt x="63" y="187"/>
                      <a:pt x="63" y="187"/>
                      <a:pt x="63" y="187"/>
                    </a:cubicBezTo>
                    <a:cubicBezTo>
                      <a:pt x="65" y="190"/>
                      <a:pt x="69" y="192"/>
                      <a:pt x="72" y="192"/>
                    </a:cubicBezTo>
                    <a:cubicBezTo>
                      <a:pt x="160" y="192"/>
                      <a:pt x="160" y="192"/>
                      <a:pt x="160" y="192"/>
                    </a:cubicBezTo>
                    <a:cubicBezTo>
                      <a:pt x="167" y="192"/>
                      <a:pt x="173" y="186"/>
                      <a:pt x="173" y="180"/>
                    </a:cubicBezTo>
                    <a:cubicBezTo>
                      <a:pt x="173" y="179"/>
                      <a:pt x="173" y="179"/>
                      <a:pt x="173" y="179"/>
                    </a:cubicBezTo>
                    <a:cubicBezTo>
                      <a:pt x="173" y="177"/>
                      <a:pt x="172" y="175"/>
                      <a:pt x="171" y="173"/>
                    </a:cubicBezTo>
                    <a:cubicBezTo>
                      <a:pt x="170" y="169"/>
                      <a:pt x="170" y="169"/>
                      <a:pt x="170" y="169"/>
                    </a:cubicBezTo>
                    <a:cubicBezTo>
                      <a:pt x="174" y="168"/>
                      <a:pt x="174" y="168"/>
                      <a:pt x="174" y="168"/>
                    </a:cubicBezTo>
                    <a:cubicBezTo>
                      <a:pt x="179" y="166"/>
                      <a:pt x="183" y="161"/>
                      <a:pt x="183" y="156"/>
                    </a:cubicBezTo>
                    <a:cubicBezTo>
                      <a:pt x="183" y="151"/>
                      <a:pt x="181" y="147"/>
                      <a:pt x="178" y="144"/>
                    </a:cubicBezTo>
                    <a:cubicBezTo>
                      <a:pt x="171" y="138"/>
                      <a:pt x="171" y="138"/>
                      <a:pt x="171" y="138"/>
                    </a:cubicBezTo>
                    <a:cubicBezTo>
                      <a:pt x="181" y="137"/>
                      <a:pt x="181" y="137"/>
                      <a:pt x="181" y="137"/>
                    </a:cubicBezTo>
                    <a:cubicBezTo>
                      <a:pt x="188" y="137"/>
                      <a:pt x="193" y="132"/>
                      <a:pt x="193" y="125"/>
                    </a:cubicBezTo>
                    <a:cubicBezTo>
                      <a:pt x="193" y="121"/>
                      <a:pt x="192" y="117"/>
                      <a:pt x="189" y="114"/>
                    </a:cubicBezTo>
                    <a:cubicBezTo>
                      <a:pt x="185" y="110"/>
                      <a:pt x="185" y="110"/>
                      <a:pt x="185" y="110"/>
                    </a:cubicBezTo>
                    <a:cubicBezTo>
                      <a:pt x="191" y="108"/>
                      <a:pt x="191" y="108"/>
                      <a:pt x="191" y="108"/>
                    </a:cubicBezTo>
                    <a:cubicBezTo>
                      <a:pt x="197" y="106"/>
                      <a:pt x="201" y="101"/>
                      <a:pt x="201" y="96"/>
                    </a:cubicBezTo>
                    <a:cubicBezTo>
                      <a:pt x="201" y="87"/>
                      <a:pt x="194" y="81"/>
                      <a:pt x="186" y="81"/>
                    </a:cubicBezTo>
                    <a:cubicBezTo>
                      <a:pt x="112" y="81"/>
                      <a:pt x="112" y="81"/>
                      <a:pt x="112" y="81"/>
                    </a:cubicBezTo>
                    <a:cubicBezTo>
                      <a:pt x="115" y="75"/>
                      <a:pt x="115" y="75"/>
                      <a:pt x="115" y="75"/>
                    </a:cubicBezTo>
                    <a:cubicBezTo>
                      <a:pt x="116" y="72"/>
                      <a:pt x="119" y="63"/>
                      <a:pt x="117" y="34"/>
                    </a:cubicBezTo>
                    <a:cubicBezTo>
                      <a:pt x="116" y="24"/>
                      <a:pt x="110" y="8"/>
                      <a:pt x="96" y="8"/>
                    </a:cubicBezTo>
                    <a:cubicBezTo>
                      <a:pt x="94" y="8"/>
                      <a:pt x="92" y="9"/>
                      <a:pt x="92" y="10"/>
                    </a:cubicBezTo>
                    <a:cubicBezTo>
                      <a:pt x="88" y="13"/>
                      <a:pt x="89" y="23"/>
                      <a:pt x="89" y="30"/>
                    </a:cubicBezTo>
                    <a:cubicBezTo>
                      <a:pt x="89" y="33"/>
                      <a:pt x="89" y="35"/>
                      <a:pt x="89" y="37"/>
                    </a:cubicBezTo>
                    <a:cubicBezTo>
                      <a:pt x="89" y="50"/>
                      <a:pt x="74" y="99"/>
                      <a:pt x="55" y="109"/>
                    </a:cubicBezTo>
                    <a:cubicBezTo>
                      <a:pt x="54" y="109"/>
                      <a:pt x="54" y="109"/>
                      <a:pt x="54" y="109"/>
                    </a:cubicBezTo>
                    <a:cubicBezTo>
                      <a:pt x="48" y="109"/>
                      <a:pt x="48" y="109"/>
                      <a:pt x="48" y="109"/>
                    </a:cubicBezTo>
                    <a:cubicBezTo>
                      <a:pt x="48" y="105"/>
                      <a:pt x="48" y="105"/>
                      <a:pt x="48" y="105"/>
                    </a:cubicBezTo>
                    <a:cubicBezTo>
                      <a:pt x="48" y="104"/>
                      <a:pt x="48" y="102"/>
                      <a:pt x="41" y="102"/>
                    </a:cubicBezTo>
                    <a:lnTo>
                      <a:pt x="15" y="102"/>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45656750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ED716-481C-4CE2-9CE1-2D29B830D596}"/>
              </a:ext>
            </a:extLst>
          </p:cNvPr>
          <p:cNvSpPr>
            <a:spLocks noGrp="1"/>
          </p:cNvSpPr>
          <p:nvPr>
            <p:ph type="title"/>
          </p:nvPr>
        </p:nvSpPr>
        <p:spPr>
          <a:xfrm>
            <a:off x="323849" y="344730"/>
            <a:ext cx="8010254" cy="443198"/>
          </a:xfrm>
        </p:spPr>
        <p:txBody>
          <a:bodyPr/>
          <a:lstStyle/>
          <a:p>
            <a:r>
              <a:rPr lang="zh-CN" altLang="en-US" dirty="0"/>
              <a:t>产品对比：</a:t>
            </a:r>
            <a:r>
              <a:rPr lang="en-US" altLang="zh-CN" dirty="0"/>
              <a:t>XIDI VS </a:t>
            </a:r>
            <a:r>
              <a:rPr lang="zh-CN" altLang="en-US" dirty="0"/>
              <a:t>思谋</a:t>
            </a:r>
            <a:r>
              <a:rPr lang="en-US" altLang="zh-CN" dirty="0"/>
              <a:t>AI</a:t>
            </a:r>
            <a:r>
              <a:rPr lang="zh-CN" altLang="en-US" dirty="0"/>
              <a:t>（以分类举例）</a:t>
            </a:r>
          </a:p>
        </p:txBody>
      </p:sp>
      <p:graphicFrame>
        <p:nvGraphicFramePr>
          <p:cNvPr id="18" name="图表 17">
            <a:extLst>
              <a:ext uri="{FF2B5EF4-FFF2-40B4-BE49-F238E27FC236}">
                <a16:creationId xmlns:a16="http://schemas.microsoft.com/office/drawing/2014/main" id="{DF3D8660-286F-450C-9966-DD4144DBA0B3}"/>
              </a:ext>
            </a:extLst>
          </p:cNvPr>
          <p:cNvGraphicFramePr/>
          <p:nvPr/>
        </p:nvGraphicFramePr>
        <p:xfrm>
          <a:off x="210635" y="935981"/>
          <a:ext cx="8489225" cy="2939143"/>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组合 2">
            <a:extLst>
              <a:ext uri="{FF2B5EF4-FFF2-40B4-BE49-F238E27FC236}">
                <a16:creationId xmlns:a16="http://schemas.microsoft.com/office/drawing/2014/main" id="{FF09D639-2E0C-48BB-8794-B918DCA3803B}"/>
              </a:ext>
            </a:extLst>
          </p:cNvPr>
          <p:cNvGrpSpPr/>
          <p:nvPr/>
        </p:nvGrpSpPr>
        <p:grpSpPr>
          <a:xfrm>
            <a:off x="8873850" y="582829"/>
            <a:ext cx="3121823" cy="5989092"/>
            <a:chOff x="8873850" y="582829"/>
            <a:chExt cx="3121823" cy="5989092"/>
          </a:xfrm>
        </p:grpSpPr>
        <p:pic>
          <p:nvPicPr>
            <p:cNvPr id="23" name="图片 22" descr="背景图案&#10;&#10;描述已自动生成">
              <a:extLst>
                <a:ext uri="{FF2B5EF4-FFF2-40B4-BE49-F238E27FC236}">
                  <a16:creationId xmlns:a16="http://schemas.microsoft.com/office/drawing/2014/main" id="{97D182AA-E90D-42C6-BB32-6C8B37D19E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3850" y="4473424"/>
              <a:ext cx="1541311" cy="1233049"/>
            </a:xfrm>
            <a:prstGeom prst="rect">
              <a:avLst/>
            </a:prstGeom>
          </p:spPr>
        </p:pic>
        <p:grpSp>
          <p:nvGrpSpPr>
            <p:cNvPr id="4" name="组合 3">
              <a:extLst>
                <a:ext uri="{FF2B5EF4-FFF2-40B4-BE49-F238E27FC236}">
                  <a16:creationId xmlns:a16="http://schemas.microsoft.com/office/drawing/2014/main" id="{FA16A52E-CEB8-42DB-87C2-F6FA8EECA0FE}"/>
                </a:ext>
              </a:extLst>
            </p:cNvPr>
            <p:cNvGrpSpPr/>
            <p:nvPr/>
          </p:nvGrpSpPr>
          <p:grpSpPr>
            <a:xfrm>
              <a:off x="8901036" y="582829"/>
              <a:ext cx="917949" cy="917949"/>
              <a:chOff x="8914244" y="774438"/>
              <a:chExt cx="917949" cy="917949"/>
            </a:xfrm>
          </p:grpSpPr>
          <p:sp>
            <p:nvSpPr>
              <p:cNvPr id="17" name="椭圆 16">
                <a:extLst>
                  <a:ext uri="{FF2B5EF4-FFF2-40B4-BE49-F238E27FC236}">
                    <a16:creationId xmlns:a16="http://schemas.microsoft.com/office/drawing/2014/main" id="{97BFBE7F-43F3-4272-8B53-ADA398F251E8}"/>
                  </a:ext>
                </a:extLst>
              </p:cNvPr>
              <p:cNvSpPr/>
              <p:nvPr/>
            </p:nvSpPr>
            <p:spPr>
              <a:xfrm>
                <a:off x="8914244" y="774438"/>
                <a:ext cx="917949" cy="917949"/>
              </a:xfrm>
              <a:prstGeom prst="ellipse">
                <a:avLst/>
              </a:prstGeom>
              <a:solidFill>
                <a:srgbClr val="18478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7">
                <a:extLst>
                  <a:ext uri="{FF2B5EF4-FFF2-40B4-BE49-F238E27FC236}">
                    <a16:creationId xmlns:a16="http://schemas.microsoft.com/office/drawing/2014/main" id="{D5D04458-E302-4415-983C-4946E571F741}"/>
                  </a:ext>
                </a:extLst>
              </p:cNvPr>
              <p:cNvSpPr>
                <a:spLocks noEditPoints="1"/>
              </p:cNvSpPr>
              <p:nvPr/>
            </p:nvSpPr>
            <p:spPr bwMode="auto">
              <a:xfrm>
                <a:off x="9088449" y="911859"/>
                <a:ext cx="590364" cy="535403"/>
              </a:xfrm>
              <a:custGeom>
                <a:avLst/>
                <a:gdLst>
                  <a:gd name="T0" fmla="*/ 19 w 209"/>
                  <a:gd name="T1" fmla="*/ 205 h 205"/>
                  <a:gd name="T2" fmla="*/ 0 w 209"/>
                  <a:gd name="T3" fmla="*/ 106 h 205"/>
                  <a:gd name="T4" fmla="*/ 41 w 209"/>
                  <a:gd name="T5" fmla="*/ 94 h 205"/>
                  <a:gd name="T6" fmla="*/ 81 w 209"/>
                  <a:gd name="T7" fmla="*/ 37 h 205"/>
                  <a:gd name="T8" fmla="*/ 86 w 209"/>
                  <a:gd name="T9" fmla="*/ 4 h 205"/>
                  <a:gd name="T10" fmla="*/ 125 w 209"/>
                  <a:gd name="T11" fmla="*/ 34 h 205"/>
                  <a:gd name="T12" fmla="*/ 186 w 209"/>
                  <a:gd name="T13" fmla="*/ 73 h 205"/>
                  <a:gd name="T14" fmla="*/ 199 w 209"/>
                  <a:gd name="T15" fmla="*/ 114 h 205"/>
                  <a:gd name="T16" fmla="*/ 188 w 209"/>
                  <a:gd name="T17" fmla="*/ 144 h 205"/>
                  <a:gd name="T18" fmla="*/ 180 w 209"/>
                  <a:gd name="T19" fmla="*/ 174 h 205"/>
                  <a:gd name="T20" fmla="*/ 181 w 209"/>
                  <a:gd name="T21" fmla="*/ 180 h 205"/>
                  <a:gd name="T22" fmla="*/ 72 w 209"/>
                  <a:gd name="T23" fmla="*/ 200 h 205"/>
                  <a:gd name="T24" fmla="*/ 48 w 209"/>
                  <a:gd name="T25" fmla="*/ 205 h 205"/>
                  <a:gd name="T26" fmla="*/ 8 w 209"/>
                  <a:gd name="T27" fmla="*/ 105 h 205"/>
                  <a:gd name="T28" fmla="*/ 19 w 209"/>
                  <a:gd name="T29" fmla="*/ 197 h 205"/>
                  <a:gd name="T30" fmla="*/ 56 w 209"/>
                  <a:gd name="T31" fmla="*/ 194 h 205"/>
                  <a:gd name="T32" fmla="*/ 63 w 209"/>
                  <a:gd name="T33" fmla="*/ 187 h 205"/>
                  <a:gd name="T34" fmla="*/ 160 w 209"/>
                  <a:gd name="T35" fmla="*/ 192 h 205"/>
                  <a:gd name="T36" fmla="*/ 173 w 209"/>
                  <a:gd name="T37" fmla="*/ 179 h 205"/>
                  <a:gd name="T38" fmla="*/ 170 w 209"/>
                  <a:gd name="T39" fmla="*/ 169 h 205"/>
                  <a:gd name="T40" fmla="*/ 183 w 209"/>
                  <a:gd name="T41" fmla="*/ 156 h 205"/>
                  <a:gd name="T42" fmla="*/ 171 w 209"/>
                  <a:gd name="T43" fmla="*/ 138 h 205"/>
                  <a:gd name="T44" fmla="*/ 193 w 209"/>
                  <a:gd name="T45" fmla="*/ 125 h 205"/>
                  <a:gd name="T46" fmla="*/ 185 w 209"/>
                  <a:gd name="T47" fmla="*/ 110 h 205"/>
                  <a:gd name="T48" fmla="*/ 201 w 209"/>
                  <a:gd name="T49" fmla="*/ 96 h 205"/>
                  <a:gd name="T50" fmla="*/ 112 w 209"/>
                  <a:gd name="T51" fmla="*/ 81 h 205"/>
                  <a:gd name="T52" fmla="*/ 117 w 209"/>
                  <a:gd name="T53" fmla="*/ 34 h 205"/>
                  <a:gd name="T54" fmla="*/ 92 w 209"/>
                  <a:gd name="T55" fmla="*/ 10 h 205"/>
                  <a:gd name="T56" fmla="*/ 89 w 209"/>
                  <a:gd name="T57" fmla="*/ 37 h 205"/>
                  <a:gd name="T58" fmla="*/ 54 w 209"/>
                  <a:gd name="T59" fmla="*/ 109 h 205"/>
                  <a:gd name="T60" fmla="*/ 48 w 209"/>
                  <a:gd name="T61" fmla="*/ 105 h 205"/>
                  <a:gd name="T62" fmla="*/ 15 w 209"/>
                  <a:gd name="T63"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 h="205">
                    <a:moveTo>
                      <a:pt x="48" y="205"/>
                    </a:moveTo>
                    <a:cubicBezTo>
                      <a:pt x="19" y="205"/>
                      <a:pt x="19" y="205"/>
                      <a:pt x="19" y="205"/>
                    </a:cubicBezTo>
                    <a:cubicBezTo>
                      <a:pt x="15" y="205"/>
                      <a:pt x="4" y="205"/>
                      <a:pt x="4" y="194"/>
                    </a:cubicBezTo>
                    <a:cubicBezTo>
                      <a:pt x="0" y="106"/>
                      <a:pt x="0" y="106"/>
                      <a:pt x="0" y="106"/>
                    </a:cubicBezTo>
                    <a:cubicBezTo>
                      <a:pt x="0" y="94"/>
                      <a:pt x="11" y="94"/>
                      <a:pt x="15" y="94"/>
                    </a:cubicBezTo>
                    <a:cubicBezTo>
                      <a:pt x="41" y="94"/>
                      <a:pt x="41" y="94"/>
                      <a:pt x="41" y="94"/>
                    </a:cubicBezTo>
                    <a:cubicBezTo>
                      <a:pt x="44" y="94"/>
                      <a:pt x="51" y="94"/>
                      <a:pt x="54" y="100"/>
                    </a:cubicBezTo>
                    <a:cubicBezTo>
                      <a:pt x="69" y="87"/>
                      <a:pt x="81" y="47"/>
                      <a:pt x="81" y="37"/>
                    </a:cubicBezTo>
                    <a:cubicBezTo>
                      <a:pt x="81" y="35"/>
                      <a:pt x="81" y="33"/>
                      <a:pt x="81" y="31"/>
                    </a:cubicBezTo>
                    <a:cubicBezTo>
                      <a:pt x="81" y="21"/>
                      <a:pt x="80" y="10"/>
                      <a:pt x="86" y="4"/>
                    </a:cubicBezTo>
                    <a:cubicBezTo>
                      <a:pt x="89" y="1"/>
                      <a:pt x="92" y="0"/>
                      <a:pt x="96" y="0"/>
                    </a:cubicBezTo>
                    <a:cubicBezTo>
                      <a:pt x="113" y="0"/>
                      <a:pt x="123" y="17"/>
                      <a:pt x="125" y="34"/>
                    </a:cubicBezTo>
                    <a:cubicBezTo>
                      <a:pt x="126" y="52"/>
                      <a:pt x="126" y="65"/>
                      <a:pt x="124" y="73"/>
                    </a:cubicBezTo>
                    <a:cubicBezTo>
                      <a:pt x="186" y="73"/>
                      <a:pt x="186" y="73"/>
                      <a:pt x="186" y="73"/>
                    </a:cubicBezTo>
                    <a:cubicBezTo>
                      <a:pt x="199" y="73"/>
                      <a:pt x="209" y="83"/>
                      <a:pt x="209" y="95"/>
                    </a:cubicBezTo>
                    <a:cubicBezTo>
                      <a:pt x="209" y="103"/>
                      <a:pt x="205" y="110"/>
                      <a:pt x="199" y="114"/>
                    </a:cubicBezTo>
                    <a:cubicBezTo>
                      <a:pt x="200" y="117"/>
                      <a:pt x="201" y="121"/>
                      <a:pt x="201" y="124"/>
                    </a:cubicBezTo>
                    <a:cubicBezTo>
                      <a:pt x="201" y="133"/>
                      <a:pt x="196" y="141"/>
                      <a:pt x="188" y="144"/>
                    </a:cubicBezTo>
                    <a:cubicBezTo>
                      <a:pt x="190" y="148"/>
                      <a:pt x="191" y="151"/>
                      <a:pt x="191" y="155"/>
                    </a:cubicBezTo>
                    <a:cubicBezTo>
                      <a:pt x="191" y="163"/>
                      <a:pt x="187" y="170"/>
                      <a:pt x="180" y="174"/>
                    </a:cubicBezTo>
                    <a:cubicBezTo>
                      <a:pt x="180" y="175"/>
                      <a:pt x="181" y="177"/>
                      <a:pt x="181" y="179"/>
                    </a:cubicBezTo>
                    <a:cubicBezTo>
                      <a:pt x="181" y="180"/>
                      <a:pt x="181" y="180"/>
                      <a:pt x="181" y="180"/>
                    </a:cubicBezTo>
                    <a:cubicBezTo>
                      <a:pt x="181" y="191"/>
                      <a:pt x="171" y="200"/>
                      <a:pt x="160" y="200"/>
                    </a:cubicBezTo>
                    <a:cubicBezTo>
                      <a:pt x="72" y="200"/>
                      <a:pt x="72" y="200"/>
                      <a:pt x="72" y="200"/>
                    </a:cubicBezTo>
                    <a:cubicBezTo>
                      <a:pt x="69" y="200"/>
                      <a:pt x="66" y="199"/>
                      <a:pt x="63" y="198"/>
                    </a:cubicBezTo>
                    <a:cubicBezTo>
                      <a:pt x="61" y="205"/>
                      <a:pt x="52" y="205"/>
                      <a:pt x="48" y="205"/>
                    </a:cubicBezTo>
                    <a:moveTo>
                      <a:pt x="15" y="102"/>
                    </a:moveTo>
                    <a:cubicBezTo>
                      <a:pt x="8" y="102"/>
                      <a:pt x="8" y="104"/>
                      <a:pt x="8" y="105"/>
                    </a:cubicBezTo>
                    <a:cubicBezTo>
                      <a:pt x="12" y="194"/>
                      <a:pt x="12" y="194"/>
                      <a:pt x="12" y="194"/>
                    </a:cubicBezTo>
                    <a:cubicBezTo>
                      <a:pt x="12" y="196"/>
                      <a:pt x="12" y="197"/>
                      <a:pt x="19" y="197"/>
                    </a:cubicBezTo>
                    <a:cubicBezTo>
                      <a:pt x="48" y="197"/>
                      <a:pt x="48" y="197"/>
                      <a:pt x="48" y="197"/>
                    </a:cubicBezTo>
                    <a:cubicBezTo>
                      <a:pt x="56" y="197"/>
                      <a:pt x="56" y="196"/>
                      <a:pt x="56" y="194"/>
                    </a:cubicBezTo>
                    <a:cubicBezTo>
                      <a:pt x="56" y="180"/>
                      <a:pt x="56" y="180"/>
                      <a:pt x="56" y="180"/>
                    </a:cubicBezTo>
                    <a:cubicBezTo>
                      <a:pt x="63" y="187"/>
                      <a:pt x="63" y="187"/>
                      <a:pt x="63" y="187"/>
                    </a:cubicBezTo>
                    <a:cubicBezTo>
                      <a:pt x="65" y="190"/>
                      <a:pt x="69" y="192"/>
                      <a:pt x="72" y="192"/>
                    </a:cubicBezTo>
                    <a:cubicBezTo>
                      <a:pt x="160" y="192"/>
                      <a:pt x="160" y="192"/>
                      <a:pt x="160" y="192"/>
                    </a:cubicBezTo>
                    <a:cubicBezTo>
                      <a:pt x="167" y="192"/>
                      <a:pt x="173" y="186"/>
                      <a:pt x="173" y="180"/>
                    </a:cubicBezTo>
                    <a:cubicBezTo>
                      <a:pt x="173" y="179"/>
                      <a:pt x="173" y="179"/>
                      <a:pt x="173" y="179"/>
                    </a:cubicBezTo>
                    <a:cubicBezTo>
                      <a:pt x="173" y="177"/>
                      <a:pt x="172" y="175"/>
                      <a:pt x="171" y="173"/>
                    </a:cubicBezTo>
                    <a:cubicBezTo>
                      <a:pt x="170" y="169"/>
                      <a:pt x="170" y="169"/>
                      <a:pt x="170" y="169"/>
                    </a:cubicBezTo>
                    <a:cubicBezTo>
                      <a:pt x="174" y="168"/>
                      <a:pt x="174" y="168"/>
                      <a:pt x="174" y="168"/>
                    </a:cubicBezTo>
                    <a:cubicBezTo>
                      <a:pt x="179" y="166"/>
                      <a:pt x="183" y="161"/>
                      <a:pt x="183" y="156"/>
                    </a:cubicBezTo>
                    <a:cubicBezTo>
                      <a:pt x="183" y="151"/>
                      <a:pt x="181" y="147"/>
                      <a:pt x="178" y="144"/>
                    </a:cubicBezTo>
                    <a:cubicBezTo>
                      <a:pt x="171" y="138"/>
                      <a:pt x="171" y="138"/>
                      <a:pt x="171" y="138"/>
                    </a:cubicBezTo>
                    <a:cubicBezTo>
                      <a:pt x="181" y="137"/>
                      <a:pt x="181" y="137"/>
                      <a:pt x="181" y="137"/>
                    </a:cubicBezTo>
                    <a:cubicBezTo>
                      <a:pt x="188" y="137"/>
                      <a:pt x="193" y="132"/>
                      <a:pt x="193" y="125"/>
                    </a:cubicBezTo>
                    <a:cubicBezTo>
                      <a:pt x="193" y="121"/>
                      <a:pt x="192" y="117"/>
                      <a:pt x="189" y="114"/>
                    </a:cubicBezTo>
                    <a:cubicBezTo>
                      <a:pt x="185" y="110"/>
                      <a:pt x="185" y="110"/>
                      <a:pt x="185" y="110"/>
                    </a:cubicBezTo>
                    <a:cubicBezTo>
                      <a:pt x="191" y="108"/>
                      <a:pt x="191" y="108"/>
                      <a:pt x="191" y="108"/>
                    </a:cubicBezTo>
                    <a:cubicBezTo>
                      <a:pt x="197" y="106"/>
                      <a:pt x="201" y="101"/>
                      <a:pt x="201" y="96"/>
                    </a:cubicBezTo>
                    <a:cubicBezTo>
                      <a:pt x="201" y="87"/>
                      <a:pt x="194" y="81"/>
                      <a:pt x="186" y="81"/>
                    </a:cubicBezTo>
                    <a:cubicBezTo>
                      <a:pt x="112" y="81"/>
                      <a:pt x="112" y="81"/>
                      <a:pt x="112" y="81"/>
                    </a:cubicBezTo>
                    <a:cubicBezTo>
                      <a:pt x="115" y="75"/>
                      <a:pt x="115" y="75"/>
                      <a:pt x="115" y="75"/>
                    </a:cubicBezTo>
                    <a:cubicBezTo>
                      <a:pt x="116" y="72"/>
                      <a:pt x="119" y="63"/>
                      <a:pt x="117" y="34"/>
                    </a:cubicBezTo>
                    <a:cubicBezTo>
                      <a:pt x="116" y="24"/>
                      <a:pt x="110" y="8"/>
                      <a:pt x="96" y="8"/>
                    </a:cubicBezTo>
                    <a:cubicBezTo>
                      <a:pt x="94" y="8"/>
                      <a:pt x="92" y="9"/>
                      <a:pt x="92" y="10"/>
                    </a:cubicBezTo>
                    <a:cubicBezTo>
                      <a:pt x="88" y="13"/>
                      <a:pt x="89" y="23"/>
                      <a:pt x="89" y="30"/>
                    </a:cubicBezTo>
                    <a:cubicBezTo>
                      <a:pt x="89" y="33"/>
                      <a:pt x="89" y="35"/>
                      <a:pt x="89" y="37"/>
                    </a:cubicBezTo>
                    <a:cubicBezTo>
                      <a:pt x="89" y="50"/>
                      <a:pt x="74" y="99"/>
                      <a:pt x="55" y="109"/>
                    </a:cubicBezTo>
                    <a:cubicBezTo>
                      <a:pt x="54" y="109"/>
                      <a:pt x="54" y="109"/>
                      <a:pt x="54" y="109"/>
                    </a:cubicBezTo>
                    <a:cubicBezTo>
                      <a:pt x="48" y="109"/>
                      <a:pt x="48" y="109"/>
                      <a:pt x="48" y="109"/>
                    </a:cubicBezTo>
                    <a:cubicBezTo>
                      <a:pt x="48" y="105"/>
                      <a:pt x="48" y="105"/>
                      <a:pt x="48" y="105"/>
                    </a:cubicBezTo>
                    <a:cubicBezTo>
                      <a:pt x="48" y="104"/>
                      <a:pt x="48" y="102"/>
                      <a:pt x="41" y="102"/>
                    </a:cubicBezTo>
                    <a:lnTo>
                      <a:pt x="15" y="102"/>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pic>
          <p:nvPicPr>
            <p:cNvPr id="19" name="图片 18" descr="图片包含 帽子, 头盔, 汽车, 鞋&#10;&#10;描述已自动生成">
              <a:extLst>
                <a:ext uri="{FF2B5EF4-FFF2-40B4-BE49-F238E27FC236}">
                  <a16:creationId xmlns:a16="http://schemas.microsoft.com/office/drawing/2014/main" id="{76AB270D-0687-4DC3-8913-709A5A7558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0032" y="4064545"/>
              <a:ext cx="1751332" cy="1465167"/>
            </a:xfrm>
            <a:prstGeom prst="rect">
              <a:avLst/>
            </a:prstGeom>
          </p:spPr>
        </p:pic>
        <p:pic>
          <p:nvPicPr>
            <p:cNvPr id="20" name="图片 19" descr="电子设备&#10;&#10;中度可信度描述已自动生成">
              <a:extLst>
                <a:ext uri="{FF2B5EF4-FFF2-40B4-BE49-F238E27FC236}">
                  <a16:creationId xmlns:a16="http://schemas.microsoft.com/office/drawing/2014/main" id="{3C0AC7CE-21EA-44AC-990A-0C1BE77506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4341" y="2504015"/>
              <a:ext cx="1751332" cy="1383769"/>
            </a:xfrm>
            <a:prstGeom prst="rect">
              <a:avLst/>
            </a:prstGeom>
          </p:spPr>
        </p:pic>
        <p:pic>
          <p:nvPicPr>
            <p:cNvPr id="22" name="图片 21" descr="蓝色的鱼&#10;&#10;中度可信度描述已自动生成">
              <a:extLst>
                <a:ext uri="{FF2B5EF4-FFF2-40B4-BE49-F238E27FC236}">
                  <a16:creationId xmlns:a16="http://schemas.microsoft.com/office/drawing/2014/main" id="{7AEFFF56-A348-4B93-A9EC-69592FC059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9202" y="5581906"/>
              <a:ext cx="1312604" cy="990015"/>
            </a:xfrm>
            <a:prstGeom prst="rect">
              <a:avLst/>
            </a:prstGeom>
          </p:spPr>
        </p:pic>
        <p:pic>
          <p:nvPicPr>
            <p:cNvPr id="24" name="图片 23" descr="绿色的苹果&#10;&#10;描述已自动生成">
              <a:extLst>
                <a:ext uri="{FF2B5EF4-FFF2-40B4-BE49-F238E27FC236}">
                  <a16:creationId xmlns:a16="http://schemas.microsoft.com/office/drawing/2014/main" id="{105FD440-1468-4992-ADD0-0C009D23E5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1560" y="3163500"/>
              <a:ext cx="1461442" cy="1096082"/>
            </a:xfrm>
            <a:prstGeom prst="rect">
              <a:avLst/>
            </a:prstGeom>
          </p:spPr>
        </p:pic>
        <p:pic>
          <p:nvPicPr>
            <p:cNvPr id="25" name="图片 24" descr="图片包含 形状&#10;&#10;描述已自动生成">
              <a:extLst>
                <a:ext uri="{FF2B5EF4-FFF2-40B4-BE49-F238E27FC236}">
                  <a16:creationId xmlns:a16="http://schemas.microsoft.com/office/drawing/2014/main" id="{26CF76F2-3242-49D2-A9DE-712CAAE122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73850" y="1666211"/>
              <a:ext cx="1851125" cy="1388344"/>
            </a:xfrm>
            <a:prstGeom prst="rect">
              <a:avLst/>
            </a:prstGeom>
          </p:spPr>
        </p:pic>
        <p:pic>
          <p:nvPicPr>
            <p:cNvPr id="21" name="图片 20" descr="图片包含 火山口, 照片, 蛋糕, 巧克力&#10;&#10;描述已自动生成">
              <a:extLst>
                <a:ext uri="{FF2B5EF4-FFF2-40B4-BE49-F238E27FC236}">
                  <a16:creationId xmlns:a16="http://schemas.microsoft.com/office/drawing/2014/main" id="{A4387A8B-8427-4B8C-BED7-2189B109F8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93002" y="804391"/>
              <a:ext cx="1304358" cy="1521305"/>
            </a:xfrm>
            <a:prstGeom prst="rect">
              <a:avLst/>
            </a:prstGeom>
          </p:spPr>
        </p:pic>
      </p:grpSp>
      <p:graphicFrame>
        <p:nvGraphicFramePr>
          <p:cNvPr id="26" name="图表 25">
            <a:extLst>
              <a:ext uri="{FF2B5EF4-FFF2-40B4-BE49-F238E27FC236}">
                <a16:creationId xmlns:a16="http://schemas.microsoft.com/office/drawing/2014/main" id="{063F8166-D66E-4C14-BC33-7488F7E9ACBB}"/>
              </a:ext>
            </a:extLst>
          </p:cNvPr>
          <p:cNvGraphicFramePr/>
          <p:nvPr/>
        </p:nvGraphicFramePr>
        <p:xfrm>
          <a:off x="210635" y="4040557"/>
          <a:ext cx="8489225" cy="2284043"/>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48776847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6E9C9BE-2777-A94D-9D2A-AB478906F322}"/>
              </a:ext>
            </a:extLst>
          </p:cNvPr>
          <p:cNvSpPr>
            <a:spLocks noGrp="1"/>
          </p:cNvSpPr>
          <p:nvPr>
            <p:ph sz="quarter" idx="13"/>
          </p:nvPr>
        </p:nvSpPr>
        <p:spPr>
          <a:xfrm>
            <a:off x="6322590" y="1567456"/>
            <a:ext cx="2473325" cy="332399"/>
          </a:xfrm>
        </p:spPr>
        <p:txBody>
          <a:bodyPr anchor="ctr">
            <a:noAutofit/>
          </a:bodyPr>
          <a:lstStyle/>
          <a:p>
            <a:pPr marL="0" indent="0" algn="ctr">
              <a:buNone/>
            </a:pPr>
            <a:r>
              <a:rPr lang="zh-CN" altLang="en-US" sz="2800" b="1" spc="100" dirty="0"/>
              <a:t>行业经验</a:t>
            </a:r>
            <a:endParaRPr lang="en-US" sz="2800" b="1" spc="100" dirty="0"/>
          </a:p>
        </p:txBody>
      </p:sp>
      <p:sp>
        <p:nvSpPr>
          <p:cNvPr id="13" name="Text Placeholder 12">
            <a:extLst>
              <a:ext uri="{FF2B5EF4-FFF2-40B4-BE49-F238E27FC236}">
                <a16:creationId xmlns:a16="http://schemas.microsoft.com/office/drawing/2014/main" id="{99ED90C6-8939-8B43-8D8B-829F2829B0EB}"/>
              </a:ext>
            </a:extLst>
          </p:cNvPr>
          <p:cNvSpPr>
            <a:spLocks noGrp="1"/>
          </p:cNvSpPr>
          <p:nvPr>
            <p:ph type="body" sz="quarter" idx="14"/>
          </p:nvPr>
        </p:nvSpPr>
        <p:spPr>
          <a:xfrm>
            <a:off x="6165831" y="2158512"/>
            <a:ext cx="2699615" cy="2882733"/>
          </a:xfrm>
        </p:spPr>
        <p:txBody>
          <a:bodyPr>
            <a:normAutofit/>
          </a:bodyPr>
          <a:lstStyle/>
          <a:p>
            <a:pPr marL="182563" indent="-182563">
              <a:lnSpc>
                <a:spcPct val="100000"/>
              </a:lnSpc>
              <a:buSzPct val="80000"/>
              <a:buFont typeface="Arial" panose="020B0604020202020204" pitchFamily="34" charset="0"/>
              <a:buChar char="•"/>
            </a:pPr>
            <a:r>
              <a:rPr lang="zh-CN" altLang="en-US" sz="1200" spc="100" dirty="0">
                <a:solidFill>
                  <a:srgbClr val="474646"/>
                </a:solidFill>
              </a:rPr>
              <a:t>全世界最大工业</a:t>
            </a:r>
            <a:r>
              <a:rPr lang="en-US" altLang="zh-CN" sz="1200" spc="100" dirty="0">
                <a:solidFill>
                  <a:srgbClr val="474646"/>
                </a:solidFill>
              </a:rPr>
              <a:t>AI</a:t>
            </a:r>
            <a:r>
              <a:rPr lang="zh-CN" altLang="en-US" sz="1200" spc="100" dirty="0">
                <a:solidFill>
                  <a:srgbClr val="474646"/>
                </a:solidFill>
              </a:rPr>
              <a:t>项目的成功落地全流程经验</a:t>
            </a:r>
          </a:p>
          <a:p>
            <a:pPr marL="182563" indent="-182563">
              <a:lnSpc>
                <a:spcPct val="100000"/>
              </a:lnSpc>
              <a:buSzPct val="80000"/>
              <a:buFont typeface="Arial" panose="020B0604020202020204" pitchFamily="34" charset="0"/>
              <a:buChar char="•"/>
            </a:pPr>
            <a:r>
              <a:rPr lang="zh-CN" altLang="en-US" sz="1200" spc="100" dirty="0">
                <a:solidFill>
                  <a:srgbClr val="474646"/>
                </a:solidFill>
              </a:rPr>
              <a:t>已服务多个</a:t>
            </a:r>
            <a:r>
              <a:rPr lang="zh-CN" altLang="en-US" sz="1600" spc="100" dirty="0">
                <a:solidFill>
                  <a:srgbClr val="C00000"/>
                </a:solidFill>
              </a:rPr>
              <a:t>半导体、电子制造服务、汽车、精密工业、新能源</a:t>
            </a:r>
            <a:br>
              <a:rPr lang="en-US" altLang="zh-CN" sz="1600" spc="100" dirty="0">
                <a:solidFill>
                  <a:srgbClr val="C00000"/>
                </a:solidFill>
              </a:rPr>
            </a:br>
            <a:r>
              <a:rPr lang="zh-CN" altLang="en-US" sz="1200" spc="100" dirty="0">
                <a:solidFill>
                  <a:srgbClr val="474646"/>
                </a:solidFill>
              </a:rPr>
              <a:t>等的</a:t>
            </a:r>
            <a:r>
              <a:rPr lang="en-US" altLang="zh-CN" sz="1200" spc="100" dirty="0">
                <a:solidFill>
                  <a:srgbClr val="474646"/>
                </a:solidFill>
              </a:rPr>
              <a:t>TOP</a:t>
            </a:r>
            <a:r>
              <a:rPr lang="zh-CN" altLang="en-US" sz="1200" spc="100" dirty="0">
                <a:solidFill>
                  <a:srgbClr val="474646"/>
                </a:solidFill>
              </a:rPr>
              <a:t>客户</a:t>
            </a:r>
            <a:endParaRPr lang="en-US" altLang="zh-CN" sz="1200" spc="100" dirty="0">
              <a:solidFill>
                <a:srgbClr val="474646"/>
              </a:solidFill>
            </a:endParaRPr>
          </a:p>
        </p:txBody>
      </p:sp>
      <p:sp>
        <p:nvSpPr>
          <p:cNvPr id="17" name="Text Placeholder 16">
            <a:extLst>
              <a:ext uri="{FF2B5EF4-FFF2-40B4-BE49-F238E27FC236}">
                <a16:creationId xmlns:a16="http://schemas.microsoft.com/office/drawing/2014/main" id="{897B4658-3F10-0C42-BF5E-A44ACA8318A9}"/>
              </a:ext>
            </a:extLst>
          </p:cNvPr>
          <p:cNvSpPr>
            <a:spLocks noGrp="1"/>
          </p:cNvSpPr>
          <p:nvPr>
            <p:ph type="body" sz="quarter" idx="15"/>
          </p:nvPr>
        </p:nvSpPr>
        <p:spPr>
          <a:xfrm>
            <a:off x="9092335" y="2158512"/>
            <a:ext cx="2699615" cy="3613023"/>
          </a:xfrm>
        </p:spPr>
        <p:txBody>
          <a:bodyPr>
            <a:noAutofit/>
          </a:bodyPr>
          <a:lstStyle/>
          <a:p>
            <a:pPr marL="182563" indent="-182563">
              <a:lnSpc>
                <a:spcPct val="100000"/>
              </a:lnSpc>
              <a:buSzPct val="80000"/>
              <a:buFont typeface="Arial" panose="020B0604020202020204" pitchFamily="34" charset="0"/>
              <a:buChar char="•"/>
            </a:pPr>
            <a:r>
              <a:rPr lang="zh-CN" altLang="en-US" sz="1600" b="1" spc="100" dirty="0"/>
              <a:t>持续发展实力：</a:t>
            </a:r>
            <a:br>
              <a:rPr lang="zh-CN" altLang="en-US" sz="1600" b="1" spc="100" dirty="0"/>
            </a:br>
            <a:r>
              <a:rPr lang="zh-CN" altLang="en-US" sz="1200" spc="100" dirty="0">
                <a:solidFill>
                  <a:srgbClr val="474646"/>
                </a:solidFill>
              </a:rPr>
              <a:t>天使</a:t>
            </a:r>
            <a:r>
              <a:rPr lang="en-US" altLang="zh-CN" sz="1200" spc="100" dirty="0">
                <a:solidFill>
                  <a:srgbClr val="474646"/>
                </a:solidFill>
              </a:rPr>
              <a:t>	</a:t>
            </a:r>
            <a:r>
              <a:rPr lang="zh-CN" altLang="en-US" sz="1200" spc="100" dirty="0">
                <a:solidFill>
                  <a:srgbClr val="474646"/>
                </a:solidFill>
              </a:rPr>
              <a:t>数千万美元</a:t>
            </a:r>
            <a:r>
              <a:rPr lang="en-US" altLang="zh-CN" sz="1200" spc="100" dirty="0">
                <a:solidFill>
                  <a:srgbClr val="474646"/>
                </a:solidFill>
              </a:rPr>
              <a:t>(2019/12)</a:t>
            </a:r>
            <a:br>
              <a:rPr lang="zh-CN" altLang="en-US" sz="1200" spc="100" dirty="0">
                <a:solidFill>
                  <a:srgbClr val="474646"/>
                </a:solidFill>
              </a:rPr>
            </a:br>
            <a:r>
              <a:rPr lang="en-US" altLang="zh-CN" sz="1200" spc="100" dirty="0">
                <a:solidFill>
                  <a:srgbClr val="474646"/>
                </a:solidFill>
              </a:rPr>
              <a:t>Pre-A	</a:t>
            </a:r>
            <a:r>
              <a:rPr lang="zh-CN" altLang="en-US" sz="1200" spc="100" dirty="0">
                <a:solidFill>
                  <a:srgbClr val="474646"/>
                </a:solidFill>
              </a:rPr>
              <a:t>数千万美元</a:t>
            </a:r>
            <a:br>
              <a:rPr lang="zh-CN" altLang="en-US" sz="1200" spc="100" dirty="0">
                <a:solidFill>
                  <a:srgbClr val="474646"/>
                </a:solidFill>
              </a:rPr>
            </a:br>
            <a:r>
              <a:rPr lang="en-US" altLang="zh-CN" sz="1200" spc="100" dirty="0">
                <a:solidFill>
                  <a:srgbClr val="474646"/>
                </a:solidFill>
              </a:rPr>
              <a:t>A</a:t>
            </a:r>
            <a:r>
              <a:rPr lang="zh-CN" altLang="en-US" sz="1200" spc="100" dirty="0">
                <a:solidFill>
                  <a:srgbClr val="474646"/>
                </a:solidFill>
              </a:rPr>
              <a:t>轮	</a:t>
            </a:r>
            <a:r>
              <a:rPr lang="en-US" altLang="zh-CN" sz="1200" spc="100" dirty="0">
                <a:solidFill>
                  <a:srgbClr val="474646"/>
                </a:solidFill>
              </a:rPr>
              <a:t>1</a:t>
            </a:r>
            <a:r>
              <a:rPr lang="zh-CN" altLang="en-US" sz="1200" spc="100" dirty="0">
                <a:solidFill>
                  <a:srgbClr val="474646"/>
                </a:solidFill>
              </a:rPr>
              <a:t>亿</a:t>
            </a:r>
            <a:r>
              <a:rPr lang="en-US" altLang="zh-CN" sz="1200" spc="100" dirty="0">
                <a:solidFill>
                  <a:srgbClr val="474646"/>
                </a:solidFill>
              </a:rPr>
              <a:t>+</a:t>
            </a:r>
            <a:r>
              <a:rPr lang="zh-CN" altLang="en-US" sz="1200" spc="100" dirty="0">
                <a:solidFill>
                  <a:srgbClr val="474646"/>
                </a:solidFill>
              </a:rPr>
              <a:t>美元</a:t>
            </a:r>
            <a:r>
              <a:rPr lang="en-US" altLang="zh-CN" sz="1200" spc="100" dirty="0">
                <a:solidFill>
                  <a:srgbClr val="474646"/>
                </a:solidFill>
              </a:rPr>
              <a:t>(2020/11)</a:t>
            </a:r>
            <a:br>
              <a:rPr lang="en-US" altLang="zh-CN" sz="1200" spc="100" dirty="0">
                <a:solidFill>
                  <a:srgbClr val="474646"/>
                </a:solidFill>
              </a:rPr>
            </a:br>
            <a:r>
              <a:rPr lang="en-US" altLang="zh-CN" sz="1200" spc="100" dirty="0">
                <a:solidFill>
                  <a:srgbClr val="474646"/>
                </a:solidFill>
              </a:rPr>
              <a:t>B</a:t>
            </a:r>
            <a:r>
              <a:rPr lang="zh-CN" altLang="en-US" sz="1200" spc="100" dirty="0">
                <a:solidFill>
                  <a:srgbClr val="474646"/>
                </a:solidFill>
              </a:rPr>
              <a:t>轮</a:t>
            </a:r>
            <a:r>
              <a:rPr lang="en-US" altLang="zh-CN" sz="1200" spc="100" dirty="0">
                <a:solidFill>
                  <a:srgbClr val="474646"/>
                </a:solidFill>
              </a:rPr>
              <a:t>	2</a:t>
            </a:r>
            <a:r>
              <a:rPr lang="zh-CN" altLang="en-US" sz="1200" spc="100" dirty="0"/>
              <a:t>亿</a:t>
            </a:r>
            <a:r>
              <a:rPr lang="en-US" altLang="zh-CN" sz="1200" spc="100" dirty="0"/>
              <a:t>+</a:t>
            </a:r>
            <a:r>
              <a:rPr lang="zh-CN" altLang="en-US" sz="1200" spc="100" dirty="0"/>
              <a:t>美元</a:t>
            </a:r>
            <a:r>
              <a:rPr lang="en-US" altLang="zh-CN" sz="1200" spc="100" dirty="0"/>
              <a:t>(2021/06)</a:t>
            </a:r>
            <a:endParaRPr lang="zh-CN" altLang="en-US" sz="1200" spc="100" dirty="0">
              <a:solidFill>
                <a:srgbClr val="474646"/>
              </a:solidFill>
            </a:endParaRPr>
          </a:p>
          <a:p>
            <a:pPr marL="182563" indent="-182563">
              <a:lnSpc>
                <a:spcPct val="100000"/>
              </a:lnSpc>
              <a:buSzPct val="80000"/>
              <a:buFont typeface="Arial" panose="020B0604020202020204" pitchFamily="34" charset="0"/>
              <a:buChar char="•"/>
            </a:pPr>
            <a:endParaRPr lang="zh-CN" altLang="en-US" sz="1200" spc="100" dirty="0">
              <a:solidFill>
                <a:srgbClr val="474646"/>
              </a:solidFill>
            </a:endParaRPr>
          </a:p>
          <a:p>
            <a:pPr marL="182563" indent="-182563">
              <a:lnSpc>
                <a:spcPct val="100000"/>
              </a:lnSpc>
              <a:buSzPct val="80000"/>
              <a:buFont typeface="Arial" panose="020B0604020202020204" pitchFamily="34" charset="0"/>
              <a:buChar char="•"/>
            </a:pPr>
            <a:r>
              <a:rPr lang="zh-CN" altLang="en-US" sz="1600" b="1" spc="100" dirty="0"/>
              <a:t>我们的投资机构</a:t>
            </a:r>
            <a:br>
              <a:rPr lang="zh-CN" altLang="en-US" sz="1200" spc="100" dirty="0">
                <a:solidFill>
                  <a:srgbClr val="474646"/>
                </a:solidFill>
              </a:rPr>
            </a:br>
            <a:r>
              <a:rPr lang="en-US" altLang="zh-CN" sz="1200" spc="100" dirty="0">
                <a:solidFill>
                  <a:schemeClr val="tx1">
                    <a:lumMod val="50000"/>
                    <a:lumOff val="50000"/>
                  </a:schemeClr>
                </a:solidFill>
              </a:rPr>
              <a:t>IDG</a:t>
            </a:r>
            <a:br>
              <a:rPr lang="en-US" altLang="zh-CN" sz="1200" spc="100" dirty="0">
                <a:solidFill>
                  <a:schemeClr val="tx1">
                    <a:lumMod val="50000"/>
                    <a:lumOff val="50000"/>
                  </a:schemeClr>
                </a:solidFill>
              </a:rPr>
            </a:br>
            <a:r>
              <a:rPr lang="zh-CN" altLang="en-US" sz="1200" spc="100" dirty="0">
                <a:solidFill>
                  <a:schemeClr val="tx1">
                    <a:lumMod val="50000"/>
                    <a:lumOff val="50000"/>
                  </a:schemeClr>
                </a:solidFill>
              </a:rPr>
              <a:t>红杉</a:t>
            </a:r>
            <a:br>
              <a:rPr lang="en-US" altLang="zh-CN" sz="1200" spc="100" dirty="0">
                <a:solidFill>
                  <a:schemeClr val="tx1">
                    <a:lumMod val="50000"/>
                    <a:lumOff val="50000"/>
                  </a:schemeClr>
                </a:solidFill>
              </a:rPr>
            </a:br>
            <a:r>
              <a:rPr lang="zh-CN" altLang="en-US" sz="1200" spc="100" dirty="0">
                <a:solidFill>
                  <a:schemeClr val="tx1">
                    <a:lumMod val="50000"/>
                    <a:lumOff val="50000"/>
                  </a:schemeClr>
                </a:solidFill>
              </a:rPr>
              <a:t>真格基金</a:t>
            </a:r>
            <a:br>
              <a:rPr lang="en-US" altLang="zh-CN" sz="1200" spc="100" dirty="0">
                <a:solidFill>
                  <a:schemeClr val="tx1">
                    <a:lumMod val="50000"/>
                    <a:lumOff val="50000"/>
                  </a:schemeClr>
                </a:solidFill>
              </a:rPr>
            </a:br>
            <a:r>
              <a:rPr lang="zh-CN" altLang="en-US" sz="1200" spc="100" dirty="0">
                <a:solidFill>
                  <a:schemeClr val="tx1">
                    <a:lumMod val="50000"/>
                    <a:lumOff val="50000"/>
                  </a:schemeClr>
                </a:solidFill>
              </a:rPr>
              <a:t>联想创投</a:t>
            </a:r>
            <a:br>
              <a:rPr lang="en-US" altLang="zh-CN" sz="1200" spc="100" dirty="0">
                <a:solidFill>
                  <a:schemeClr val="tx1">
                    <a:lumMod val="50000"/>
                    <a:lumOff val="50000"/>
                  </a:schemeClr>
                </a:solidFill>
              </a:rPr>
            </a:br>
            <a:r>
              <a:rPr lang="zh-CN" altLang="en-US" sz="1200" spc="100" dirty="0">
                <a:solidFill>
                  <a:schemeClr val="tx1">
                    <a:lumMod val="50000"/>
                    <a:lumOff val="50000"/>
                  </a:schemeClr>
                </a:solidFill>
              </a:rPr>
              <a:t>松禾资本</a:t>
            </a:r>
            <a:br>
              <a:rPr lang="en-US" altLang="zh-CN" sz="1200" spc="100" dirty="0">
                <a:solidFill>
                  <a:schemeClr val="tx1">
                    <a:lumMod val="50000"/>
                    <a:lumOff val="50000"/>
                  </a:schemeClr>
                </a:solidFill>
              </a:rPr>
            </a:br>
            <a:r>
              <a:rPr lang="zh-CN" altLang="en-US" sz="1200" spc="100" dirty="0">
                <a:solidFill>
                  <a:schemeClr val="tx1">
                    <a:lumMod val="50000"/>
                    <a:lumOff val="50000"/>
                  </a:schemeClr>
                </a:solidFill>
              </a:rPr>
              <a:t>基石资本</a:t>
            </a:r>
            <a:br>
              <a:rPr lang="en-US" altLang="zh-CN" sz="1200" spc="100" dirty="0">
                <a:solidFill>
                  <a:schemeClr val="tx1">
                    <a:lumMod val="50000"/>
                    <a:lumOff val="50000"/>
                  </a:schemeClr>
                </a:solidFill>
              </a:rPr>
            </a:br>
            <a:r>
              <a:rPr lang="zh-CN" altLang="en-US" sz="1200" spc="100" dirty="0">
                <a:solidFill>
                  <a:schemeClr val="tx1">
                    <a:lumMod val="50000"/>
                    <a:lumOff val="50000"/>
                  </a:schemeClr>
                </a:solidFill>
              </a:rPr>
              <a:t>和瑄资本</a:t>
            </a:r>
            <a:br>
              <a:rPr lang="en-US" altLang="zh-CN" sz="1200" spc="100" dirty="0">
                <a:solidFill>
                  <a:schemeClr val="tx1">
                    <a:lumMod val="50000"/>
                    <a:lumOff val="50000"/>
                  </a:schemeClr>
                </a:solidFill>
              </a:rPr>
            </a:br>
            <a:r>
              <a:rPr lang="zh-CN" altLang="en-US" sz="1200" spc="100" dirty="0">
                <a:solidFill>
                  <a:schemeClr val="tx1">
                    <a:lumMod val="50000"/>
                    <a:lumOff val="50000"/>
                  </a:schemeClr>
                </a:solidFill>
              </a:rPr>
              <a:t>雄牛资本</a:t>
            </a:r>
            <a:br>
              <a:rPr lang="en-US" altLang="zh-CN" sz="1200" spc="100" dirty="0">
                <a:solidFill>
                  <a:schemeClr val="tx1">
                    <a:lumMod val="50000"/>
                    <a:lumOff val="50000"/>
                  </a:schemeClr>
                </a:solidFill>
              </a:rPr>
            </a:br>
            <a:r>
              <a:rPr lang="zh-CN" altLang="en-US" sz="1200" spc="100" dirty="0">
                <a:solidFill>
                  <a:schemeClr val="tx1">
                    <a:lumMod val="50000"/>
                    <a:lumOff val="50000"/>
                  </a:schemeClr>
                </a:solidFill>
              </a:rPr>
              <a:t>闻天下</a:t>
            </a:r>
          </a:p>
        </p:txBody>
      </p:sp>
      <p:sp>
        <p:nvSpPr>
          <p:cNvPr id="5" name="Text Placeholder 4">
            <a:extLst>
              <a:ext uri="{FF2B5EF4-FFF2-40B4-BE49-F238E27FC236}">
                <a16:creationId xmlns:a16="http://schemas.microsoft.com/office/drawing/2014/main" id="{896226AA-6294-784C-BD24-32BFEF32CE2C}"/>
              </a:ext>
            </a:extLst>
          </p:cNvPr>
          <p:cNvSpPr>
            <a:spLocks noGrp="1"/>
          </p:cNvSpPr>
          <p:nvPr>
            <p:ph type="body" sz="quarter" idx="16"/>
          </p:nvPr>
        </p:nvSpPr>
        <p:spPr>
          <a:xfrm>
            <a:off x="323849" y="2158513"/>
            <a:ext cx="2777871" cy="1893234"/>
          </a:xfrm>
        </p:spPr>
        <p:txBody>
          <a:bodyPr>
            <a:normAutofit/>
          </a:bodyPr>
          <a:lstStyle/>
          <a:p>
            <a:pPr marL="182563" indent="-182563">
              <a:buSzPct val="80000"/>
              <a:buFont typeface="Arial" panose="020B0604020202020204" pitchFamily="34" charset="0"/>
              <a:buChar char="•"/>
            </a:pPr>
            <a:r>
              <a:rPr lang="zh-CN" altLang="en-US" sz="1200" spc="100" dirty="0"/>
              <a:t>今天</a:t>
            </a:r>
            <a:r>
              <a:rPr lang="en-US" altLang="zh-CN" sz="1200" spc="100" dirty="0">
                <a:solidFill>
                  <a:srgbClr val="474646"/>
                </a:solidFill>
              </a:rPr>
              <a:t>-588+</a:t>
            </a:r>
            <a:r>
              <a:rPr lang="zh-CN" altLang="en-US" sz="1200" spc="100" dirty="0">
                <a:solidFill>
                  <a:srgbClr val="474646"/>
                </a:solidFill>
              </a:rPr>
              <a:t>人（</a:t>
            </a:r>
            <a:r>
              <a:rPr lang="en-US" altLang="zh-CN" sz="1200" spc="100" dirty="0">
                <a:solidFill>
                  <a:srgbClr val="474646"/>
                </a:solidFill>
              </a:rPr>
              <a:t>22</a:t>
            </a:r>
            <a:r>
              <a:rPr lang="zh-CN" altLang="en-US" sz="1200" spc="100" dirty="0">
                <a:solidFill>
                  <a:srgbClr val="474646"/>
                </a:solidFill>
              </a:rPr>
              <a:t>年</a:t>
            </a:r>
            <a:r>
              <a:rPr lang="en-US" altLang="zh-CN" sz="1200" spc="100">
                <a:solidFill>
                  <a:srgbClr val="474646"/>
                </a:solidFill>
              </a:rPr>
              <a:t>-&gt;1500</a:t>
            </a:r>
            <a:r>
              <a:rPr lang="zh-CN" altLang="en-US" sz="1200" spc="100" dirty="0">
                <a:solidFill>
                  <a:srgbClr val="474646"/>
                </a:solidFill>
              </a:rPr>
              <a:t>）</a:t>
            </a:r>
            <a:endParaRPr lang="en-US" altLang="zh-CN" sz="1200" spc="100" dirty="0">
              <a:solidFill>
                <a:srgbClr val="474646"/>
              </a:solidFill>
            </a:endParaRPr>
          </a:p>
          <a:p>
            <a:pPr marL="182563" indent="-182563">
              <a:buSzPct val="80000"/>
              <a:buFont typeface="Arial" panose="020B0604020202020204" pitchFamily="34" charset="0"/>
              <a:buChar char="•"/>
            </a:pPr>
            <a:r>
              <a:rPr lang="en-US" altLang="zh-CN" sz="1200" spc="100" dirty="0"/>
              <a:t>6</a:t>
            </a:r>
            <a:r>
              <a:rPr lang="zh-CN" altLang="en-US" sz="1200" spc="100" dirty="0">
                <a:solidFill>
                  <a:srgbClr val="474646"/>
                </a:solidFill>
              </a:rPr>
              <a:t>大城市（</a:t>
            </a:r>
            <a:r>
              <a:rPr lang="en-US" altLang="zh-CN" sz="1200" spc="100" dirty="0">
                <a:solidFill>
                  <a:srgbClr val="474646"/>
                </a:solidFill>
              </a:rPr>
              <a:t>SH/SZ/SU/JP/HK/BJ</a:t>
            </a:r>
            <a:r>
              <a:rPr lang="zh-CN" altLang="en-US" sz="1200" spc="100" dirty="0">
                <a:solidFill>
                  <a:srgbClr val="474646"/>
                </a:solidFill>
              </a:rPr>
              <a:t>）</a:t>
            </a:r>
            <a:endParaRPr lang="en-US" altLang="zh-CN" sz="1200" spc="100" dirty="0">
              <a:solidFill>
                <a:srgbClr val="474646"/>
              </a:solidFill>
            </a:endParaRPr>
          </a:p>
          <a:p>
            <a:pPr marL="182563" indent="-182563">
              <a:buSzPct val="80000"/>
              <a:buFont typeface="Arial" panose="020B0604020202020204" pitchFamily="34" charset="0"/>
              <a:buChar char="•"/>
            </a:pPr>
            <a:r>
              <a:rPr lang="zh-CN" altLang="en-US" sz="1200" spc="100" dirty="0">
                <a:solidFill>
                  <a:srgbClr val="474646"/>
                </a:solidFill>
              </a:rPr>
              <a:t>研发</a:t>
            </a:r>
            <a:r>
              <a:rPr lang="en-US" altLang="zh-CN" sz="1200" spc="100" dirty="0">
                <a:solidFill>
                  <a:srgbClr val="474646"/>
                </a:solidFill>
              </a:rPr>
              <a:t>75%</a:t>
            </a:r>
          </a:p>
          <a:p>
            <a:pPr marL="182563" indent="-182563">
              <a:buSzPct val="80000"/>
              <a:buFont typeface="Arial" panose="020B0604020202020204" pitchFamily="34" charset="0"/>
              <a:buChar char="•"/>
            </a:pPr>
            <a:r>
              <a:rPr lang="en-US" altLang="zh-CN" sz="1200" spc="100" dirty="0">
                <a:solidFill>
                  <a:srgbClr val="474646"/>
                </a:solidFill>
              </a:rPr>
              <a:t>60-PHD</a:t>
            </a:r>
            <a:r>
              <a:rPr lang="zh-CN" altLang="en-US" sz="1200" spc="100" dirty="0">
                <a:solidFill>
                  <a:srgbClr val="474646"/>
                </a:solidFill>
              </a:rPr>
              <a:t> </a:t>
            </a:r>
            <a:endParaRPr lang="en-US" altLang="zh-CN" sz="1200" spc="100" dirty="0">
              <a:solidFill>
                <a:srgbClr val="474646"/>
              </a:solidFill>
            </a:endParaRPr>
          </a:p>
        </p:txBody>
      </p:sp>
      <p:sp>
        <p:nvSpPr>
          <p:cNvPr id="8" name="Content Placeholder 7">
            <a:extLst>
              <a:ext uri="{FF2B5EF4-FFF2-40B4-BE49-F238E27FC236}">
                <a16:creationId xmlns:a16="http://schemas.microsoft.com/office/drawing/2014/main" id="{CCA3096E-DD74-3247-9692-1A28DDDF81AA}"/>
              </a:ext>
            </a:extLst>
          </p:cNvPr>
          <p:cNvSpPr>
            <a:spLocks noGrp="1"/>
          </p:cNvSpPr>
          <p:nvPr>
            <p:ph sz="quarter" idx="17"/>
          </p:nvPr>
        </p:nvSpPr>
        <p:spPr>
          <a:xfrm>
            <a:off x="3395663" y="1566863"/>
            <a:ext cx="2473325" cy="333375"/>
          </a:xfrm>
        </p:spPr>
        <p:txBody>
          <a:bodyPr anchor="ctr">
            <a:noAutofit/>
          </a:bodyPr>
          <a:lstStyle/>
          <a:p>
            <a:pPr marL="0" indent="0" algn="ctr">
              <a:buNone/>
            </a:pPr>
            <a:r>
              <a:rPr lang="zh-CN" altLang="en-US" sz="2800" b="1" spc="100" dirty="0"/>
              <a:t>技术</a:t>
            </a:r>
          </a:p>
        </p:txBody>
      </p:sp>
      <p:sp>
        <p:nvSpPr>
          <p:cNvPr id="9" name="Text Placeholder 8">
            <a:extLst>
              <a:ext uri="{FF2B5EF4-FFF2-40B4-BE49-F238E27FC236}">
                <a16:creationId xmlns:a16="http://schemas.microsoft.com/office/drawing/2014/main" id="{C4ED19D3-158E-7D4B-B410-69C9D683CB1C}"/>
              </a:ext>
            </a:extLst>
          </p:cNvPr>
          <p:cNvSpPr>
            <a:spLocks noGrp="1"/>
          </p:cNvSpPr>
          <p:nvPr>
            <p:ph type="body" sz="quarter" idx="18"/>
          </p:nvPr>
        </p:nvSpPr>
        <p:spPr>
          <a:xfrm>
            <a:off x="3248298" y="2158513"/>
            <a:ext cx="2777872" cy="2711661"/>
          </a:xfrm>
        </p:spPr>
        <p:txBody>
          <a:bodyPr>
            <a:noAutofit/>
          </a:bodyPr>
          <a:lstStyle/>
          <a:p>
            <a:pPr marL="182563" indent="-182563">
              <a:lnSpc>
                <a:spcPct val="110000"/>
              </a:lnSpc>
              <a:buSzPct val="80000"/>
              <a:buFont typeface="Arial" panose="020B0604020202020204" pitchFamily="34" charset="0"/>
              <a:buChar char="•"/>
            </a:pPr>
            <a:r>
              <a:rPr lang="zh-CN" altLang="en-US" sz="1200" spc="100" dirty="0">
                <a:solidFill>
                  <a:srgbClr val="474646"/>
                </a:solidFill>
              </a:rPr>
              <a:t>国际专利</a:t>
            </a:r>
            <a:r>
              <a:rPr lang="en-US" altLang="zh-CN" sz="1200" spc="100" dirty="0">
                <a:solidFill>
                  <a:srgbClr val="474646"/>
                </a:solidFill>
              </a:rPr>
              <a:t>300+</a:t>
            </a:r>
            <a:r>
              <a:rPr lang="zh-CN" altLang="en-US" sz="1200" spc="100" dirty="0">
                <a:solidFill>
                  <a:srgbClr val="474646"/>
                </a:solidFill>
              </a:rPr>
              <a:t>、国内</a:t>
            </a:r>
            <a:r>
              <a:rPr lang="en-US" altLang="zh-CN" sz="1200" spc="100" dirty="0">
                <a:solidFill>
                  <a:srgbClr val="474646"/>
                </a:solidFill>
              </a:rPr>
              <a:t>100+</a:t>
            </a:r>
          </a:p>
          <a:p>
            <a:pPr marL="182563" indent="-182563">
              <a:lnSpc>
                <a:spcPct val="110000"/>
              </a:lnSpc>
              <a:buSzPct val="80000"/>
              <a:buFont typeface="Arial" panose="020B0604020202020204" pitchFamily="34" charset="0"/>
              <a:buChar char="•"/>
            </a:pPr>
            <a:r>
              <a:rPr lang="en-US" altLang="zh-CN" sz="1200" spc="100" dirty="0">
                <a:solidFill>
                  <a:srgbClr val="474646"/>
                </a:solidFill>
              </a:rPr>
              <a:t>L4-</a:t>
            </a:r>
            <a:r>
              <a:rPr lang="zh-CN" altLang="en-US" sz="1200" spc="100" dirty="0">
                <a:solidFill>
                  <a:srgbClr val="474646"/>
                </a:solidFill>
              </a:rPr>
              <a:t>自动驾驶系统研发经验</a:t>
            </a:r>
          </a:p>
          <a:p>
            <a:pPr marL="182563" indent="-182563">
              <a:lnSpc>
                <a:spcPct val="110000"/>
              </a:lnSpc>
              <a:buSzPct val="80000"/>
              <a:buFont typeface="Arial" panose="020B0604020202020204" pitchFamily="34" charset="0"/>
              <a:buChar char="•"/>
            </a:pPr>
            <a:r>
              <a:rPr lang="en-US" altLang="zh-CN" sz="1200" spc="100" dirty="0">
                <a:solidFill>
                  <a:srgbClr val="474646"/>
                </a:solidFill>
              </a:rPr>
              <a:t>2016</a:t>
            </a:r>
            <a:r>
              <a:rPr lang="zh-CN" altLang="en-US" sz="1200" spc="100" dirty="0">
                <a:solidFill>
                  <a:srgbClr val="474646"/>
                </a:solidFill>
              </a:rPr>
              <a:t>、</a:t>
            </a:r>
            <a:r>
              <a:rPr lang="en-US" altLang="zh-CN" sz="1200" spc="100" dirty="0">
                <a:solidFill>
                  <a:srgbClr val="474646"/>
                </a:solidFill>
              </a:rPr>
              <a:t>2017</a:t>
            </a:r>
            <a:r>
              <a:rPr lang="zh-CN" altLang="en-US" sz="1200" spc="100" dirty="0">
                <a:solidFill>
                  <a:srgbClr val="474646"/>
                </a:solidFill>
              </a:rPr>
              <a:t>全世界</a:t>
            </a:r>
            <a:r>
              <a:rPr lang="en-US" altLang="zh-CN" sz="1200" spc="100" dirty="0">
                <a:solidFill>
                  <a:srgbClr val="474646"/>
                </a:solidFill>
              </a:rPr>
              <a:t>ImageNet</a:t>
            </a:r>
            <a:r>
              <a:rPr lang="zh-CN" altLang="en-US" sz="1200" spc="100" dirty="0">
                <a:solidFill>
                  <a:srgbClr val="474646"/>
                </a:solidFill>
              </a:rPr>
              <a:t>、</a:t>
            </a:r>
            <a:r>
              <a:rPr lang="en-US" altLang="zh-CN" sz="1200" spc="100" dirty="0">
                <a:solidFill>
                  <a:srgbClr val="474646"/>
                </a:solidFill>
              </a:rPr>
              <a:t>COCO</a:t>
            </a:r>
            <a:r>
              <a:rPr lang="zh-CN" altLang="en-US" sz="1200" spc="100" dirty="0">
                <a:solidFill>
                  <a:srgbClr val="474646"/>
                </a:solidFill>
              </a:rPr>
              <a:t>图像分割冠军</a:t>
            </a:r>
          </a:p>
          <a:p>
            <a:pPr marL="182563" indent="-182563">
              <a:lnSpc>
                <a:spcPct val="110000"/>
              </a:lnSpc>
              <a:buSzPct val="80000"/>
              <a:buFont typeface="Arial" panose="020B0604020202020204" pitchFamily="34" charset="0"/>
              <a:buChar char="•"/>
            </a:pPr>
            <a:r>
              <a:rPr lang="en-US" altLang="zh-CN" sz="1200" spc="100" dirty="0">
                <a:solidFill>
                  <a:srgbClr val="474646"/>
                </a:solidFill>
              </a:rPr>
              <a:t>WAD 3D</a:t>
            </a:r>
            <a:r>
              <a:rPr lang="zh-CN" altLang="en-US" sz="1200" spc="100" dirty="0">
                <a:solidFill>
                  <a:srgbClr val="474646"/>
                </a:solidFill>
              </a:rPr>
              <a:t>物体检测冠军</a:t>
            </a: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国际最大图像算法库收录思谋</a:t>
            </a:r>
            <a:r>
              <a:rPr lang="en-US" altLang="zh-CN" sz="1200" spc="100" dirty="0">
                <a:solidFill>
                  <a:srgbClr val="474646"/>
                </a:solidFill>
              </a:rPr>
              <a:t>10+</a:t>
            </a:r>
            <a:r>
              <a:rPr lang="zh-CN" altLang="en-US" sz="1200" spc="100" dirty="0">
                <a:solidFill>
                  <a:srgbClr val="474646"/>
                </a:solidFill>
              </a:rPr>
              <a:t>算法</a:t>
            </a:r>
          </a:p>
          <a:p>
            <a:pPr marL="182563" indent="-182563">
              <a:lnSpc>
                <a:spcPct val="110000"/>
              </a:lnSpc>
              <a:buSzPct val="80000"/>
              <a:buFont typeface="Arial" panose="020B0604020202020204" pitchFamily="34" charset="0"/>
              <a:buChar char="•"/>
            </a:pPr>
            <a:r>
              <a:rPr lang="en-US" altLang="zh-CN" sz="1200" spc="100" dirty="0">
                <a:solidFill>
                  <a:srgbClr val="474646"/>
                </a:solidFill>
              </a:rPr>
              <a:t>120+</a:t>
            </a:r>
            <a:r>
              <a:rPr lang="zh-CN" altLang="en-US" sz="1200" spc="100" dirty="0">
                <a:solidFill>
                  <a:srgbClr val="474646"/>
                </a:solidFill>
              </a:rPr>
              <a:t>篇图像视频领域的国际论文</a:t>
            </a:r>
          </a:p>
          <a:p>
            <a:pPr marL="182563" indent="-182563">
              <a:lnSpc>
                <a:spcPct val="110000"/>
              </a:lnSpc>
              <a:buSzPct val="80000"/>
              <a:buFont typeface="Arial" panose="020B0604020202020204" pitchFamily="34" charset="0"/>
              <a:buChar char="•"/>
            </a:pPr>
            <a:endParaRPr lang="zh-CN" altLang="en-US" sz="1200" spc="100" dirty="0">
              <a:solidFill>
                <a:srgbClr val="474646"/>
              </a:solidFill>
            </a:endParaRPr>
          </a:p>
        </p:txBody>
      </p:sp>
      <p:sp>
        <p:nvSpPr>
          <p:cNvPr id="4" name="Content Placeholder 3">
            <a:extLst>
              <a:ext uri="{FF2B5EF4-FFF2-40B4-BE49-F238E27FC236}">
                <a16:creationId xmlns:a16="http://schemas.microsoft.com/office/drawing/2014/main" id="{E2976B3E-CCB7-424D-A985-88DB9ABB0510}"/>
              </a:ext>
            </a:extLst>
          </p:cNvPr>
          <p:cNvSpPr>
            <a:spLocks noGrp="1"/>
          </p:cNvSpPr>
          <p:nvPr>
            <p:ph sz="quarter" idx="21"/>
          </p:nvPr>
        </p:nvSpPr>
        <p:spPr>
          <a:xfrm>
            <a:off x="469582" y="1567456"/>
            <a:ext cx="2473325" cy="332399"/>
          </a:xfrm>
        </p:spPr>
        <p:txBody>
          <a:bodyPr anchor="ctr">
            <a:noAutofit/>
          </a:bodyPr>
          <a:lstStyle/>
          <a:p>
            <a:pPr marL="0" indent="0" algn="ctr">
              <a:buNone/>
            </a:pPr>
            <a:r>
              <a:rPr lang="zh-CN" altLang="en-US" sz="2800" b="1" spc="100" dirty="0"/>
              <a:t>今日</a:t>
            </a:r>
          </a:p>
        </p:txBody>
      </p:sp>
      <p:sp>
        <p:nvSpPr>
          <p:cNvPr id="16" name="Content Placeholder 15">
            <a:extLst>
              <a:ext uri="{FF2B5EF4-FFF2-40B4-BE49-F238E27FC236}">
                <a16:creationId xmlns:a16="http://schemas.microsoft.com/office/drawing/2014/main" id="{2F8475FA-EA76-1D44-840E-56AA1E3CDD1B}"/>
              </a:ext>
            </a:extLst>
          </p:cNvPr>
          <p:cNvSpPr>
            <a:spLocks noGrp="1"/>
          </p:cNvSpPr>
          <p:nvPr>
            <p:ph sz="quarter" idx="25"/>
          </p:nvPr>
        </p:nvSpPr>
        <p:spPr>
          <a:xfrm>
            <a:off x="9248775" y="1566863"/>
            <a:ext cx="2473325" cy="333375"/>
          </a:xfrm>
        </p:spPr>
        <p:txBody>
          <a:bodyPr anchor="ctr">
            <a:noAutofit/>
          </a:bodyPr>
          <a:lstStyle/>
          <a:p>
            <a:pPr marL="0" indent="0" algn="ctr">
              <a:buNone/>
            </a:pPr>
            <a:r>
              <a:rPr lang="zh-CN" altLang="en-US" sz="2800" b="1" spc="100" dirty="0"/>
              <a:t>持续发展</a:t>
            </a:r>
            <a:endParaRPr lang="en-US" sz="2800" b="1" spc="100" dirty="0"/>
          </a:p>
        </p:txBody>
      </p:sp>
      <p:sp>
        <p:nvSpPr>
          <p:cNvPr id="45" name="标题 35">
            <a:extLst>
              <a:ext uri="{FF2B5EF4-FFF2-40B4-BE49-F238E27FC236}">
                <a16:creationId xmlns:a16="http://schemas.microsoft.com/office/drawing/2014/main" id="{10CFDB84-F99B-7347-B6C8-C8B0C508E857}"/>
              </a:ext>
            </a:extLst>
          </p:cNvPr>
          <p:cNvSpPr>
            <a:spLocks noGrp="1"/>
          </p:cNvSpPr>
          <p:nvPr>
            <p:ph type="title"/>
          </p:nvPr>
        </p:nvSpPr>
        <p:spPr/>
        <p:txBody>
          <a:bodyPr/>
          <a:lstStyle/>
          <a:p>
            <a:r>
              <a:rPr kumimoji="1" lang="zh-CN" altLang="en-US" dirty="0"/>
              <a:t>思谋集团</a:t>
            </a:r>
          </a:p>
        </p:txBody>
      </p:sp>
    </p:spTree>
    <p:extLst>
      <p:ext uri="{BB962C8B-B14F-4D97-AF65-F5344CB8AC3E}">
        <p14:creationId xmlns:p14="http://schemas.microsoft.com/office/powerpoint/2010/main" val="57476261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ED716-481C-4CE2-9CE1-2D29B830D596}"/>
              </a:ext>
            </a:extLst>
          </p:cNvPr>
          <p:cNvSpPr>
            <a:spLocks noGrp="1"/>
          </p:cNvSpPr>
          <p:nvPr>
            <p:ph type="title"/>
          </p:nvPr>
        </p:nvSpPr>
        <p:spPr>
          <a:xfrm>
            <a:off x="323849" y="344730"/>
            <a:ext cx="8010254" cy="443198"/>
          </a:xfrm>
        </p:spPr>
        <p:txBody>
          <a:bodyPr/>
          <a:lstStyle/>
          <a:p>
            <a:r>
              <a:rPr lang="zh-CN" altLang="en-US" dirty="0"/>
              <a:t>产品对比：</a:t>
            </a:r>
            <a:r>
              <a:rPr lang="en-US" altLang="zh-CN" dirty="0"/>
              <a:t>XIDI VS </a:t>
            </a:r>
            <a:r>
              <a:rPr lang="zh-CN" altLang="en-US" dirty="0"/>
              <a:t>思谋</a:t>
            </a:r>
            <a:r>
              <a:rPr lang="en-US" altLang="zh-CN" dirty="0"/>
              <a:t>AI</a:t>
            </a:r>
            <a:r>
              <a:rPr lang="zh-CN" altLang="en-US" dirty="0"/>
              <a:t>（以检测举例）</a:t>
            </a:r>
          </a:p>
        </p:txBody>
      </p:sp>
      <p:graphicFrame>
        <p:nvGraphicFramePr>
          <p:cNvPr id="27" name="图表 26">
            <a:extLst>
              <a:ext uri="{FF2B5EF4-FFF2-40B4-BE49-F238E27FC236}">
                <a16:creationId xmlns:a16="http://schemas.microsoft.com/office/drawing/2014/main" id="{8777990D-7283-4D54-8262-15D8C9F144DE}"/>
              </a:ext>
            </a:extLst>
          </p:cNvPr>
          <p:cNvGraphicFramePr/>
          <p:nvPr/>
        </p:nvGraphicFramePr>
        <p:xfrm>
          <a:off x="210635" y="992038"/>
          <a:ext cx="8489225" cy="27518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图表 27">
            <a:extLst>
              <a:ext uri="{FF2B5EF4-FFF2-40B4-BE49-F238E27FC236}">
                <a16:creationId xmlns:a16="http://schemas.microsoft.com/office/drawing/2014/main" id="{7E52CE98-4A8C-4E66-B518-A183D7DC948E}"/>
              </a:ext>
            </a:extLst>
          </p:cNvPr>
          <p:cNvGraphicFramePr/>
          <p:nvPr/>
        </p:nvGraphicFramePr>
        <p:xfrm>
          <a:off x="210635" y="3916375"/>
          <a:ext cx="8489225" cy="2686292"/>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组合 12">
            <a:extLst>
              <a:ext uri="{FF2B5EF4-FFF2-40B4-BE49-F238E27FC236}">
                <a16:creationId xmlns:a16="http://schemas.microsoft.com/office/drawing/2014/main" id="{7B148A45-17CF-4C5A-8824-904F2CD02108}"/>
              </a:ext>
            </a:extLst>
          </p:cNvPr>
          <p:cNvGrpSpPr/>
          <p:nvPr/>
        </p:nvGrpSpPr>
        <p:grpSpPr>
          <a:xfrm>
            <a:off x="8902462" y="721186"/>
            <a:ext cx="3244297" cy="6045356"/>
            <a:chOff x="8902462" y="721186"/>
            <a:chExt cx="3244297" cy="6045356"/>
          </a:xfrm>
        </p:grpSpPr>
        <p:pic>
          <p:nvPicPr>
            <p:cNvPr id="42" name="图片 41" descr="银色的照相机&#10;&#10;中度可信度描述已自动生成">
              <a:extLst>
                <a:ext uri="{FF2B5EF4-FFF2-40B4-BE49-F238E27FC236}">
                  <a16:creationId xmlns:a16="http://schemas.microsoft.com/office/drawing/2014/main" id="{33288AD1-7DC5-43CB-A643-5644BC903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733" y="5166306"/>
              <a:ext cx="1288026" cy="1288026"/>
            </a:xfrm>
            <a:prstGeom prst="rect">
              <a:avLst/>
            </a:prstGeom>
          </p:spPr>
        </p:pic>
        <p:grpSp>
          <p:nvGrpSpPr>
            <p:cNvPr id="12" name="组合 11">
              <a:extLst>
                <a:ext uri="{FF2B5EF4-FFF2-40B4-BE49-F238E27FC236}">
                  <a16:creationId xmlns:a16="http://schemas.microsoft.com/office/drawing/2014/main" id="{C2231DFA-DC87-42B8-B4C5-9A73E8F91308}"/>
                </a:ext>
              </a:extLst>
            </p:cNvPr>
            <p:cNvGrpSpPr/>
            <p:nvPr/>
          </p:nvGrpSpPr>
          <p:grpSpPr>
            <a:xfrm>
              <a:off x="8902462" y="721186"/>
              <a:ext cx="2626525" cy="6045356"/>
              <a:chOff x="8873124" y="582829"/>
              <a:chExt cx="2626525" cy="6045356"/>
            </a:xfrm>
          </p:grpSpPr>
          <p:pic>
            <p:nvPicPr>
              <p:cNvPr id="35" name="图片 34" descr="图片包含 室内, 桌子, 食物, 小&#10;&#10;描述已自动生成">
                <a:extLst>
                  <a:ext uri="{FF2B5EF4-FFF2-40B4-BE49-F238E27FC236}">
                    <a16:creationId xmlns:a16="http://schemas.microsoft.com/office/drawing/2014/main" id="{ED15616C-65BD-4D5C-989C-619CE975F6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6254" y="3497370"/>
                <a:ext cx="1047209" cy="876096"/>
              </a:xfrm>
              <a:prstGeom prst="rect">
                <a:avLst/>
              </a:prstGeom>
            </p:spPr>
          </p:pic>
          <p:grpSp>
            <p:nvGrpSpPr>
              <p:cNvPr id="4" name="组合 3">
                <a:extLst>
                  <a:ext uri="{FF2B5EF4-FFF2-40B4-BE49-F238E27FC236}">
                    <a16:creationId xmlns:a16="http://schemas.microsoft.com/office/drawing/2014/main" id="{FA16A52E-CEB8-42DB-87C2-F6FA8EECA0FE}"/>
                  </a:ext>
                </a:extLst>
              </p:cNvPr>
              <p:cNvGrpSpPr/>
              <p:nvPr/>
            </p:nvGrpSpPr>
            <p:grpSpPr>
              <a:xfrm>
                <a:off x="8901036" y="582829"/>
                <a:ext cx="917949" cy="917949"/>
                <a:chOff x="8914244" y="774438"/>
                <a:chExt cx="917949" cy="917949"/>
              </a:xfrm>
            </p:grpSpPr>
            <p:sp>
              <p:nvSpPr>
                <p:cNvPr id="17" name="椭圆 16">
                  <a:extLst>
                    <a:ext uri="{FF2B5EF4-FFF2-40B4-BE49-F238E27FC236}">
                      <a16:creationId xmlns:a16="http://schemas.microsoft.com/office/drawing/2014/main" id="{97BFBE7F-43F3-4272-8B53-ADA398F251E8}"/>
                    </a:ext>
                  </a:extLst>
                </p:cNvPr>
                <p:cNvSpPr/>
                <p:nvPr/>
              </p:nvSpPr>
              <p:spPr>
                <a:xfrm>
                  <a:off x="8914244" y="774438"/>
                  <a:ext cx="917949" cy="917949"/>
                </a:xfrm>
                <a:prstGeom prst="ellipse">
                  <a:avLst/>
                </a:prstGeom>
                <a:solidFill>
                  <a:srgbClr val="18478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7">
                  <a:extLst>
                    <a:ext uri="{FF2B5EF4-FFF2-40B4-BE49-F238E27FC236}">
                      <a16:creationId xmlns:a16="http://schemas.microsoft.com/office/drawing/2014/main" id="{D5D04458-E302-4415-983C-4946E571F741}"/>
                    </a:ext>
                  </a:extLst>
                </p:cNvPr>
                <p:cNvSpPr>
                  <a:spLocks noEditPoints="1"/>
                </p:cNvSpPr>
                <p:nvPr/>
              </p:nvSpPr>
              <p:spPr bwMode="auto">
                <a:xfrm>
                  <a:off x="9088449" y="911859"/>
                  <a:ext cx="590364" cy="535403"/>
                </a:xfrm>
                <a:custGeom>
                  <a:avLst/>
                  <a:gdLst>
                    <a:gd name="T0" fmla="*/ 19 w 209"/>
                    <a:gd name="T1" fmla="*/ 205 h 205"/>
                    <a:gd name="T2" fmla="*/ 0 w 209"/>
                    <a:gd name="T3" fmla="*/ 106 h 205"/>
                    <a:gd name="T4" fmla="*/ 41 w 209"/>
                    <a:gd name="T5" fmla="*/ 94 h 205"/>
                    <a:gd name="T6" fmla="*/ 81 w 209"/>
                    <a:gd name="T7" fmla="*/ 37 h 205"/>
                    <a:gd name="T8" fmla="*/ 86 w 209"/>
                    <a:gd name="T9" fmla="*/ 4 h 205"/>
                    <a:gd name="T10" fmla="*/ 125 w 209"/>
                    <a:gd name="T11" fmla="*/ 34 h 205"/>
                    <a:gd name="T12" fmla="*/ 186 w 209"/>
                    <a:gd name="T13" fmla="*/ 73 h 205"/>
                    <a:gd name="T14" fmla="*/ 199 w 209"/>
                    <a:gd name="T15" fmla="*/ 114 h 205"/>
                    <a:gd name="T16" fmla="*/ 188 w 209"/>
                    <a:gd name="T17" fmla="*/ 144 h 205"/>
                    <a:gd name="T18" fmla="*/ 180 w 209"/>
                    <a:gd name="T19" fmla="*/ 174 h 205"/>
                    <a:gd name="T20" fmla="*/ 181 w 209"/>
                    <a:gd name="T21" fmla="*/ 180 h 205"/>
                    <a:gd name="T22" fmla="*/ 72 w 209"/>
                    <a:gd name="T23" fmla="*/ 200 h 205"/>
                    <a:gd name="T24" fmla="*/ 48 w 209"/>
                    <a:gd name="T25" fmla="*/ 205 h 205"/>
                    <a:gd name="T26" fmla="*/ 8 w 209"/>
                    <a:gd name="T27" fmla="*/ 105 h 205"/>
                    <a:gd name="T28" fmla="*/ 19 w 209"/>
                    <a:gd name="T29" fmla="*/ 197 h 205"/>
                    <a:gd name="T30" fmla="*/ 56 w 209"/>
                    <a:gd name="T31" fmla="*/ 194 h 205"/>
                    <a:gd name="T32" fmla="*/ 63 w 209"/>
                    <a:gd name="T33" fmla="*/ 187 h 205"/>
                    <a:gd name="T34" fmla="*/ 160 w 209"/>
                    <a:gd name="T35" fmla="*/ 192 h 205"/>
                    <a:gd name="T36" fmla="*/ 173 w 209"/>
                    <a:gd name="T37" fmla="*/ 179 h 205"/>
                    <a:gd name="T38" fmla="*/ 170 w 209"/>
                    <a:gd name="T39" fmla="*/ 169 h 205"/>
                    <a:gd name="T40" fmla="*/ 183 w 209"/>
                    <a:gd name="T41" fmla="*/ 156 h 205"/>
                    <a:gd name="T42" fmla="*/ 171 w 209"/>
                    <a:gd name="T43" fmla="*/ 138 h 205"/>
                    <a:gd name="T44" fmla="*/ 193 w 209"/>
                    <a:gd name="T45" fmla="*/ 125 h 205"/>
                    <a:gd name="T46" fmla="*/ 185 w 209"/>
                    <a:gd name="T47" fmla="*/ 110 h 205"/>
                    <a:gd name="T48" fmla="*/ 201 w 209"/>
                    <a:gd name="T49" fmla="*/ 96 h 205"/>
                    <a:gd name="T50" fmla="*/ 112 w 209"/>
                    <a:gd name="T51" fmla="*/ 81 h 205"/>
                    <a:gd name="T52" fmla="*/ 117 w 209"/>
                    <a:gd name="T53" fmla="*/ 34 h 205"/>
                    <a:gd name="T54" fmla="*/ 92 w 209"/>
                    <a:gd name="T55" fmla="*/ 10 h 205"/>
                    <a:gd name="T56" fmla="*/ 89 w 209"/>
                    <a:gd name="T57" fmla="*/ 37 h 205"/>
                    <a:gd name="T58" fmla="*/ 54 w 209"/>
                    <a:gd name="T59" fmla="*/ 109 h 205"/>
                    <a:gd name="T60" fmla="*/ 48 w 209"/>
                    <a:gd name="T61" fmla="*/ 105 h 205"/>
                    <a:gd name="T62" fmla="*/ 15 w 209"/>
                    <a:gd name="T63"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 h="205">
                      <a:moveTo>
                        <a:pt x="48" y="205"/>
                      </a:moveTo>
                      <a:cubicBezTo>
                        <a:pt x="19" y="205"/>
                        <a:pt x="19" y="205"/>
                        <a:pt x="19" y="205"/>
                      </a:cubicBezTo>
                      <a:cubicBezTo>
                        <a:pt x="15" y="205"/>
                        <a:pt x="4" y="205"/>
                        <a:pt x="4" y="194"/>
                      </a:cubicBezTo>
                      <a:cubicBezTo>
                        <a:pt x="0" y="106"/>
                        <a:pt x="0" y="106"/>
                        <a:pt x="0" y="106"/>
                      </a:cubicBezTo>
                      <a:cubicBezTo>
                        <a:pt x="0" y="94"/>
                        <a:pt x="11" y="94"/>
                        <a:pt x="15" y="94"/>
                      </a:cubicBezTo>
                      <a:cubicBezTo>
                        <a:pt x="41" y="94"/>
                        <a:pt x="41" y="94"/>
                        <a:pt x="41" y="94"/>
                      </a:cubicBezTo>
                      <a:cubicBezTo>
                        <a:pt x="44" y="94"/>
                        <a:pt x="51" y="94"/>
                        <a:pt x="54" y="100"/>
                      </a:cubicBezTo>
                      <a:cubicBezTo>
                        <a:pt x="69" y="87"/>
                        <a:pt x="81" y="47"/>
                        <a:pt x="81" y="37"/>
                      </a:cubicBezTo>
                      <a:cubicBezTo>
                        <a:pt x="81" y="35"/>
                        <a:pt x="81" y="33"/>
                        <a:pt x="81" y="31"/>
                      </a:cubicBezTo>
                      <a:cubicBezTo>
                        <a:pt x="81" y="21"/>
                        <a:pt x="80" y="10"/>
                        <a:pt x="86" y="4"/>
                      </a:cubicBezTo>
                      <a:cubicBezTo>
                        <a:pt x="89" y="1"/>
                        <a:pt x="92" y="0"/>
                        <a:pt x="96" y="0"/>
                      </a:cubicBezTo>
                      <a:cubicBezTo>
                        <a:pt x="113" y="0"/>
                        <a:pt x="123" y="17"/>
                        <a:pt x="125" y="34"/>
                      </a:cubicBezTo>
                      <a:cubicBezTo>
                        <a:pt x="126" y="52"/>
                        <a:pt x="126" y="65"/>
                        <a:pt x="124" y="73"/>
                      </a:cubicBezTo>
                      <a:cubicBezTo>
                        <a:pt x="186" y="73"/>
                        <a:pt x="186" y="73"/>
                        <a:pt x="186" y="73"/>
                      </a:cubicBezTo>
                      <a:cubicBezTo>
                        <a:pt x="199" y="73"/>
                        <a:pt x="209" y="83"/>
                        <a:pt x="209" y="95"/>
                      </a:cubicBezTo>
                      <a:cubicBezTo>
                        <a:pt x="209" y="103"/>
                        <a:pt x="205" y="110"/>
                        <a:pt x="199" y="114"/>
                      </a:cubicBezTo>
                      <a:cubicBezTo>
                        <a:pt x="200" y="117"/>
                        <a:pt x="201" y="121"/>
                        <a:pt x="201" y="124"/>
                      </a:cubicBezTo>
                      <a:cubicBezTo>
                        <a:pt x="201" y="133"/>
                        <a:pt x="196" y="141"/>
                        <a:pt x="188" y="144"/>
                      </a:cubicBezTo>
                      <a:cubicBezTo>
                        <a:pt x="190" y="148"/>
                        <a:pt x="191" y="151"/>
                        <a:pt x="191" y="155"/>
                      </a:cubicBezTo>
                      <a:cubicBezTo>
                        <a:pt x="191" y="163"/>
                        <a:pt x="187" y="170"/>
                        <a:pt x="180" y="174"/>
                      </a:cubicBezTo>
                      <a:cubicBezTo>
                        <a:pt x="180" y="175"/>
                        <a:pt x="181" y="177"/>
                        <a:pt x="181" y="179"/>
                      </a:cubicBezTo>
                      <a:cubicBezTo>
                        <a:pt x="181" y="180"/>
                        <a:pt x="181" y="180"/>
                        <a:pt x="181" y="180"/>
                      </a:cubicBezTo>
                      <a:cubicBezTo>
                        <a:pt x="181" y="191"/>
                        <a:pt x="171" y="200"/>
                        <a:pt x="160" y="200"/>
                      </a:cubicBezTo>
                      <a:cubicBezTo>
                        <a:pt x="72" y="200"/>
                        <a:pt x="72" y="200"/>
                        <a:pt x="72" y="200"/>
                      </a:cubicBezTo>
                      <a:cubicBezTo>
                        <a:pt x="69" y="200"/>
                        <a:pt x="66" y="199"/>
                        <a:pt x="63" y="198"/>
                      </a:cubicBezTo>
                      <a:cubicBezTo>
                        <a:pt x="61" y="205"/>
                        <a:pt x="52" y="205"/>
                        <a:pt x="48" y="205"/>
                      </a:cubicBezTo>
                      <a:moveTo>
                        <a:pt x="15" y="102"/>
                      </a:moveTo>
                      <a:cubicBezTo>
                        <a:pt x="8" y="102"/>
                        <a:pt x="8" y="104"/>
                        <a:pt x="8" y="105"/>
                      </a:cubicBezTo>
                      <a:cubicBezTo>
                        <a:pt x="12" y="194"/>
                        <a:pt x="12" y="194"/>
                        <a:pt x="12" y="194"/>
                      </a:cubicBezTo>
                      <a:cubicBezTo>
                        <a:pt x="12" y="196"/>
                        <a:pt x="12" y="197"/>
                        <a:pt x="19" y="197"/>
                      </a:cubicBezTo>
                      <a:cubicBezTo>
                        <a:pt x="48" y="197"/>
                        <a:pt x="48" y="197"/>
                        <a:pt x="48" y="197"/>
                      </a:cubicBezTo>
                      <a:cubicBezTo>
                        <a:pt x="56" y="197"/>
                        <a:pt x="56" y="196"/>
                        <a:pt x="56" y="194"/>
                      </a:cubicBezTo>
                      <a:cubicBezTo>
                        <a:pt x="56" y="180"/>
                        <a:pt x="56" y="180"/>
                        <a:pt x="56" y="180"/>
                      </a:cubicBezTo>
                      <a:cubicBezTo>
                        <a:pt x="63" y="187"/>
                        <a:pt x="63" y="187"/>
                        <a:pt x="63" y="187"/>
                      </a:cubicBezTo>
                      <a:cubicBezTo>
                        <a:pt x="65" y="190"/>
                        <a:pt x="69" y="192"/>
                        <a:pt x="72" y="192"/>
                      </a:cubicBezTo>
                      <a:cubicBezTo>
                        <a:pt x="160" y="192"/>
                        <a:pt x="160" y="192"/>
                        <a:pt x="160" y="192"/>
                      </a:cubicBezTo>
                      <a:cubicBezTo>
                        <a:pt x="167" y="192"/>
                        <a:pt x="173" y="186"/>
                        <a:pt x="173" y="180"/>
                      </a:cubicBezTo>
                      <a:cubicBezTo>
                        <a:pt x="173" y="179"/>
                        <a:pt x="173" y="179"/>
                        <a:pt x="173" y="179"/>
                      </a:cubicBezTo>
                      <a:cubicBezTo>
                        <a:pt x="173" y="177"/>
                        <a:pt x="172" y="175"/>
                        <a:pt x="171" y="173"/>
                      </a:cubicBezTo>
                      <a:cubicBezTo>
                        <a:pt x="170" y="169"/>
                        <a:pt x="170" y="169"/>
                        <a:pt x="170" y="169"/>
                      </a:cubicBezTo>
                      <a:cubicBezTo>
                        <a:pt x="174" y="168"/>
                        <a:pt x="174" y="168"/>
                        <a:pt x="174" y="168"/>
                      </a:cubicBezTo>
                      <a:cubicBezTo>
                        <a:pt x="179" y="166"/>
                        <a:pt x="183" y="161"/>
                        <a:pt x="183" y="156"/>
                      </a:cubicBezTo>
                      <a:cubicBezTo>
                        <a:pt x="183" y="151"/>
                        <a:pt x="181" y="147"/>
                        <a:pt x="178" y="144"/>
                      </a:cubicBezTo>
                      <a:cubicBezTo>
                        <a:pt x="171" y="138"/>
                        <a:pt x="171" y="138"/>
                        <a:pt x="171" y="138"/>
                      </a:cubicBezTo>
                      <a:cubicBezTo>
                        <a:pt x="181" y="137"/>
                        <a:pt x="181" y="137"/>
                        <a:pt x="181" y="137"/>
                      </a:cubicBezTo>
                      <a:cubicBezTo>
                        <a:pt x="188" y="137"/>
                        <a:pt x="193" y="132"/>
                        <a:pt x="193" y="125"/>
                      </a:cubicBezTo>
                      <a:cubicBezTo>
                        <a:pt x="193" y="121"/>
                        <a:pt x="192" y="117"/>
                        <a:pt x="189" y="114"/>
                      </a:cubicBezTo>
                      <a:cubicBezTo>
                        <a:pt x="185" y="110"/>
                        <a:pt x="185" y="110"/>
                        <a:pt x="185" y="110"/>
                      </a:cubicBezTo>
                      <a:cubicBezTo>
                        <a:pt x="191" y="108"/>
                        <a:pt x="191" y="108"/>
                        <a:pt x="191" y="108"/>
                      </a:cubicBezTo>
                      <a:cubicBezTo>
                        <a:pt x="197" y="106"/>
                        <a:pt x="201" y="101"/>
                        <a:pt x="201" y="96"/>
                      </a:cubicBezTo>
                      <a:cubicBezTo>
                        <a:pt x="201" y="87"/>
                        <a:pt x="194" y="81"/>
                        <a:pt x="186" y="81"/>
                      </a:cubicBezTo>
                      <a:cubicBezTo>
                        <a:pt x="112" y="81"/>
                        <a:pt x="112" y="81"/>
                        <a:pt x="112" y="81"/>
                      </a:cubicBezTo>
                      <a:cubicBezTo>
                        <a:pt x="115" y="75"/>
                        <a:pt x="115" y="75"/>
                        <a:pt x="115" y="75"/>
                      </a:cubicBezTo>
                      <a:cubicBezTo>
                        <a:pt x="116" y="72"/>
                        <a:pt x="119" y="63"/>
                        <a:pt x="117" y="34"/>
                      </a:cubicBezTo>
                      <a:cubicBezTo>
                        <a:pt x="116" y="24"/>
                        <a:pt x="110" y="8"/>
                        <a:pt x="96" y="8"/>
                      </a:cubicBezTo>
                      <a:cubicBezTo>
                        <a:pt x="94" y="8"/>
                        <a:pt x="92" y="9"/>
                        <a:pt x="92" y="10"/>
                      </a:cubicBezTo>
                      <a:cubicBezTo>
                        <a:pt x="88" y="13"/>
                        <a:pt x="89" y="23"/>
                        <a:pt x="89" y="30"/>
                      </a:cubicBezTo>
                      <a:cubicBezTo>
                        <a:pt x="89" y="33"/>
                        <a:pt x="89" y="35"/>
                        <a:pt x="89" y="37"/>
                      </a:cubicBezTo>
                      <a:cubicBezTo>
                        <a:pt x="89" y="50"/>
                        <a:pt x="74" y="99"/>
                        <a:pt x="55" y="109"/>
                      </a:cubicBezTo>
                      <a:cubicBezTo>
                        <a:pt x="54" y="109"/>
                        <a:pt x="54" y="109"/>
                        <a:pt x="54" y="109"/>
                      </a:cubicBezTo>
                      <a:cubicBezTo>
                        <a:pt x="48" y="109"/>
                        <a:pt x="48" y="109"/>
                        <a:pt x="48" y="109"/>
                      </a:cubicBezTo>
                      <a:cubicBezTo>
                        <a:pt x="48" y="105"/>
                        <a:pt x="48" y="105"/>
                        <a:pt x="48" y="105"/>
                      </a:cubicBezTo>
                      <a:cubicBezTo>
                        <a:pt x="48" y="104"/>
                        <a:pt x="48" y="102"/>
                        <a:pt x="41" y="102"/>
                      </a:cubicBezTo>
                      <a:lnTo>
                        <a:pt x="15" y="102"/>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pic>
            <p:nvPicPr>
              <p:cNvPr id="29" name="图片 28" descr="地上的轮子&#10;&#10;描述已自动生成">
                <a:extLst>
                  <a:ext uri="{FF2B5EF4-FFF2-40B4-BE49-F238E27FC236}">
                    <a16:creationId xmlns:a16="http://schemas.microsoft.com/office/drawing/2014/main" id="{A5540C89-F7A1-41C9-8076-CBDDBAE73F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8419" y="1456718"/>
                <a:ext cx="1237499" cy="1235630"/>
              </a:xfrm>
              <a:prstGeom prst="rect">
                <a:avLst/>
              </a:prstGeom>
              <a:ln w="76200">
                <a:noFill/>
              </a:ln>
            </p:spPr>
          </p:pic>
          <p:pic>
            <p:nvPicPr>
              <p:cNvPr id="6" name="图片 5">
                <a:extLst>
                  <a:ext uri="{FF2B5EF4-FFF2-40B4-BE49-F238E27FC236}">
                    <a16:creationId xmlns:a16="http://schemas.microsoft.com/office/drawing/2014/main" id="{629E2A11-B75F-4BFC-A741-43977338FB9B}"/>
                  </a:ext>
                </a:extLst>
              </p:cNvPr>
              <p:cNvPicPr>
                <a:picLocks noChangeAspect="1"/>
              </p:cNvPicPr>
              <p:nvPr/>
            </p:nvPicPr>
            <p:blipFill>
              <a:blip r:embed="rId7"/>
              <a:stretch>
                <a:fillRect/>
              </a:stretch>
            </p:blipFill>
            <p:spPr>
              <a:xfrm>
                <a:off x="10184241" y="1016881"/>
                <a:ext cx="988825" cy="796963"/>
              </a:xfrm>
              <a:prstGeom prst="rect">
                <a:avLst/>
              </a:prstGeom>
            </p:spPr>
          </p:pic>
          <p:pic>
            <p:nvPicPr>
              <p:cNvPr id="32" name="图片 31">
                <a:extLst>
                  <a:ext uri="{FF2B5EF4-FFF2-40B4-BE49-F238E27FC236}">
                    <a16:creationId xmlns:a16="http://schemas.microsoft.com/office/drawing/2014/main" id="{363E9329-425D-41BA-84C0-77AEA66E3A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29568" y="2475744"/>
                <a:ext cx="1013818" cy="848161"/>
              </a:xfrm>
              <a:prstGeom prst="rect">
                <a:avLst/>
              </a:prstGeom>
            </p:spPr>
          </p:pic>
          <p:pic>
            <p:nvPicPr>
              <p:cNvPr id="33" name="图片 32" descr="图片包含 游戏机&#10;&#10;描述已自动生成">
                <a:extLst>
                  <a:ext uri="{FF2B5EF4-FFF2-40B4-BE49-F238E27FC236}">
                    <a16:creationId xmlns:a16="http://schemas.microsoft.com/office/drawing/2014/main" id="{302669DF-39E6-45F1-BA9A-80373D1242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84241" y="2843457"/>
                <a:ext cx="1047209" cy="837767"/>
              </a:xfrm>
              <a:prstGeom prst="rect">
                <a:avLst/>
              </a:prstGeom>
            </p:spPr>
          </p:pic>
          <p:pic>
            <p:nvPicPr>
              <p:cNvPr id="34" name="图片 33" descr="剪刀放在一起&#10;&#10;描述已自动生成">
                <a:extLst>
                  <a:ext uri="{FF2B5EF4-FFF2-40B4-BE49-F238E27FC236}">
                    <a16:creationId xmlns:a16="http://schemas.microsoft.com/office/drawing/2014/main" id="{DBA6DE88-47B1-440C-A8C7-AE98513656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84241" y="3725276"/>
                <a:ext cx="1315408" cy="986556"/>
              </a:xfrm>
              <a:prstGeom prst="rect">
                <a:avLst/>
              </a:prstGeom>
            </p:spPr>
          </p:pic>
          <p:pic>
            <p:nvPicPr>
              <p:cNvPr id="9" name="图片 8">
                <a:extLst>
                  <a:ext uri="{FF2B5EF4-FFF2-40B4-BE49-F238E27FC236}">
                    <a16:creationId xmlns:a16="http://schemas.microsoft.com/office/drawing/2014/main" id="{BFBAA15D-A09D-49BB-8638-E6514304B821}"/>
                  </a:ext>
                </a:extLst>
              </p:cNvPr>
              <p:cNvPicPr>
                <a:picLocks noChangeAspect="1"/>
              </p:cNvPicPr>
              <p:nvPr/>
            </p:nvPicPr>
            <p:blipFill>
              <a:blip r:embed="rId11"/>
              <a:stretch>
                <a:fillRect/>
              </a:stretch>
            </p:blipFill>
            <p:spPr>
              <a:xfrm>
                <a:off x="10184241" y="1990230"/>
                <a:ext cx="1016809" cy="733209"/>
              </a:xfrm>
              <a:prstGeom prst="rect">
                <a:avLst/>
              </a:prstGeom>
            </p:spPr>
          </p:pic>
          <p:pic>
            <p:nvPicPr>
              <p:cNvPr id="36" name="图片 35" descr="图片包含 桌子, 厨房, 柜台, 火炉&#10;&#10;描述已自动生成">
                <a:extLst>
                  <a:ext uri="{FF2B5EF4-FFF2-40B4-BE49-F238E27FC236}">
                    <a16:creationId xmlns:a16="http://schemas.microsoft.com/office/drawing/2014/main" id="{F72E0C8E-3BDF-4B72-9496-77562D9D01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3124" y="4392008"/>
                <a:ext cx="1512794" cy="1008898"/>
              </a:xfrm>
              <a:prstGeom prst="rect">
                <a:avLst/>
              </a:prstGeom>
            </p:spPr>
          </p:pic>
          <p:pic>
            <p:nvPicPr>
              <p:cNvPr id="37" name="图片 36">
                <a:extLst>
                  <a:ext uri="{FF2B5EF4-FFF2-40B4-BE49-F238E27FC236}">
                    <a16:creationId xmlns:a16="http://schemas.microsoft.com/office/drawing/2014/main" id="{0A2F03C7-5188-4605-8A29-9503C2A0917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54399" y="4590562"/>
                <a:ext cx="1155209" cy="966449"/>
              </a:xfrm>
              <a:prstGeom prst="rect">
                <a:avLst/>
              </a:prstGeom>
            </p:spPr>
          </p:pic>
          <p:pic>
            <p:nvPicPr>
              <p:cNvPr id="38" name="图片 37">
                <a:extLst>
                  <a:ext uri="{FF2B5EF4-FFF2-40B4-BE49-F238E27FC236}">
                    <a16:creationId xmlns:a16="http://schemas.microsoft.com/office/drawing/2014/main" id="{C85B31EB-3B1F-4E45-A3F8-ACAA4BEF02B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46033" y="5347045"/>
                <a:ext cx="1237501" cy="928126"/>
              </a:xfrm>
              <a:prstGeom prst="rect">
                <a:avLst/>
              </a:prstGeom>
            </p:spPr>
          </p:pic>
          <p:pic>
            <p:nvPicPr>
              <p:cNvPr id="11" name="图片 10">
                <a:extLst>
                  <a:ext uri="{FF2B5EF4-FFF2-40B4-BE49-F238E27FC236}">
                    <a16:creationId xmlns:a16="http://schemas.microsoft.com/office/drawing/2014/main" id="{37986583-CB77-4B1C-9F28-63F5C0DB07D2}"/>
                  </a:ext>
                </a:extLst>
              </p:cNvPr>
              <p:cNvPicPr>
                <a:picLocks noChangeAspect="1"/>
              </p:cNvPicPr>
              <p:nvPr/>
            </p:nvPicPr>
            <p:blipFill>
              <a:blip r:embed="rId15"/>
              <a:stretch>
                <a:fillRect/>
              </a:stretch>
            </p:blipFill>
            <p:spPr>
              <a:xfrm>
                <a:off x="10385918" y="5968269"/>
                <a:ext cx="989874" cy="659916"/>
              </a:xfrm>
              <a:prstGeom prst="rect">
                <a:avLst/>
              </a:prstGeom>
            </p:spPr>
          </p:pic>
        </p:grpSp>
        <p:pic>
          <p:nvPicPr>
            <p:cNvPr id="40" name="图片 39" descr="图片包含 甜甜圈, 巧克力, 桌子, 盘子&#10;&#10;描述已自动生成">
              <a:extLst>
                <a:ext uri="{FF2B5EF4-FFF2-40B4-BE49-F238E27FC236}">
                  <a16:creationId xmlns:a16="http://schemas.microsoft.com/office/drawing/2014/main" id="{E58B9733-0B39-45CF-A78F-1023F505802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809559" y="2381207"/>
              <a:ext cx="1190378" cy="892784"/>
            </a:xfrm>
            <a:prstGeom prst="rect">
              <a:avLst/>
            </a:prstGeom>
          </p:spPr>
        </p:pic>
        <p:pic>
          <p:nvPicPr>
            <p:cNvPr id="41" name="图片 40" descr="躺在地上&#10;&#10;描述已自动生成">
              <a:extLst>
                <a:ext uri="{FF2B5EF4-FFF2-40B4-BE49-F238E27FC236}">
                  <a16:creationId xmlns:a16="http://schemas.microsoft.com/office/drawing/2014/main" id="{7B3137D4-EDDD-4578-BBBB-68C97AAFBA2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02404" y="3483020"/>
              <a:ext cx="892784" cy="892784"/>
            </a:xfrm>
            <a:prstGeom prst="rect">
              <a:avLst/>
            </a:prstGeom>
          </p:spPr>
        </p:pic>
      </p:grpSp>
    </p:spTree>
    <p:extLst>
      <p:ext uri="{BB962C8B-B14F-4D97-AF65-F5344CB8AC3E}">
        <p14:creationId xmlns:p14="http://schemas.microsoft.com/office/powerpoint/2010/main" val="45329587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ED716-481C-4CE2-9CE1-2D29B830D596}"/>
              </a:ext>
            </a:extLst>
          </p:cNvPr>
          <p:cNvSpPr>
            <a:spLocks noGrp="1"/>
          </p:cNvSpPr>
          <p:nvPr>
            <p:ph type="title"/>
          </p:nvPr>
        </p:nvSpPr>
        <p:spPr>
          <a:xfrm>
            <a:off x="323849" y="344730"/>
            <a:ext cx="8010254" cy="443198"/>
          </a:xfrm>
        </p:spPr>
        <p:txBody>
          <a:bodyPr/>
          <a:lstStyle/>
          <a:p>
            <a:r>
              <a:rPr lang="zh-CN" altLang="en-US" dirty="0"/>
              <a:t>产品对比：</a:t>
            </a:r>
            <a:r>
              <a:rPr lang="en-US" altLang="zh-CN" dirty="0"/>
              <a:t>XIDI VS </a:t>
            </a:r>
            <a:r>
              <a:rPr lang="zh-CN" altLang="en-US" dirty="0"/>
              <a:t>思谋</a:t>
            </a:r>
            <a:r>
              <a:rPr lang="en-US" altLang="zh-CN" dirty="0"/>
              <a:t>AI</a:t>
            </a:r>
            <a:r>
              <a:rPr lang="zh-CN" altLang="en-US" dirty="0"/>
              <a:t>（以</a:t>
            </a:r>
            <a:r>
              <a:rPr lang="en-US" altLang="zh-CN" dirty="0"/>
              <a:t>OCR</a:t>
            </a:r>
            <a:r>
              <a:rPr lang="zh-CN" altLang="en-US" dirty="0"/>
              <a:t>举例）</a:t>
            </a:r>
          </a:p>
        </p:txBody>
      </p:sp>
      <p:graphicFrame>
        <p:nvGraphicFramePr>
          <p:cNvPr id="18" name="图表 17">
            <a:extLst>
              <a:ext uri="{FF2B5EF4-FFF2-40B4-BE49-F238E27FC236}">
                <a16:creationId xmlns:a16="http://schemas.microsoft.com/office/drawing/2014/main" id="{1520DD88-FFAB-45E3-B7F2-760BE1606641}"/>
              </a:ext>
            </a:extLst>
          </p:cNvPr>
          <p:cNvGraphicFramePr/>
          <p:nvPr/>
        </p:nvGraphicFramePr>
        <p:xfrm>
          <a:off x="196327" y="925349"/>
          <a:ext cx="8503533" cy="26862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6" name="图表 25">
            <a:extLst>
              <a:ext uri="{FF2B5EF4-FFF2-40B4-BE49-F238E27FC236}">
                <a16:creationId xmlns:a16="http://schemas.microsoft.com/office/drawing/2014/main" id="{34A2E936-5F6D-473A-85EE-DB16CA5B74BF}"/>
              </a:ext>
            </a:extLst>
          </p:cNvPr>
          <p:cNvGraphicFramePr/>
          <p:nvPr/>
        </p:nvGraphicFramePr>
        <p:xfrm>
          <a:off x="210636" y="3749063"/>
          <a:ext cx="8489224" cy="2332300"/>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组合 4">
            <a:extLst>
              <a:ext uri="{FF2B5EF4-FFF2-40B4-BE49-F238E27FC236}">
                <a16:creationId xmlns:a16="http://schemas.microsoft.com/office/drawing/2014/main" id="{7E18156D-BB99-4ED5-AC89-EEAD6369CEFE}"/>
              </a:ext>
            </a:extLst>
          </p:cNvPr>
          <p:cNvGrpSpPr/>
          <p:nvPr/>
        </p:nvGrpSpPr>
        <p:grpSpPr>
          <a:xfrm>
            <a:off x="8901036" y="582829"/>
            <a:ext cx="2954273" cy="5478768"/>
            <a:chOff x="8901036" y="582829"/>
            <a:chExt cx="2954273" cy="5478768"/>
          </a:xfrm>
        </p:grpSpPr>
        <p:pic>
          <p:nvPicPr>
            <p:cNvPr id="37" name="图片 36" descr="墙上的钟表&#10;&#10;中度可信度描述已自动生成">
              <a:extLst>
                <a:ext uri="{FF2B5EF4-FFF2-40B4-BE49-F238E27FC236}">
                  <a16:creationId xmlns:a16="http://schemas.microsoft.com/office/drawing/2014/main" id="{4E79513D-7EDC-444C-BCC9-D4C945A128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9836" y="4902236"/>
              <a:ext cx="1385799" cy="1159361"/>
            </a:xfrm>
            <a:prstGeom prst="rect">
              <a:avLst/>
            </a:prstGeom>
            <a:ln w="57150">
              <a:solidFill>
                <a:schemeClr val="bg1"/>
              </a:solidFill>
            </a:ln>
          </p:spPr>
        </p:pic>
        <p:grpSp>
          <p:nvGrpSpPr>
            <p:cNvPr id="4" name="组合 3">
              <a:extLst>
                <a:ext uri="{FF2B5EF4-FFF2-40B4-BE49-F238E27FC236}">
                  <a16:creationId xmlns:a16="http://schemas.microsoft.com/office/drawing/2014/main" id="{FA16A52E-CEB8-42DB-87C2-F6FA8EECA0FE}"/>
                </a:ext>
              </a:extLst>
            </p:cNvPr>
            <p:cNvGrpSpPr/>
            <p:nvPr/>
          </p:nvGrpSpPr>
          <p:grpSpPr>
            <a:xfrm>
              <a:off x="8901036" y="582829"/>
              <a:ext cx="917949" cy="917949"/>
              <a:chOff x="8914244" y="774438"/>
              <a:chExt cx="917949" cy="917949"/>
            </a:xfrm>
          </p:grpSpPr>
          <p:sp>
            <p:nvSpPr>
              <p:cNvPr id="17" name="椭圆 16">
                <a:extLst>
                  <a:ext uri="{FF2B5EF4-FFF2-40B4-BE49-F238E27FC236}">
                    <a16:creationId xmlns:a16="http://schemas.microsoft.com/office/drawing/2014/main" id="{97BFBE7F-43F3-4272-8B53-ADA398F251E8}"/>
                  </a:ext>
                </a:extLst>
              </p:cNvPr>
              <p:cNvSpPr/>
              <p:nvPr/>
            </p:nvSpPr>
            <p:spPr>
              <a:xfrm>
                <a:off x="8914244" y="774438"/>
                <a:ext cx="917949" cy="917949"/>
              </a:xfrm>
              <a:prstGeom prst="ellipse">
                <a:avLst/>
              </a:prstGeom>
              <a:solidFill>
                <a:srgbClr val="18478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7">
                <a:extLst>
                  <a:ext uri="{FF2B5EF4-FFF2-40B4-BE49-F238E27FC236}">
                    <a16:creationId xmlns:a16="http://schemas.microsoft.com/office/drawing/2014/main" id="{D5D04458-E302-4415-983C-4946E571F741}"/>
                  </a:ext>
                </a:extLst>
              </p:cNvPr>
              <p:cNvSpPr>
                <a:spLocks noEditPoints="1"/>
              </p:cNvSpPr>
              <p:nvPr/>
            </p:nvSpPr>
            <p:spPr bwMode="auto">
              <a:xfrm>
                <a:off x="9088449" y="911859"/>
                <a:ext cx="590364" cy="535403"/>
              </a:xfrm>
              <a:custGeom>
                <a:avLst/>
                <a:gdLst>
                  <a:gd name="T0" fmla="*/ 19 w 209"/>
                  <a:gd name="T1" fmla="*/ 205 h 205"/>
                  <a:gd name="T2" fmla="*/ 0 w 209"/>
                  <a:gd name="T3" fmla="*/ 106 h 205"/>
                  <a:gd name="T4" fmla="*/ 41 w 209"/>
                  <a:gd name="T5" fmla="*/ 94 h 205"/>
                  <a:gd name="T6" fmla="*/ 81 w 209"/>
                  <a:gd name="T7" fmla="*/ 37 h 205"/>
                  <a:gd name="T8" fmla="*/ 86 w 209"/>
                  <a:gd name="T9" fmla="*/ 4 h 205"/>
                  <a:gd name="T10" fmla="*/ 125 w 209"/>
                  <a:gd name="T11" fmla="*/ 34 h 205"/>
                  <a:gd name="T12" fmla="*/ 186 w 209"/>
                  <a:gd name="T13" fmla="*/ 73 h 205"/>
                  <a:gd name="T14" fmla="*/ 199 w 209"/>
                  <a:gd name="T15" fmla="*/ 114 h 205"/>
                  <a:gd name="T16" fmla="*/ 188 w 209"/>
                  <a:gd name="T17" fmla="*/ 144 h 205"/>
                  <a:gd name="T18" fmla="*/ 180 w 209"/>
                  <a:gd name="T19" fmla="*/ 174 h 205"/>
                  <a:gd name="T20" fmla="*/ 181 w 209"/>
                  <a:gd name="T21" fmla="*/ 180 h 205"/>
                  <a:gd name="T22" fmla="*/ 72 w 209"/>
                  <a:gd name="T23" fmla="*/ 200 h 205"/>
                  <a:gd name="T24" fmla="*/ 48 w 209"/>
                  <a:gd name="T25" fmla="*/ 205 h 205"/>
                  <a:gd name="T26" fmla="*/ 8 w 209"/>
                  <a:gd name="T27" fmla="*/ 105 h 205"/>
                  <a:gd name="T28" fmla="*/ 19 w 209"/>
                  <a:gd name="T29" fmla="*/ 197 h 205"/>
                  <a:gd name="T30" fmla="*/ 56 w 209"/>
                  <a:gd name="T31" fmla="*/ 194 h 205"/>
                  <a:gd name="T32" fmla="*/ 63 w 209"/>
                  <a:gd name="T33" fmla="*/ 187 h 205"/>
                  <a:gd name="T34" fmla="*/ 160 w 209"/>
                  <a:gd name="T35" fmla="*/ 192 h 205"/>
                  <a:gd name="T36" fmla="*/ 173 w 209"/>
                  <a:gd name="T37" fmla="*/ 179 h 205"/>
                  <a:gd name="T38" fmla="*/ 170 w 209"/>
                  <a:gd name="T39" fmla="*/ 169 h 205"/>
                  <a:gd name="T40" fmla="*/ 183 w 209"/>
                  <a:gd name="T41" fmla="*/ 156 h 205"/>
                  <a:gd name="T42" fmla="*/ 171 w 209"/>
                  <a:gd name="T43" fmla="*/ 138 h 205"/>
                  <a:gd name="T44" fmla="*/ 193 w 209"/>
                  <a:gd name="T45" fmla="*/ 125 h 205"/>
                  <a:gd name="T46" fmla="*/ 185 w 209"/>
                  <a:gd name="T47" fmla="*/ 110 h 205"/>
                  <a:gd name="T48" fmla="*/ 201 w 209"/>
                  <a:gd name="T49" fmla="*/ 96 h 205"/>
                  <a:gd name="T50" fmla="*/ 112 w 209"/>
                  <a:gd name="T51" fmla="*/ 81 h 205"/>
                  <a:gd name="T52" fmla="*/ 117 w 209"/>
                  <a:gd name="T53" fmla="*/ 34 h 205"/>
                  <a:gd name="T54" fmla="*/ 92 w 209"/>
                  <a:gd name="T55" fmla="*/ 10 h 205"/>
                  <a:gd name="T56" fmla="*/ 89 w 209"/>
                  <a:gd name="T57" fmla="*/ 37 h 205"/>
                  <a:gd name="T58" fmla="*/ 54 w 209"/>
                  <a:gd name="T59" fmla="*/ 109 h 205"/>
                  <a:gd name="T60" fmla="*/ 48 w 209"/>
                  <a:gd name="T61" fmla="*/ 105 h 205"/>
                  <a:gd name="T62" fmla="*/ 15 w 209"/>
                  <a:gd name="T63"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 h="205">
                    <a:moveTo>
                      <a:pt x="48" y="205"/>
                    </a:moveTo>
                    <a:cubicBezTo>
                      <a:pt x="19" y="205"/>
                      <a:pt x="19" y="205"/>
                      <a:pt x="19" y="205"/>
                    </a:cubicBezTo>
                    <a:cubicBezTo>
                      <a:pt x="15" y="205"/>
                      <a:pt x="4" y="205"/>
                      <a:pt x="4" y="194"/>
                    </a:cubicBezTo>
                    <a:cubicBezTo>
                      <a:pt x="0" y="106"/>
                      <a:pt x="0" y="106"/>
                      <a:pt x="0" y="106"/>
                    </a:cubicBezTo>
                    <a:cubicBezTo>
                      <a:pt x="0" y="94"/>
                      <a:pt x="11" y="94"/>
                      <a:pt x="15" y="94"/>
                    </a:cubicBezTo>
                    <a:cubicBezTo>
                      <a:pt x="41" y="94"/>
                      <a:pt x="41" y="94"/>
                      <a:pt x="41" y="94"/>
                    </a:cubicBezTo>
                    <a:cubicBezTo>
                      <a:pt x="44" y="94"/>
                      <a:pt x="51" y="94"/>
                      <a:pt x="54" y="100"/>
                    </a:cubicBezTo>
                    <a:cubicBezTo>
                      <a:pt x="69" y="87"/>
                      <a:pt x="81" y="47"/>
                      <a:pt x="81" y="37"/>
                    </a:cubicBezTo>
                    <a:cubicBezTo>
                      <a:pt x="81" y="35"/>
                      <a:pt x="81" y="33"/>
                      <a:pt x="81" y="31"/>
                    </a:cubicBezTo>
                    <a:cubicBezTo>
                      <a:pt x="81" y="21"/>
                      <a:pt x="80" y="10"/>
                      <a:pt x="86" y="4"/>
                    </a:cubicBezTo>
                    <a:cubicBezTo>
                      <a:pt x="89" y="1"/>
                      <a:pt x="92" y="0"/>
                      <a:pt x="96" y="0"/>
                    </a:cubicBezTo>
                    <a:cubicBezTo>
                      <a:pt x="113" y="0"/>
                      <a:pt x="123" y="17"/>
                      <a:pt x="125" y="34"/>
                    </a:cubicBezTo>
                    <a:cubicBezTo>
                      <a:pt x="126" y="52"/>
                      <a:pt x="126" y="65"/>
                      <a:pt x="124" y="73"/>
                    </a:cubicBezTo>
                    <a:cubicBezTo>
                      <a:pt x="186" y="73"/>
                      <a:pt x="186" y="73"/>
                      <a:pt x="186" y="73"/>
                    </a:cubicBezTo>
                    <a:cubicBezTo>
                      <a:pt x="199" y="73"/>
                      <a:pt x="209" y="83"/>
                      <a:pt x="209" y="95"/>
                    </a:cubicBezTo>
                    <a:cubicBezTo>
                      <a:pt x="209" y="103"/>
                      <a:pt x="205" y="110"/>
                      <a:pt x="199" y="114"/>
                    </a:cubicBezTo>
                    <a:cubicBezTo>
                      <a:pt x="200" y="117"/>
                      <a:pt x="201" y="121"/>
                      <a:pt x="201" y="124"/>
                    </a:cubicBezTo>
                    <a:cubicBezTo>
                      <a:pt x="201" y="133"/>
                      <a:pt x="196" y="141"/>
                      <a:pt x="188" y="144"/>
                    </a:cubicBezTo>
                    <a:cubicBezTo>
                      <a:pt x="190" y="148"/>
                      <a:pt x="191" y="151"/>
                      <a:pt x="191" y="155"/>
                    </a:cubicBezTo>
                    <a:cubicBezTo>
                      <a:pt x="191" y="163"/>
                      <a:pt x="187" y="170"/>
                      <a:pt x="180" y="174"/>
                    </a:cubicBezTo>
                    <a:cubicBezTo>
                      <a:pt x="180" y="175"/>
                      <a:pt x="181" y="177"/>
                      <a:pt x="181" y="179"/>
                    </a:cubicBezTo>
                    <a:cubicBezTo>
                      <a:pt x="181" y="180"/>
                      <a:pt x="181" y="180"/>
                      <a:pt x="181" y="180"/>
                    </a:cubicBezTo>
                    <a:cubicBezTo>
                      <a:pt x="181" y="191"/>
                      <a:pt x="171" y="200"/>
                      <a:pt x="160" y="200"/>
                    </a:cubicBezTo>
                    <a:cubicBezTo>
                      <a:pt x="72" y="200"/>
                      <a:pt x="72" y="200"/>
                      <a:pt x="72" y="200"/>
                    </a:cubicBezTo>
                    <a:cubicBezTo>
                      <a:pt x="69" y="200"/>
                      <a:pt x="66" y="199"/>
                      <a:pt x="63" y="198"/>
                    </a:cubicBezTo>
                    <a:cubicBezTo>
                      <a:pt x="61" y="205"/>
                      <a:pt x="52" y="205"/>
                      <a:pt x="48" y="205"/>
                    </a:cubicBezTo>
                    <a:moveTo>
                      <a:pt x="15" y="102"/>
                    </a:moveTo>
                    <a:cubicBezTo>
                      <a:pt x="8" y="102"/>
                      <a:pt x="8" y="104"/>
                      <a:pt x="8" y="105"/>
                    </a:cubicBezTo>
                    <a:cubicBezTo>
                      <a:pt x="12" y="194"/>
                      <a:pt x="12" y="194"/>
                      <a:pt x="12" y="194"/>
                    </a:cubicBezTo>
                    <a:cubicBezTo>
                      <a:pt x="12" y="196"/>
                      <a:pt x="12" y="197"/>
                      <a:pt x="19" y="197"/>
                    </a:cubicBezTo>
                    <a:cubicBezTo>
                      <a:pt x="48" y="197"/>
                      <a:pt x="48" y="197"/>
                      <a:pt x="48" y="197"/>
                    </a:cubicBezTo>
                    <a:cubicBezTo>
                      <a:pt x="56" y="197"/>
                      <a:pt x="56" y="196"/>
                      <a:pt x="56" y="194"/>
                    </a:cubicBezTo>
                    <a:cubicBezTo>
                      <a:pt x="56" y="180"/>
                      <a:pt x="56" y="180"/>
                      <a:pt x="56" y="180"/>
                    </a:cubicBezTo>
                    <a:cubicBezTo>
                      <a:pt x="63" y="187"/>
                      <a:pt x="63" y="187"/>
                      <a:pt x="63" y="187"/>
                    </a:cubicBezTo>
                    <a:cubicBezTo>
                      <a:pt x="65" y="190"/>
                      <a:pt x="69" y="192"/>
                      <a:pt x="72" y="192"/>
                    </a:cubicBezTo>
                    <a:cubicBezTo>
                      <a:pt x="160" y="192"/>
                      <a:pt x="160" y="192"/>
                      <a:pt x="160" y="192"/>
                    </a:cubicBezTo>
                    <a:cubicBezTo>
                      <a:pt x="167" y="192"/>
                      <a:pt x="173" y="186"/>
                      <a:pt x="173" y="180"/>
                    </a:cubicBezTo>
                    <a:cubicBezTo>
                      <a:pt x="173" y="179"/>
                      <a:pt x="173" y="179"/>
                      <a:pt x="173" y="179"/>
                    </a:cubicBezTo>
                    <a:cubicBezTo>
                      <a:pt x="173" y="177"/>
                      <a:pt x="172" y="175"/>
                      <a:pt x="171" y="173"/>
                    </a:cubicBezTo>
                    <a:cubicBezTo>
                      <a:pt x="170" y="169"/>
                      <a:pt x="170" y="169"/>
                      <a:pt x="170" y="169"/>
                    </a:cubicBezTo>
                    <a:cubicBezTo>
                      <a:pt x="174" y="168"/>
                      <a:pt x="174" y="168"/>
                      <a:pt x="174" y="168"/>
                    </a:cubicBezTo>
                    <a:cubicBezTo>
                      <a:pt x="179" y="166"/>
                      <a:pt x="183" y="161"/>
                      <a:pt x="183" y="156"/>
                    </a:cubicBezTo>
                    <a:cubicBezTo>
                      <a:pt x="183" y="151"/>
                      <a:pt x="181" y="147"/>
                      <a:pt x="178" y="144"/>
                    </a:cubicBezTo>
                    <a:cubicBezTo>
                      <a:pt x="171" y="138"/>
                      <a:pt x="171" y="138"/>
                      <a:pt x="171" y="138"/>
                    </a:cubicBezTo>
                    <a:cubicBezTo>
                      <a:pt x="181" y="137"/>
                      <a:pt x="181" y="137"/>
                      <a:pt x="181" y="137"/>
                    </a:cubicBezTo>
                    <a:cubicBezTo>
                      <a:pt x="188" y="137"/>
                      <a:pt x="193" y="132"/>
                      <a:pt x="193" y="125"/>
                    </a:cubicBezTo>
                    <a:cubicBezTo>
                      <a:pt x="193" y="121"/>
                      <a:pt x="192" y="117"/>
                      <a:pt x="189" y="114"/>
                    </a:cubicBezTo>
                    <a:cubicBezTo>
                      <a:pt x="185" y="110"/>
                      <a:pt x="185" y="110"/>
                      <a:pt x="185" y="110"/>
                    </a:cubicBezTo>
                    <a:cubicBezTo>
                      <a:pt x="191" y="108"/>
                      <a:pt x="191" y="108"/>
                      <a:pt x="191" y="108"/>
                    </a:cubicBezTo>
                    <a:cubicBezTo>
                      <a:pt x="197" y="106"/>
                      <a:pt x="201" y="101"/>
                      <a:pt x="201" y="96"/>
                    </a:cubicBezTo>
                    <a:cubicBezTo>
                      <a:pt x="201" y="87"/>
                      <a:pt x="194" y="81"/>
                      <a:pt x="186" y="81"/>
                    </a:cubicBezTo>
                    <a:cubicBezTo>
                      <a:pt x="112" y="81"/>
                      <a:pt x="112" y="81"/>
                      <a:pt x="112" y="81"/>
                    </a:cubicBezTo>
                    <a:cubicBezTo>
                      <a:pt x="115" y="75"/>
                      <a:pt x="115" y="75"/>
                      <a:pt x="115" y="75"/>
                    </a:cubicBezTo>
                    <a:cubicBezTo>
                      <a:pt x="116" y="72"/>
                      <a:pt x="119" y="63"/>
                      <a:pt x="117" y="34"/>
                    </a:cubicBezTo>
                    <a:cubicBezTo>
                      <a:pt x="116" y="24"/>
                      <a:pt x="110" y="8"/>
                      <a:pt x="96" y="8"/>
                    </a:cubicBezTo>
                    <a:cubicBezTo>
                      <a:pt x="94" y="8"/>
                      <a:pt x="92" y="9"/>
                      <a:pt x="92" y="10"/>
                    </a:cubicBezTo>
                    <a:cubicBezTo>
                      <a:pt x="88" y="13"/>
                      <a:pt x="89" y="23"/>
                      <a:pt x="89" y="30"/>
                    </a:cubicBezTo>
                    <a:cubicBezTo>
                      <a:pt x="89" y="33"/>
                      <a:pt x="89" y="35"/>
                      <a:pt x="89" y="37"/>
                    </a:cubicBezTo>
                    <a:cubicBezTo>
                      <a:pt x="89" y="50"/>
                      <a:pt x="74" y="99"/>
                      <a:pt x="55" y="109"/>
                    </a:cubicBezTo>
                    <a:cubicBezTo>
                      <a:pt x="54" y="109"/>
                      <a:pt x="54" y="109"/>
                      <a:pt x="54" y="109"/>
                    </a:cubicBezTo>
                    <a:cubicBezTo>
                      <a:pt x="48" y="109"/>
                      <a:pt x="48" y="109"/>
                      <a:pt x="48" y="109"/>
                    </a:cubicBezTo>
                    <a:cubicBezTo>
                      <a:pt x="48" y="105"/>
                      <a:pt x="48" y="105"/>
                      <a:pt x="48" y="105"/>
                    </a:cubicBezTo>
                    <a:cubicBezTo>
                      <a:pt x="48" y="104"/>
                      <a:pt x="48" y="102"/>
                      <a:pt x="41" y="102"/>
                    </a:cubicBezTo>
                    <a:lnTo>
                      <a:pt x="15" y="102"/>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pic>
          <p:nvPicPr>
            <p:cNvPr id="29" name="图片 28" descr="绿色的杯子&#10;&#10;描述已自动生成">
              <a:extLst>
                <a:ext uri="{FF2B5EF4-FFF2-40B4-BE49-F238E27FC236}">
                  <a16:creationId xmlns:a16="http://schemas.microsoft.com/office/drawing/2014/main" id="{5BF09F19-544B-4AE1-BF29-70A08324E2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1036" y="1599716"/>
              <a:ext cx="1612130" cy="1007582"/>
            </a:xfrm>
            <a:prstGeom prst="rect">
              <a:avLst/>
            </a:prstGeom>
          </p:spPr>
        </p:pic>
        <p:pic>
          <p:nvPicPr>
            <p:cNvPr id="30" name="图片 29" descr="文本, 信件&#10;&#10;描述已自动生成">
              <a:extLst>
                <a:ext uri="{FF2B5EF4-FFF2-40B4-BE49-F238E27FC236}">
                  <a16:creationId xmlns:a16="http://schemas.microsoft.com/office/drawing/2014/main" id="{A182C35F-798F-4D9F-BC1B-92E3DD1757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5846" y="1049580"/>
              <a:ext cx="1208258" cy="1010830"/>
            </a:xfrm>
            <a:prstGeom prst="rect">
              <a:avLst/>
            </a:prstGeom>
            <a:ln w="57150">
              <a:noFill/>
            </a:ln>
          </p:spPr>
        </p:pic>
        <p:pic>
          <p:nvPicPr>
            <p:cNvPr id="31" name="图片 30" descr="杯子里的液体&#10;&#10;中度可信度描述已自动生成">
              <a:extLst>
                <a:ext uri="{FF2B5EF4-FFF2-40B4-BE49-F238E27FC236}">
                  <a16:creationId xmlns:a16="http://schemas.microsoft.com/office/drawing/2014/main" id="{513813EF-FFDF-41E9-95CF-37EBCC279B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76916" y="2748723"/>
              <a:ext cx="1505841" cy="1103989"/>
            </a:xfrm>
            <a:prstGeom prst="rect">
              <a:avLst/>
            </a:prstGeom>
            <a:ln w="57150">
              <a:noFill/>
            </a:ln>
          </p:spPr>
        </p:pic>
        <p:pic>
          <p:nvPicPr>
            <p:cNvPr id="32" name="图片 31" descr="图片包含 标志, 前, 火车, 关&#10;&#10;描述已自动生成">
              <a:extLst>
                <a:ext uri="{FF2B5EF4-FFF2-40B4-BE49-F238E27FC236}">
                  <a16:creationId xmlns:a16="http://schemas.microsoft.com/office/drawing/2014/main" id="{55DEC7AC-95E6-4B7B-8534-F7D90C3437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02382" y="2226029"/>
              <a:ext cx="1482507" cy="743199"/>
            </a:xfrm>
            <a:prstGeom prst="rect">
              <a:avLst/>
            </a:prstGeom>
            <a:ln w="57150">
              <a:noFill/>
            </a:ln>
          </p:spPr>
        </p:pic>
        <p:pic>
          <p:nvPicPr>
            <p:cNvPr id="33" name="图片 32" descr="黑白色的标志&#10;&#10;中度可信度描述已自动生成">
              <a:extLst>
                <a:ext uri="{FF2B5EF4-FFF2-40B4-BE49-F238E27FC236}">
                  <a16:creationId xmlns:a16="http://schemas.microsoft.com/office/drawing/2014/main" id="{4BEADCE7-E2AD-4D6A-959C-0F9795DD1A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21891" y="4023317"/>
              <a:ext cx="1799607" cy="269674"/>
            </a:xfrm>
            <a:prstGeom prst="rect">
              <a:avLst/>
            </a:prstGeom>
            <a:ln w="57150">
              <a:solidFill>
                <a:schemeClr val="bg1"/>
              </a:solidFill>
            </a:ln>
          </p:spPr>
        </p:pic>
        <p:pic>
          <p:nvPicPr>
            <p:cNvPr id="34" name="图片 33">
              <a:extLst>
                <a:ext uri="{FF2B5EF4-FFF2-40B4-BE49-F238E27FC236}">
                  <a16:creationId xmlns:a16="http://schemas.microsoft.com/office/drawing/2014/main" id="{DD58941E-8666-4D06-ADB6-F3A51F5F04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5999" y="3080146"/>
              <a:ext cx="1217713" cy="1018740"/>
            </a:xfrm>
            <a:prstGeom prst="rect">
              <a:avLst/>
            </a:prstGeom>
          </p:spPr>
        </p:pic>
        <p:pic>
          <p:nvPicPr>
            <p:cNvPr id="35" name="图片 34" descr="文本&#10;&#10;中度可信度描述已自动生成">
              <a:extLst>
                <a:ext uri="{FF2B5EF4-FFF2-40B4-BE49-F238E27FC236}">
                  <a16:creationId xmlns:a16="http://schemas.microsoft.com/office/drawing/2014/main" id="{AD2F550D-0A46-4DAC-8A03-3669B0B7348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37595" y="4158154"/>
              <a:ext cx="1217714" cy="918733"/>
            </a:xfrm>
            <a:prstGeom prst="rect">
              <a:avLst/>
            </a:prstGeom>
          </p:spPr>
        </p:pic>
        <p:pic>
          <p:nvPicPr>
            <p:cNvPr id="36" name="图片 35" descr="图片包含 室内, 汽车, 表面, 关&#10;&#10;描述已自动生成">
              <a:extLst>
                <a:ext uri="{FF2B5EF4-FFF2-40B4-BE49-F238E27FC236}">
                  <a16:creationId xmlns:a16="http://schemas.microsoft.com/office/drawing/2014/main" id="{65863C0C-7FF1-48A9-A9F8-A547B64C03D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84457" y="4442366"/>
              <a:ext cx="1006944" cy="1203613"/>
            </a:xfrm>
            <a:prstGeom prst="rect">
              <a:avLst/>
            </a:prstGeom>
            <a:ln w="57150">
              <a:solidFill>
                <a:schemeClr val="bg1"/>
              </a:solidFill>
            </a:ln>
          </p:spPr>
        </p:pic>
      </p:grpSp>
    </p:spTree>
    <p:extLst>
      <p:ext uri="{BB962C8B-B14F-4D97-AF65-F5344CB8AC3E}">
        <p14:creationId xmlns:p14="http://schemas.microsoft.com/office/powerpoint/2010/main" val="139540593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5B9AF-8B14-F145-AC81-0718E64C68FB}"/>
              </a:ext>
            </a:extLst>
          </p:cNvPr>
          <p:cNvSpPr>
            <a:spLocks noGrp="1"/>
          </p:cNvSpPr>
          <p:nvPr>
            <p:ph type="title"/>
          </p:nvPr>
        </p:nvSpPr>
        <p:spPr>
          <a:xfrm>
            <a:off x="323849" y="344730"/>
            <a:ext cx="11572874" cy="443198"/>
          </a:xfrm>
        </p:spPr>
        <p:txBody>
          <a:bodyPr/>
          <a:lstStyle/>
          <a:p>
            <a:endParaRPr kumimoji="1" lang="zh-CN" altLang="en-US" dirty="0"/>
          </a:p>
        </p:txBody>
      </p:sp>
      <p:pic>
        <p:nvPicPr>
          <p:cNvPr id="6" name="Picture Placeholder 6">
            <a:extLst>
              <a:ext uri="{FF2B5EF4-FFF2-40B4-BE49-F238E27FC236}">
                <a16:creationId xmlns:a16="http://schemas.microsoft.com/office/drawing/2014/main" id="{C5E46741-8CD7-4846-9AFD-A38D340E59D0}"/>
              </a:ext>
            </a:extLst>
          </p:cNvPr>
          <p:cNvPicPr>
            <a:picLocks noChangeAspect="1"/>
          </p:cNvPicPr>
          <p:nvPr/>
        </p:nvPicPr>
        <p:blipFill rotWithShape="1">
          <a:blip r:embed="rId2"/>
          <a:srcRect t="14336" b="43314"/>
          <a:stretch/>
        </p:blipFill>
        <p:spPr bwMode="gray">
          <a:xfrm>
            <a:off x="-1" y="0"/>
            <a:ext cx="12195175" cy="3430006"/>
          </a:xfrm>
          <a:prstGeom prst="rect">
            <a:avLst/>
          </a:prstGeom>
          <a:solidFill>
            <a:schemeClr val="tx2">
              <a:alpha val="70000"/>
            </a:schemeClr>
          </a:solidFill>
        </p:spPr>
      </p:pic>
      <p:sp>
        <p:nvSpPr>
          <p:cNvPr id="32" name="Text Placeholder 9">
            <a:extLst>
              <a:ext uri="{FF2B5EF4-FFF2-40B4-BE49-F238E27FC236}">
                <a16:creationId xmlns:a16="http://schemas.microsoft.com/office/drawing/2014/main" id="{31E26BB6-F77B-8A41-8430-240202199E52}"/>
              </a:ext>
            </a:extLst>
          </p:cNvPr>
          <p:cNvSpPr txBox="1">
            <a:spLocks/>
          </p:cNvSpPr>
          <p:nvPr/>
        </p:nvSpPr>
        <p:spPr>
          <a:xfrm>
            <a:off x="423948" y="4024430"/>
            <a:ext cx="11321935" cy="2284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4400" b="1" dirty="0">
                <a:solidFill>
                  <a:schemeClr val="tx1">
                    <a:lumMod val="75000"/>
                    <a:lumOff val="25000"/>
                  </a:schemeClr>
                </a:solidFill>
                <a:ea typeface="SimHei" charset="-122"/>
                <a:cs typeface="SimHei" charset="-122"/>
              </a:rPr>
              <a:t>工业</a:t>
            </a:r>
            <a:r>
              <a:rPr lang="en-US" altLang="zh-CN" sz="4400" b="1" dirty="0">
                <a:solidFill>
                  <a:schemeClr val="tx1">
                    <a:lumMod val="75000"/>
                    <a:lumOff val="25000"/>
                  </a:schemeClr>
                </a:solidFill>
                <a:ea typeface="SimHei" charset="-122"/>
                <a:cs typeface="SimHei" charset="-122"/>
              </a:rPr>
              <a:t>AI</a:t>
            </a:r>
            <a:r>
              <a:rPr lang="zh-CN" altLang="en-US" sz="4400" b="1" dirty="0">
                <a:solidFill>
                  <a:schemeClr val="tx1">
                    <a:lumMod val="75000"/>
                    <a:lumOff val="25000"/>
                  </a:schemeClr>
                </a:solidFill>
                <a:ea typeface="SimHei" charset="-122"/>
                <a:cs typeface="SimHei" charset="-122"/>
              </a:rPr>
              <a:t>项目的一些经验分享</a:t>
            </a:r>
            <a:endParaRPr lang="en-US" sz="4400" b="1" dirty="0">
              <a:solidFill>
                <a:schemeClr val="tx1">
                  <a:lumMod val="75000"/>
                  <a:lumOff val="25000"/>
                </a:schemeClr>
              </a:solidFill>
              <a:ea typeface="SimHei" charset="-122"/>
              <a:cs typeface="SimHei" charset="-122"/>
            </a:endParaRPr>
          </a:p>
        </p:txBody>
      </p:sp>
    </p:spTree>
    <p:extLst>
      <p:ext uri="{BB962C8B-B14F-4D97-AF65-F5344CB8AC3E}">
        <p14:creationId xmlns:p14="http://schemas.microsoft.com/office/powerpoint/2010/main" val="407581914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1ED51-C8E8-6341-92CD-E46F04D9F70E}"/>
              </a:ext>
            </a:extLst>
          </p:cNvPr>
          <p:cNvSpPr>
            <a:spLocks noGrp="1"/>
          </p:cNvSpPr>
          <p:nvPr>
            <p:ph type="title"/>
          </p:nvPr>
        </p:nvSpPr>
        <p:spPr/>
        <p:txBody>
          <a:bodyPr/>
          <a:lstStyle/>
          <a:p>
            <a:r>
              <a:rPr lang="zh-CN" altLang="en-US" dirty="0"/>
              <a:t>实践</a:t>
            </a:r>
            <a:r>
              <a:rPr lang="en-US" altLang="zh-CN" dirty="0"/>
              <a:t>1</a:t>
            </a:r>
            <a:r>
              <a:rPr lang="zh-CN" altLang="en-US" dirty="0"/>
              <a:t>：数据的多样性</a:t>
            </a:r>
          </a:p>
        </p:txBody>
      </p:sp>
      <p:grpSp>
        <p:nvGrpSpPr>
          <p:cNvPr id="3" name="图形 3" descr="手电筒">
            <a:extLst>
              <a:ext uri="{FF2B5EF4-FFF2-40B4-BE49-F238E27FC236}">
                <a16:creationId xmlns:a16="http://schemas.microsoft.com/office/drawing/2014/main" id="{94181435-0FD9-2F42-A6CB-DAC8D688CB33}"/>
              </a:ext>
            </a:extLst>
          </p:cNvPr>
          <p:cNvGrpSpPr/>
          <p:nvPr/>
        </p:nvGrpSpPr>
        <p:grpSpPr>
          <a:xfrm rot="5400000">
            <a:off x="4633350" y="2771876"/>
            <a:ext cx="723900" cy="723900"/>
            <a:chOff x="2314938" y="2945822"/>
            <a:chExt cx="723900" cy="723900"/>
          </a:xfrm>
          <a:solidFill>
            <a:srgbClr val="009DD9"/>
          </a:solidFill>
        </p:grpSpPr>
        <p:sp>
          <p:nvSpPr>
            <p:cNvPr id="4" name="任意形状 3">
              <a:extLst>
                <a:ext uri="{FF2B5EF4-FFF2-40B4-BE49-F238E27FC236}">
                  <a16:creationId xmlns:a16="http://schemas.microsoft.com/office/drawing/2014/main" id="{5E8375D6-A349-3546-A2C4-63DC410F85A5}"/>
                </a:ext>
              </a:extLst>
            </p:cNvPr>
            <p:cNvSpPr/>
            <p:nvPr/>
          </p:nvSpPr>
          <p:spPr>
            <a:xfrm>
              <a:off x="2748856" y="2945822"/>
              <a:ext cx="285750" cy="285750"/>
            </a:xfrm>
            <a:custGeom>
              <a:avLst/>
              <a:gdLst>
                <a:gd name="connsiteX0" fmla="*/ 0 w 285750"/>
                <a:gd name="connsiteY0" fmla="*/ 79474 h 285750"/>
                <a:gd name="connsiteX1" fmla="*/ 79475 w 285750"/>
                <a:gd name="connsiteY1" fmla="*/ 0 h 285750"/>
                <a:gd name="connsiteX2" fmla="*/ 294999 w 285750"/>
                <a:gd name="connsiteY2" fmla="*/ 215524 h 285750"/>
                <a:gd name="connsiteX3" fmla="*/ 215524 w 285750"/>
                <a:gd name="connsiteY3" fmla="*/ 294999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79474"/>
                  </a:moveTo>
                  <a:lnTo>
                    <a:pt x="79475" y="0"/>
                  </a:lnTo>
                  <a:lnTo>
                    <a:pt x="294999" y="215524"/>
                  </a:lnTo>
                  <a:lnTo>
                    <a:pt x="215524" y="294999"/>
                  </a:lnTo>
                  <a:close/>
                </a:path>
              </a:pathLst>
            </a:custGeom>
            <a:solidFill>
              <a:srgbClr val="FFC000"/>
            </a:solidFill>
            <a:ln w="9525" cap="flat">
              <a:noFill/>
              <a:prstDash val="solid"/>
              <a:miter/>
            </a:ln>
          </p:spPr>
          <p:txBody>
            <a:bodyPr rtlCol="0" anchor="ctr"/>
            <a:lstStyle/>
            <a:p>
              <a:endParaRPr lang="zh-CN" altLang="en-US" dirty="0">
                <a:latin typeface="+mn-ea"/>
              </a:endParaRPr>
            </a:p>
          </p:txBody>
        </p:sp>
        <p:sp>
          <p:nvSpPr>
            <p:cNvPr id="5" name="任意形状 4">
              <a:extLst>
                <a:ext uri="{FF2B5EF4-FFF2-40B4-BE49-F238E27FC236}">
                  <a16:creationId xmlns:a16="http://schemas.microsoft.com/office/drawing/2014/main" id="{8E0EA8A8-F7DD-2141-B5E1-2A58B1B2391F}"/>
                </a:ext>
              </a:extLst>
            </p:cNvPr>
            <p:cNvSpPr/>
            <p:nvPr/>
          </p:nvSpPr>
          <p:spPr>
            <a:xfrm>
              <a:off x="2314938" y="3053254"/>
              <a:ext cx="619125" cy="619125"/>
            </a:xfrm>
            <a:custGeom>
              <a:avLst/>
              <a:gdLst>
                <a:gd name="connsiteX0" fmla="*/ 405765 w 619125"/>
                <a:gd name="connsiteY0" fmla="*/ 107633 h 619125"/>
                <a:gd name="connsiteX1" fmla="*/ 11430 w 619125"/>
                <a:gd name="connsiteY1" fmla="*/ 501968 h 619125"/>
                <a:gd name="connsiteX2" fmla="*/ 11430 w 619125"/>
                <a:gd name="connsiteY2" fmla="*/ 556260 h 619125"/>
                <a:gd name="connsiteX3" fmla="*/ 65723 w 619125"/>
                <a:gd name="connsiteY3" fmla="*/ 610552 h 619125"/>
                <a:gd name="connsiteX4" fmla="*/ 120015 w 619125"/>
                <a:gd name="connsiteY4" fmla="*/ 610552 h 619125"/>
                <a:gd name="connsiteX5" fmla="*/ 513398 w 619125"/>
                <a:gd name="connsiteY5" fmla="*/ 216217 h 619125"/>
                <a:gd name="connsiteX6" fmla="*/ 621030 w 619125"/>
                <a:gd name="connsiteY6" fmla="*/ 216217 h 619125"/>
                <a:gd name="connsiteX7" fmla="*/ 405765 w 619125"/>
                <a:gd name="connsiteY7" fmla="*/ 0 h 619125"/>
                <a:gd name="connsiteX8" fmla="*/ 405765 w 619125"/>
                <a:gd name="connsiteY8" fmla="*/ 107633 h 619125"/>
                <a:gd name="connsiteX9" fmla="*/ 425768 w 619125"/>
                <a:gd name="connsiteY9" fmla="*/ 235267 h 619125"/>
                <a:gd name="connsiteX10" fmla="*/ 385763 w 619125"/>
                <a:gd name="connsiteY10" fmla="*/ 235267 h 619125"/>
                <a:gd name="connsiteX11" fmla="*/ 385763 w 619125"/>
                <a:gd name="connsiteY11" fmla="*/ 195262 h 619125"/>
                <a:gd name="connsiteX12" fmla="*/ 425768 w 619125"/>
                <a:gd name="connsiteY12" fmla="*/ 195262 h 619125"/>
                <a:gd name="connsiteX13" fmla="*/ 425768 w 619125"/>
                <a:gd name="connsiteY13" fmla="*/ 23526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125" h="619125">
                  <a:moveTo>
                    <a:pt x="405765" y="107633"/>
                  </a:moveTo>
                  <a:lnTo>
                    <a:pt x="11430" y="501968"/>
                  </a:lnTo>
                  <a:cubicBezTo>
                    <a:pt x="-3810" y="517208"/>
                    <a:pt x="-3810" y="541020"/>
                    <a:pt x="11430" y="556260"/>
                  </a:cubicBezTo>
                  <a:lnTo>
                    <a:pt x="65723" y="610552"/>
                  </a:lnTo>
                  <a:cubicBezTo>
                    <a:pt x="80963" y="625793"/>
                    <a:pt x="104775" y="625793"/>
                    <a:pt x="120015" y="610552"/>
                  </a:cubicBezTo>
                  <a:lnTo>
                    <a:pt x="513398" y="216217"/>
                  </a:lnTo>
                  <a:lnTo>
                    <a:pt x="621030" y="216217"/>
                  </a:lnTo>
                  <a:lnTo>
                    <a:pt x="405765" y="0"/>
                  </a:lnTo>
                  <a:lnTo>
                    <a:pt x="405765" y="107633"/>
                  </a:lnTo>
                  <a:close/>
                  <a:moveTo>
                    <a:pt x="425768" y="235267"/>
                  </a:moveTo>
                  <a:cubicBezTo>
                    <a:pt x="414338" y="246698"/>
                    <a:pt x="396240" y="246698"/>
                    <a:pt x="385763" y="235267"/>
                  </a:cubicBezTo>
                  <a:cubicBezTo>
                    <a:pt x="374333" y="223837"/>
                    <a:pt x="374333" y="205740"/>
                    <a:pt x="385763" y="195262"/>
                  </a:cubicBezTo>
                  <a:cubicBezTo>
                    <a:pt x="397193" y="183833"/>
                    <a:pt x="415290" y="183833"/>
                    <a:pt x="425768" y="195262"/>
                  </a:cubicBezTo>
                  <a:cubicBezTo>
                    <a:pt x="437198" y="205740"/>
                    <a:pt x="437198" y="223837"/>
                    <a:pt x="425768" y="235267"/>
                  </a:cubicBezTo>
                  <a:close/>
                </a:path>
              </a:pathLst>
            </a:custGeom>
            <a:solidFill>
              <a:schemeClr val="tx1">
                <a:lumMod val="65000"/>
                <a:lumOff val="35000"/>
              </a:schemeClr>
            </a:solidFill>
            <a:ln w="9525" cap="flat">
              <a:noFill/>
              <a:prstDash val="solid"/>
              <a:miter/>
            </a:ln>
          </p:spPr>
          <p:txBody>
            <a:bodyPr rtlCol="0" anchor="ctr"/>
            <a:lstStyle/>
            <a:p>
              <a:endParaRPr lang="zh-CN" altLang="en-US" dirty="0">
                <a:latin typeface="+mn-ea"/>
              </a:endParaRPr>
            </a:p>
          </p:txBody>
        </p:sp>
      </p:grpSp>
      <p:grpSp>
        <p:nvGrpSpPr>
          <p:cNvPr id="6" name="图形 3" descr="手电筒">
            <a:extLst>
              <a:ext uri="{FF2B5EF4-FFF2-40B4-BE49-F238E27FC236}">
                <a16:creationId xmlns:a16="http://schemas.microsoft.com/office/drawing/2014/main" id="{983E13D4-F0F6-0943-AB12-25AD2C56572F}"/>
              </a:ext>
            </a:extLst>
          </p:cNvPr>
          <p:cNvGrpSpPr/>
          <p:nvPr/>
        </p:nvGrpSpPr>
        <p:grpSpPr>
          <a:xfrm rot="5400000">
            <a:off x="5313290" y="2771876"/>
            <a:ext cx="723900" cy="723900"/>
            <a:chOff x="2314938" y="2945822"/>
            <a:chExt cx="723900" cy="723900"/>
          </a:xfrm>
          <a:solidFill>
            <a:srgbClr val="009DD9"/>
          </a:solidFill>
        </p:grpSpPr>
        <p:sp>
          <p:nvSpPr>
            <p:cNvPr id="7" name="任意形状 6">
              <a:extLst>
                <a:ext uri="{FF2B5EF4-FFF2-40B4-BE49-F238E27FC236}">
                  <a16:creationId xmlns:a16="http://schemas.microsoft.com/office/drawing/2014/main" id="{A84C3F5D-9B10-FC41-B96C-1D4A96B6E9A9}"/>
                </a:ext>
              </a:extLst>
            </p:cNvPr>
            <p:cNvSpPr/>
            <p:nvPr/>
          </p:nvSpPr>
          <p:spPr>
            <a:xfrm>
              <a:off x="2748856" y="2945822"/>
              <a:ext cx="285750" cy="285750"/>
            </a:xfrm>
            <a:custGeom>
              <a:avLst/>
              <a:gdLst>
                <a:gd name="connsiteX0" fmla="*/ 0 w 285750"/>
                <a:gd name="connsiteY0" fmla="*/ 79474 h 285750"/>
                <a:gd name="connsiteX1" fmla="*/ 79475 w 285750"/>
                <a:gd name="connsiteY1" fmla="*/ 0 h 285750"/>
                <a:gd name="connsiteX2" fmla="*/ 294999 w 285750"/>
                <a:gd name="connsiteY2" fmla="*/ 215524 h 285750"/>
                <a:gd name="connsiteX3" fmla="*/ 215524 w 285750"/>
                <a:gd name="connsiteY3" fmla="*/ 294999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79474"/>
                  </a:moveTo>
                  <a:lnTo>
                    <a:pt x="79475" y="0"/>
                  </a:lnTo>
                  <a:lnTo>
                    <a:pt x="294999" y="215524"/>
                  </a:lnTo>
                  <a:lnTo>
                    <a:pt x="215524" y="294999"/>
                  </a:lnTo>
                  <a:close/>
                </a:path>
              </a:pathLst>
            </a:custGeom>
            <a:solidFill>
              <a:srgbClr val="00B050"/>
            </a:solidFill>
            <a:ln w="9525" cap="flat">
              <a:noFill/>
              <a:prstDash val="solid"/>
              <a:miter/>
            </a:ln>
          </p:spPr>
          <p:txBody>
            <a:bodyPr rtlCol="0" anchor="ctr"/>
            <a:lstStyle/>
            <a:p>
              <a:endParaRPr lang="zh-CN" altLang="en-US" dirty="0">
                <a:latin typeface="+mn-ea"/>
              </a:endParaRPr>
            </a:p>
          </p:txBody>
        </p:sp>
        <p:sp>
          <p:nvSpPr>
            <p:cNvPr id="8" name="任意形状 7">
              <a:extLst>
                <a:ext uri="{FF2B5EF4-FFF2-40B4-BE49-F238E27FC236}">
                  <a16:creationId xmlns:a16="http://schemas.microsoft.com/office/drawing/2014/main" id="{428C187A-4736-B242-A9A0-19B412495CBE}"/>
                </a:ext>
              </a:extLst>
            </p:cNvPr>
            <p:cNvSpPr/>
            <p:nvPr/>
          </p:nvSpPr>
          <p:spPr>
            <a:xfrm>
              <a:off x="2314938" y="3053254"/>
              <a:ext cx="619125" cy="619125"/>
            </a:xfrm>
            <a:custGeom>
              <a:avLst/>
              <a:gdLst>
                <a:gd name="connsiteX0" fmla="*/ 405765 w 619125"/>
                <a:gd name="connsiteY0" fmla="*/ 107633 h 619125"/>
                <a:gd name="connsiteX1" fmla="*/ 11430 w 619125"/>
                <a:gd name="connsiteY1" fmla="*/ 501968 h 619125"/>
                <a:gd name="connsiteX2" fmla="*/ 11430 w 619125"/>
                <a:gd name="connsiteY2" fmla="*/ 556260 h 619125"/>
                <a:gd name="connsiteX3" fmla="*/ 65723 w 619125"/>
                <a:gd name="connsiteY3" fmla="*/ 610552 h 619125"/>
                <a:gd name="connsiteX4" fmla="*/ 120015 w 619125"/>
                <a:gd name="connsiteY4" fmla="*/ 610552 h 619125"/>
                <a:gd name="connsiteX5" fmla="*/ 513398 w 619125"/>
                <a:gd name="connsiteY5" fmla="*/ 216217 h 619125"/>
                <a:gd name="connsiteX6" fmla="*/ 621030 w 619125"/>
                <a:gd name="connsiteY6" fmla="*/ 216217 h 619125"/>
                <a:gd name="connsiteX7" fmla="*/ 405765 w 619125"/>
                <a:gd name="connsiteY7" fmla="*/ 0 h 619125"/>
                <a:gd name="connsiteX8" fmla="*/ 405765 w 619125"/>
                <a:gd name="connsiteY8" fmla="*/ 107633 h 619125"/>
                <a:gd name="connsiteX9" fmla="*/ 425768 w 619125"/>
                <a:gd name="connsiteY9" fmla="*/ 235267 h 619125"/>
                <a:gd name="connsiteX10" fmla="*/ 385763 w 619125"/>
                <a:gd name="connsiteY10" fmla="*/ 235267 h 619125"/>
                <a:gd name="connsiteX11" fmla="*/ 385763 w 619125"/>
                <a:gd name="connsiteY11" fmla="*/ 195262 h 619125"/>
                <a:gd name="connsiteX12" fmla="*/ 425768 w 619125"/>
                <a:gd name="connsiteY12" fmla="*/ 195262 h 619125"/>
                <a:gd name="connsiteX13" fmla="*/ 425768 w 619125"/>
                <a:gd name="connsiteY13" fmla="*/ 23526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125" h="619125">
                  <a:moveTo>
                    <a:pt x="405765" y="107633"/>
                  </a:moveTo>
                  <a:lnTo>
                    <a:pt x="11430" y="501968"/>
                  </a:lnTo>
                  <a:cubicBezTo>
                    <a:pt x="-3810" y="517208"/>
                    <a:pt x="-3810" y="541020"/>
                    <a:pt x="11430" y="556260"/>
                  </a:cubicBezTo>
                  <a:lnTo>
                    <a:pt x="65723" y="610552"/>
                  </a:lnTo>
                  <a:cubicBezTo>
                    <a:pt x="80963" y="625793"/>
                    <a:pt x="104775" y="625793"/>
                    <a:pt x="120015" y="610552"/>
                  </a:cubicBezTo>
                  <a:lnTo>
                    <a:pt x="513398" y="216217"/>
                  </a:lnTo>
                  <a:lnTo>
                    <a:pt x="621030" y="216217"/>
                  </a:lnTo>
                  <a:lnTo>
                    <a:pt x="405765" y="0"/>
                  </a:lnTo>
                  <a:lnTo>
                    <a:pt x="405765" y="107633"/>
                  </a:lnTo>
                  <a:close/>
                  <a:moveTo>
                    <a:pt x="425768" y="235267"/>
                  </a:moveTo>
                  <a:cubicBezTo>
                    <a:pt x="414338" y="246698"/>
                    <a:pt x="396240" y="246698"/>
                    <a:pt x="385763" y="235267"/>
                  </a:cubicBezTo>
                  <a:cubicBezTo>
                    <a:pt x="374333" y="223837"/>
                    <a:pt x="374333" y="205740"/>
                    <a:pt x="385763" y="195262"/>
                  </a:cubicBezTo>
                  <a:cubicBezTo>
                    <a:pt x="397193" y="183833"/>
                    <a:pt x="415290" y="183833"/>
                    <a:pt x="425768" y="195262"/>
                  </a:cubicBezTo>
                  <a:cubicBezTo>
                    <a:pt x="437198" y="205740"/>
                    <a:pt x="437198" y="223837"/>
                    <a:pt x="425768" y="235267"/>
                  </a:cubicBezTo>
                  <a:close/>
                </a:path>
              </a:pathLst>
            </a:custGeom>
            <a:solidFill>
              <a:schemeClr val="tx1">
                <a:lumMod val="65000"/>
                <a:lumOff val="35000"/>
              </a:schemeClr>
            </a:solidFill>
            <a:ln w="9525" cap="flat">
              <a:noFill/>
              <a:prstDash val="solid"/>
              <a:miter/>
            </a:ln>
          </p:spPr>
          <p:txBody>
            <a:bodyPr rtlCol="0" anchor="ctr"/>
            <a:lstStyle/>
            <a:p>
              <a:endParaRPr lang="zh-CN" altLang="en-US" dirty="0">
                <a:latin typeface="+mn-ea"/>
              </a:endParaRPr>
            </a:p>
          </p:txBody>
        </p:sp>
      </p:grpSp>
      <p:grpSp>
        <p:nvGrpSpPr>
          <p:cNvPr id="9" name="组合 8">
            <a:extLst>
              <a:ext uri="{FF2B5EF4-FFF2-40B4-BE49-F238E27FC236}">
                <a16:creationId xmlns:a16="http://schemas.microsoft.com/office/drawing/2014/main" id="{32E2E1C9-A3CF-9A4F-8505-3C8CF5BCDF54}"/>
              </a:ext>
            </a:extLst>
          </p:cNvPr>
          <p:cNvGrpSpPr/>
          <p:nvPr/>
        </p:nvGrpSpPr>
        <p:grpSpPr>
          <a:xfrm>
            <a:off x="2845728" y="2635595"/>
            <a:ext cx="1008185" cy="996462"/>
            <a:chOff x="769596" y="2407090"/>
            <a:chExt cx="1008185" cy="996462"/>
          </a:xfrm>
        </p:grpSpPr>
        <p:sp>
          <p:nvSpPr>
            <p:cNvPr id="10" name="矩形 9">
              <a:extLst>
                <a:ext uri="{FF2B5EF4-FFF2-40B4-BE49-F238E27FC236}">
                  <a16:creationId xmlns:a16="http://schemas.microsoft.com/office/drawing/2014/main" id="{ACC665A5-367C-ED4C-ACC9-EB55F99EDBCD}"/>
                </a:ext>
              </a:extLst>
            </p:cNvPr>
            <p:cNvSpPr/>
            <p:nvPr/>
          </p:nvSpPr>
          <p:spPr>
            <a:xfrm>
              <a:off x="769596" y="2407090"/>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11" name="椭圆 10">
              <a:extLst>
                <a:ext uri="{FF2B5EF4-FFF2-40B4-BE49-F238E27FC236}">
                  <a16:creationId xmlns:a16="http://schemas.microsoft.com/office/drawing/2014/main" id="{52FD1636-3F1E-A143-9112-39A88D412C45}"/>
                </a:ext>
              </a:extLst>
            </p:cNvPr>
            <p:cNvSpPr/>
            <p:nvPr/>
          </p:nvSpPr>
          <p:spPr>
            <a:xfrm>
              <a:off x="851657" y="2483290"/>
              <a:ext cx="844062" cy="84406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grpSp>
        <p:nvGrpSpPr>
          <p:cNvPr id="12" name="组合 11">
            <a:extLst>
              <a:ext uri="{FF2B5EF4-FFF2-40B4-BE49-F238E27FC236}">
                <a16:creationId xmlns:a16="http://schemas.microsoft.com/office/drawing/2014/main" id="{B4DDD20C-50C9-FB41-A428-78294637D11E}"/>
              </a:ext>
            </a:extLst>
          </p:cNvPr>
          <p:cNvGrpSpPr/>
          <p:nvPr/>
        </p:nvGrpSpPr>
        <p:grpSpPr>
          <a:xfrm>
            <a:off x="2845728" y="4076196"/>
            <a:ext cx="1008185" cy="996462"/>
            <a:chOff x="769596" y="3853426"/>
            <a:chExt cx="1008185" cy="996462"/>
          </a:xfrm>
        </p:grpSpPr>
        <p:sp>
          <p:nvSpPr>
            <p:cNvPr id="13" name="矩形 12">
              <a:extLst>
                <a:ext uri="{FF2B5EF4-FFF2-40B4-BE49-F238E27FC236}">
                  <a16:creationId xmlns:a16="http://schemas.microsoft.com/office/drawing/2014/main" id="{FF79EA17-0316-794A-A830-A6CC742943C2}"/>
                </a:ext>
              </a:extLst>
            </p:cNvPr>
            <p:cNvSpPr/>
            <p:nvPr/>
          </p:nvSpPr>
          <p:spPr>
            <a:xfrm>
              <a:off x="769596" y="3853426"/>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14" name="椭圆 13">
              <a:extLst>
                <a:ext uri="{FF2B5EF4-FFF2-40B4-BE49-F238E27FC236}">
                  <a16:creationId xmlns:a16="http://schemas.microsoft.com/office/drawing/2014/main" id="{03AF8F38-3D64-724F-8293-26745CBE9EA7}"/>
                </a:ext>
              </a:extLst>
            </p:cNvPr>
            <p:cNvSpPr/>
            <p:nvPr/>
          </p:nvSpPr>
          <p:spPr>
            <a:xfrm>
              <a:off x="851657" y="3929626"/>
              <a:ext cx="844062" cy="84406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sp>
        <p:nvSpPr>
          <p:cNvPr id="15" name="任意形状 14">
            <a:extLst>
              <a:ext uri="{FF2B5EF4-FFF2-40B4-BE49-F238E27FC236}">
                <a16:creationId xmlns:a16="http://schemas.microsoft.com/office/drawing/2014/main" id="{55AD0375-0D54-C24C-B51A-DAD9E1AD5780}"/>
              </a:ext>
            </a:extLst>
          </p:cNvPr>
          <p:cNvSpPr/>
          <p:nvPr/>
        </p:nvSpPr>
        <p:spPr>
          <a:xfrm rot="5400000">
            <a:off x="5071500" y="4646395"/>
            <a:ext cx="285750" cy="285750"/>
          </a:xfrm>
          <a:custGeom>
            <a:avLst/>
            <a:gdLst>
              <a:gd name="connsiteX0" fmla="*/ 0 w 285750"/>
              <a:gd name="connsiteY0" fmla="*/ 79474 h 285750"/>
              <a:gd name="connsiteX1" fmla="*/ 79475 w 285750"/>
              <a:gd name="connsiteY1" fmla="*/ 0 h 285750"/>
              <a:gd name="connsiteX2" fmla="*/ 294999 w 285750"/>
              <a:gd name="connsiteY2" fmla="*/ 215524 h 285750"/>
              <a:gd name="connsiteX3" fmla="*/ 215524 w 285750"/>
              <a:gd name="connsiteY3" fmla="*/ 294999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79474"/>
                </a:moveTo>
                <a:lnTo>
                  <a:pt x="79475" y="0"/>
                </a:lnTo>
                <a:lnTo>
                  <a:pt x="294999" y="215524"/>
                </a:lnTo>
                <a:lnTo>
                  <a:pt x="215524" y="294999"/>
                </a:lnTo>
                <a:close/>
              </a:path>
            </a:pathLst>
          </a:custGeom>
          <a:solidFill>
            <a:srgbClr val="FFC000"/>
          </a:solidFill>
          <a:ln w="9525" cap="flat">
            <a:noFill/>
            <a:prstDash val="solid"/>
            <a:miter/>
          </a:ln>
        </p:spPr>
        <p:txBody>
          <a:bodyPr rtlCol="0" anchor="ctr"/>
          <a:lstStyle/>
          <a:p>
            <a:endParaRPr lang="zh-CN" altLang="en-US" dirty="0">
              <a:latin typeface="+mn-ea"/>
            </a:endParaRPr>
          </a:p>
        </p:txBody>
      </p:sp>
      <p:sp>
        <p:nvSpPr>
          <p:cNvPr id="16" name="任意形状 15">
            <a:extLst>
              <a:ext uri="{FF2B5EF4-FFF2-40B4-BE49-F238E27FC236}">
                <a16:creationId xmlns:a16="http://schemas.microsoft.com/office/drawing/2014/main" id="{3DDB4EBF-F019-9144-8ED6-A1A0E75EF73C}"/>
              </a:ext>
            </a:extLst>
          </p:cNvPr>
          <p:cNvSpPr/>
          <p:nvPr/>
        </p:nvSpPr>
        <p:spPr>
          <a:xfrm rot="5400000">
            <a:off x="4630693" y="4212477"/>
            <a:ext cx="619125" cy="619125"/>
          </a:xfrm>
          <a:custGeom>
            <a:avLst/>
            <a:gdLst>
              <a:gd name="connsiteX0" fmla="*/ 405765 w 619125"/>
              <a:gd name="connsiteY0" fmla="*/ 107633 h 619125"/>
              <a:gd name="connsiteX1" fmla="*/ 11430 w 619125"/>
              <a:gd name="connsiteY1" fmla="*/ 501968 h 619125"/>
              <a:gd name="connsiteX2" fmla="*/ 11430 w 619125"/>
              <a:gd name="connsiteY2" fmla="*/ 556260 h 619125"/>
              <a:gd name="connsiteX3" fmla="*/ 65723 w 619125"/>
              <a:gd name="connsiteY3" fmla="*/ 610552 h 619125"/>
              <a:gd name="connsiteX4" fmla="*/ 120015 w 619125"/>
              <a:gd name="connsiteY4" fmla="*/ 610552 h 619125"/>
              <a:gd name="connsiteX5" fmla="*/ 513398 w 619125"/>
              <a:gd name="connsiteY5" fmla="*/ 216217 h 619125"/>
              <a:gd name="connsiteX6" fmla="*/ 621030 w 619125"/>
              <a:gd name="connsiteY6" fmla="*/ 216217 h 619125"/>
              <a:gd name="connsiteX7" fmla="*/ 405765 w 619125"/>
              <a:gd name="connsiteY7" fmla="*/ 0 h 619125"/>
              <a:gd name="connsiteX8" fmla="*/ 405765 w 619125"/>
              <a:gd name="connsiteY8" fmla="*/ 107633 h 619125"/>
              <a:gd name="connsiteX9" fmla="*/ 425768 w 619125"/>
              <a:gd name="connsiteY9" fmla="*/ 235267 h 619125"/>
              <a:gd name="connsiteX10" fmla="*/ 385763 w 619125"/>
              <a:gd name="connsiteY10" fmla="*/ 235267 h 619125"/>
              <a:gd name="connsiteX11" fmla="*/ 385763 w 619125"/>
              <a:gd name="connsiteY11" fmla="*/ 195262 h 619125"/>
              <a:gd name="connsiteX12" fmla="*/ 425768 w 619125"/>
              <a:gd name="connsiteY12" fmla="*/ 195262 h 619125"/>
              <a:gd name="connsiteX13" fmla="*/ 425768 w 619125"/>
              <a:gd name="connsiteY13" fmla="*/ 23526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125" h="619125">
                <a:moveTo>
                  <a:pt x="405765" y="107633"/>
                </a:moveTo>
                <a:lnTo>
                  <a:pt x="11430" y="501968"/>
                </a:lnTo>
                <a:cubicBezTo>
                  <a:pt x="-3810" y="517208"/>
                  <a:pt x="-3810" y="541020"/>
                  <a:pt x="11430" y="556260"/>
                </a:cubicBezTo>
                <a:lnTo>
                  <a:pt x="65723" y="610552"/>
                </a:lnTo>
                <a:cubicBezTo>
                  <a:pt x="80963" y="625793"/>
                  <a:pt x="104775" y="625793"/>
                  <a:pt x="120015" y="610552"/>
                </a:cubicBezTo>
                <a:lnTo>
                  <a:pt x="513398" y="216217"/>
                </a:lnTo>
                <a:lnTo>
                  <a:pt x="621030" y="216217"/>
                </a:lnTo>
                <a:lnTo>
                  <a:pt x="405765" y="0"/>
                </a:lnTo>
                <a:lnTo>
                  <a:pt x="405765" y="107633"/>
                </a:lnTo>
                <a:close/>
                <a:moveTo>
                  <a:pt x="425768" y="235267"/>
                </a:moveTo>
                <a:cubicBezTo>
                  <a:pt x="414338" y="246698"/>
                  <a:pt x="396240" y="246698"/>
                  <a:pt x="385763" y="235267"/>
                </a:cubicBezTo>
                <a:cubicBezTo>
                  <a:pt x="374333" y="223837"/>
                  <a:pt x="374333" y="205740"/>
                  <a:pt x="385763" y="195262"/>
                </a:cubicBezTo>
                <a:cubicBezTo>
                  <a:pt x="397193" y="183833"/>
                  <a:pt x="415290" y="183833"/>
                  <a:pt x="425768" y="195262"/>
                </a:cubicBezTo>
                <a:cubicBezTo>
                  <a:pt x="437198" y="205740"/>
                  <a:pt x="437198" y="223837"/>
                  <a:pt x="425768" y="235267"/>
                </a:cubicBezTo>
                <a:close/>
              </a:path>
            </a:pathLst>
          </a:custGeom>
          <a:solidFill>
            <a:schemeClr val="tx1">
              <a:lumMod val="65000"/>
              <a:lumOff val="35000"/>
            </a:schemeClr>
          </a:solidFill>
          <a:ln w="9525" cap="flat">
            <a:noFill/>
            <a:prstDash val="solid"/>
            <a:miter/>
          </a:ln>
        </p:spPr>
        <p:txBody>
          <a:bodyPr rtlCol="0" anchor="ctr"/>
          <a:lstStyle/>
          <a:p>
            <a:endParaRPr lang="zh-CN" altLang="en-US" dirty="0">
              <a:latin typeface="+mn-ea"/>
            </a:endParaRPr>
          </a:p>
        </p:txBody>
      </p:sp>
      <p:grpSp>
        <p:nvGrpSpPr>
          <p:cNvPr id="17" name="图形 3" descr="手电筒">
            <a:extLst>
              <a:ext uri="{FF2B5EF4-FFF2-40B4-BE49-F238E27FC236}">
                <a16:creationId xmlns:a16="http://schemas.microsoft.com/office/drawing/2014/main" id="{13367AF3-80D3-F748-8956-599748D0BA3C}"/>
              </a:ext>
            </a:extLst>
          </p:cNvPr>
          <p:cNvGrpSpPr/>
          <p:nvPr/>
        </p:nvGrpSpPr>
        <p:grpSpPr>
          <a:xfrm rot="5400000">
            <a:off x="5313290" y="4212477"/>
            <a:ext cx="723900" cy="723900"/>
            <a:chOff x="2314938" y="2945822"/>
            <a:chExt cx="723900" cy="723900"/>
          </a:xfrm>
          <a:solidFill>
            <a:srgbClr val="009DD9"/>
          </a:solidFill>
        </p:grpSpPr>
        <p:sp>
          <p:nvSpPr>
            <p:cNvPr id="18" name="任意形状 17">
              <a:extLst>
                <a:ext uri="{FF2B5EF4-FFF2-40B4-BE49-F238E27FC236}">
                  <a16:creationId xmlns:a16="http://schemas.microsoft.com/office/drawing/2014/main" id="{BA5A862D-7D37-DE46-8B91-2C6E47C28587}"/>
                </a:ext>
              </a:extLst>
            </p:cNvPr>
            <p:cNvSpPr/>
            <p:nvPr/>
          </p:nvSpPr>
          <p:spPr>
            <a:xfrm>
              <a:off x="2748856" y="2945822"/>
              <a:ext cx="285750" cy="285750"/>
            </a:xfrm>
            <a:custGeom>
              <a:avLst/>
              <a:gdLst>
                <a:gd name="connsiteX0" fmla="*/ 0 w 285750"/>
                <a:gd name="connsiteY0" fmla="*/ 79474 h 285750"/>
                <a:gd name="connsiteX1" fmla="*/ 79475 w 285750"/>
                <a:gd name="connsiteY1" fmla="*/ 0 h 285750"/>
                <a:gd name="connsiteX2" fmla="*/ 294999 w 285750"/>
                <a:gd name="connsiteY2" fmla="*/ 215524 h 285750"/>
                <a:gd name="connsiteX3" fmla="*/ 215524 w 285750"/>
                <a:gd name="connsiteY3" fmla="*/ 294999 h 285750"/>
              </a:gdLst>
              <a:ahLst/>
              <a:cxnLst>
                <a:cxn ang="0">
                  <a:pos x="connsiteX0" y="connsiteY0"/>
                </a:cxn>
                <a:cxn ang="0">
                  <a:pos x="connsiteX1" y="connsiteY1"/>
                </a:cxn>
                <a:cxn ang="0">
                  <a:pos x="connsiteX2" y="connsiteY2"/>
                </a:cxn>
                <a:cxn ang="0">
                  <a:pos x="connsiteX3" y="connsiteY3"/>
                </a:cxn>
              </a:cxnLst>
              <a:rect l="l" t="t" r="r" b="b"/>
              <a:pathLst>
                <a:path w="285750" h="285750">
                  <a:moveTo>
                    <a:pt x="0" y="79474"/>
                  </a:moveTo>
                  <a:lnTo>
                    <a:pt x="79475" y="0"/>
                  </a:lnTo>
                  <a:lnTo>
                    <a:pt x="294999" y="215524"/>
                  </a:lnTo>
                  <a:lnTo>
                    <a:pt x="215524" y="294999"/>
                  </a:lnTo>
                  <a:close/>
                </a:path>
              </a:pathLst>
            </a:custGeom>
            <a:solidFill>
              <a:srgbClr val="00B050"/>
            </a:solidFill>
            <a:ln w="9525" cap="flat">
              <a:noFill/>
              <a:prstDash val="solid"/>
              <a:miter/>
            </a:ln>
          </p:spPr>
          <p:txBody>
            <a:bodyPr rtlCol="0" anchor="ctr"/>
            <a:lstStyle/>
            <a:p>
              <a:endParaRPr lang="zh-CN" altLang="en-US">
                <a:latin typeface="+mn-ea"/>
              </a:endParaRPr>
            </a:p>
          </p:txBody>
        </p:sp>
        <p:sp>
          <p:nvSpPr>
            <p:cNvPr id="19" name="任意形状 18">
              <a:extLst>
                <a:ext uri="{FF2B5EF4-FFF2-40B4-BE49-F238E27FC236}">
                  <a16:creationId xmlns:a16="http://schemas.microsoft.com/office/drawing/2014/main" id="{C28E069D-148A-9E49-9DEE-CAAFB85C2850}"/>
                </a:ext>
              </a:extLst>
            </p:cNvPr>
            <p:cNvSpPr/>
            <p:nvPr/>
          </p:nvSpPr>
          <p:spPr>
            <a:xfrm>
              <a:off x="2314938" y="3053254"/>
              <a:ext cx="619125" cy="619125"/>
            </a:xfrm>
            <a:custGeom>
              <a:avLst/>
              <a:gdLst>
                <a:gd name="connsiteX0" fmla="*/ 405765 w 619125"/>
                <a:gd name="connsiteY0" fmla="*/ 107633 h 619125"/>
                <a:gd name="connsiteX1" fmla="*/ 11430 w 619125"/>
                <a:gd name="connsiteY1" fmla="*/ 501968 h 619125"/>
                <a:gd name="connsiteX2" fmla="*/ 11430 w 619125"/>
                <a:gd name="connsiteY2" fmla="*/ 556260 h 619125"/>
                <a:gd name="connsiteX3" fmla="*/ 65723 w 619125"/>
                <a:gd name="connsiteY3" fmla="*/ 610552 h 619125"/>
                <a:gd name="connsiteX4" fmla="*/ 120015 w 619125"/>
                <a:gd name="connsiteY4" fmla="*/ 610552 h 619125"/>
                <a:gd name="connsiteX5" fmla="*/ 513398 w 619125"/>
                <a:gd name="connsiteY5" fmla="*/ 216217 h 619125"/>
                <a:gd name="connsiteX6" fmla="*/ 621030 w 619125"/>
                <a:gd name="connsiteY6" fmla="*/ 216217 h 619125"/>
                <a:gd name="connsiteX7" fmla="*/ 405765 w 619125"/>
                <a:gd name="connsiteY7" fmla="*/ 0 h 619125"/>
                <a:gd name="connsiteX8" fmla="*/ 405765 w 619125"/>
                <a:gd name="connsiteY8" fmla="*/ 107633 h 619125"/>
                <a:gd name="connsiteX9" fmla="*/ 425768 w 619125"/>
                <a:gd name="connsiteY9" fmla="*/ 235267 h 619125"/>
                <a:gd name="connsiteX10" fmla="*/ 385763 w 619125"/>
                <a:gd name="connsiteY10" fmla="*/ 235267 h 619125"/>
                <a:gd name="connsiteX11" fmla="*/ 385763 w 619125"/>
                <a:gd name="connsiteY11" fmla="*/ 195262 h 619125"/>
                <a:gd name="connsiteX12" fmla="*/ 425768 w 619125"/>
                <a:gd name="connsiteY12" fmla="*/ 195262 h 619125"/>
                <a:gd name="connsiteX13" fmla="*/ 425768 w 619125"/>
                <a:gd name="connsiteY13" fmla="*/ 23526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125" h="619125">
                  <a:moveTo>
                    <a:pt x="405765" y="107633"/>
                  </a:moveTo>
                  <a:lnTo>
                    <a:pt x="11430" y="501968"/>
                  </a:lnTo>
                  <a:cubicBezTo>
                    <a:pt x="-3810" y="517208"/>
                    <a:pt x="-3810" y="541020"/>
                    <a:pt x="11430" y="556260"/>
                  </a:cubicBezTo>
                  <a:lnTo>
                    <a:pt x="65723" y="610552"/>
                  </a:lnTo>
                  <a:cubicBezTo>
                    <a:pt x="80963" y="625793"/>
                    <a:pt x="104775" y="625793"/>
                    <a:pt x="120015" y="610552"/>
                  </a:cubicBezTo>
                  <a:lnTo>
                    <a:pt x="513398" y="216217"/>
                  </a:lnTo>
                  <a:lnTo>
                    <a:pt x="621030" y="216217"/>
                  </a:lnTo>
                  <a:lnTo>
                    <a:pt x="405765" y="0"/>
                  </a:lnTo>
                  <a:lnTo>
                    <a:pt x="405765" y="107633"/>
                  </a:lnTo>
                  <a:close/>
                  <a:moveTo>
                    <a:pt x="425768" y="235267"/>
                  </a:moveTo>
                  <a:cubicBezTo>
                    <a:pt x="414338" y="246698"/>
                    <a:pt x="396240" y="246698"/>
                    <a:pt x="385763" y="235267"/>
                  </a:cubicBezTo>
                  <a:cubicBezTo>
                    <a:pt x="374333" y="223837"/>
                    <a:pt x="374333" y="205740"/>
                    <a:pt x="385763" y="195262"/>
                  </a:cubicBezTo>
                  <a:cubicBezTo>
                    <a:pt x="397193" y="183833"/>
                    <a:pt x="415290" y="183833"/>
                    <a:pt x="425768" y="195262"/>
                  </a:cubicBezTo>
                  <a:cubicBezTo>
                    <a:pt x="437198" y="205740"/>
                    <a:pt x="437198" y="223837"/>
                    <a:pt x="425768" y="235267"/>
                  </a:cubicBezTo>
                  <a:close/>
                </a:path>
              </a:pathLst>
            </a:custGeom>
            <a:solidFill>
              <a:schemeClr val="tx1">
                <a:lumMod val="65000"/>
                <a:lumOff val="35000"/>
              </a:schemeClr>
            </a:solidFill>
            <a:ln w="9525" cap="flat">
              <a:noFill/>
              <a:prstDash val="solid"/>
              <a:miter/>
            </a:ln>
          </p:spPr>
          <p:txBody>
            <a:bodyPr rtlCol="0" anchor="ctr"/>
            <a:lstStyle/>
            <a:p>
              <a:endParaRPr lang="zh-CN" altLang="en-US" dirty="0">
                <a:latin typeface="+mn-ea"/>
              </a:endParaRPr>
            </a:p>
          </p:txBody>
        </p:sp>
      </p:grpSp>
      <p:grpSp>
        <p:nvGrpSpPr>
          <p:cNvPr id="20" name="组合 19">
            <a:extLst>
              <a:ext uri="{FF2B5EF4-FFF2-40B4-BE49-F238E27FC236}">
                <a16:creationId xmlns:a16="http://schemas.microsoft.com/office/drawing/2014/main" id="{BAD7FC5B-E7A2-F043-8343-7EBE9D2B8D45}"/>
              </a:ext>
            </a:extLst>
          </p:cNvPr>
          <p:cNvGrpSpPr/>
          <p:nvPr/>
        </p:nvGrpSpPr>
        <p:grpSpPr>
          <a:xfrm>
            <a:off x="6475134" y="4076196"/>
            <a:ext cx="1008185" cy="996462"/>
            <a:chOff x="769596" y="2407090"/>
            <a:chExt cx="1008185" cy="996462"/>
          </a:xfrm>
        </p:grpSpPr>
        <p:sp>
          <p:nvSpPr>
            <p:cNvPr id="21" name="矩形 20">
              <a:extLst>
                <a:ext uri="{FF2B5EF4-FFF2-40B4-BE49-F238E27FC236}">
                  <a16:creationId xmlns:a16="http://schemas.microsoft.com/office/drawing/2014/main" id="{4D078F41-0408-744A-AD01-E11D7871AE30}"/>
                </a:ext>
              </a:extLst>
            </p:cNvPr>
            <p:cNvSpPr/>
            <p:nvPr/>
          </p:nvSpPr>
          <p:spPr>
            <a:xfrm>
              <a:off x="769596" y="2407090"/>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22" name="椭圆 21">
              <a:extLst>
                <a:ext uri="{FF2B5EF4-FFF2-40B4-BE49-F238E27FC236}">
                  <a16:creationId xmlns:a16="http://schemas.microsoft.com/office/drawing/2014/main" id="{122F978F-13F4-334D-A578-5AA14DD37556}"/>
                </a:ext>
              </a:extLst>
            </p:cNvPr>
            <p:cNvSpPr/>
            <p:nvPr/>
          </p:nvSpPr>
          <p:spPr>
            <a:xfrm>
              <a:off x="851657" y="2483290"/>
              <a:ext cx="844062" cy="844062"/>
            </a:xfrm>
            <a:prstGeom prst="ellipse">
              <a:avLst/>
            </a:prstGeom>
            <a:solidFill>
              <a:srgbClr val="FFC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grpSp>
        <p:nvGrpSpPr>
          <p:cNvPr id="23" name="组合 22">
            <a:extLst>
              <a:ext uri="{FF2B5EF4-FFF2-40B4-BE49-F238E27FC236}">
                <a16:creationId xmlns:a16="http://schemas.microsoft.com/office/drawing/2014/main" id="{7E69D6AE-9824-4B4F-A06F-C8BA7A6D1883}"/>
              </a:ext>
            </a:extLst>
          </p:cNvPr>
          <p:cNvGrpSpPr/>
          <p:nvPr/>
        </p:nvGrpSpPr>
        <p:grpSpPr>
          <a:xfrm>
            <a:off x="7737458" y="4076196"/>
            <a:ext cx="1008185" cy="996462"/>
            <a:chOff x="769596" y="2407090"/>
            <a:chExt cx="1008185" cy="996462"/>
          </a:xfrm>
        </p:grpSpPr>
        <p:sp>
          <p:nvSpPr>
            <p:cNvPr id="24" name="矩形 23">
              <a:extLst>
                <a:ext uri="{FF2B5EF4-FFF2-40B4-BE49-F238E27FC236}">
                  <a16:creationId xmlns:a16="http://schemas.microsoft.com/office/drawing/2014/main" id="{52D3CFE0-6D46-494F-B2C9-5E6B9DAFEC70}"/>
                </a:ext>
              </a:extLst>
            </p:cNvPr>
            <p:cNvSpPr/>
            <p:nvPr/>
          </p:nvSpPr>
          <p:spPr>
            <a:xfrm>
              <a:off x="769596" y="2407090"/>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25" name="椭圆 24">
              <a:extLst>
                <a:ext uri="{FF2B5EF4-FFF2-40B4-BE49-F238E27FC236}">
                  <a16:creationId xmlns:a16="http://schemas.microsoft.com/office/drawing/2014/main" id="{9D3056C1-4997-2D4E-8AB5-2BB33FEB96E8}"/>
                </a:ext>
              </a:extLst>
            </p:cNvPr>
            <p:cNvSpPr/>
            <p:nvPr/>
          </p:nvSpPr>
          <p:spPr>
            <a:xfrm>
              <a:off x="851657" y="2483290"/>
              <a:ext cx="844062" cy="844062"/>
            </a:xfrm>
            <a:prstGeom prst="ellipse">
              <a:avLst/>
            </a:prstGeom>
            <a:solidFill>
              <a:srgbClr val="FFC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grpSp>
        <p:nvGrpSpPr>
          <p:cNvPr id="26" name="组合 25">
            <a:extLst>
              <a:ext uri="{FF2B5EF4-FFF2-40B4-BE49-F238E27FC236}">
                <a16:creationId xmlns:a16="http://schemas.microsoft.com/office/drawing/2014/main" id="{CCFADA3C-97AC-5947-812D-682E647650ED}"/>
              </a:ext>
            </a:extLst>
          </p:cNvPr>
          <p:cNvGrpSpPr/>
          <p:nvPr/>
        </p:nvGrpSpPr>
        <p:grpSpPr>
          <a:xfrm>
            <a:off x="8947441" y="4076196"/>
            <a:ext cx="1008185" cy="996462"/>
            <a:chOff x="769596" y="2407090"/>
            <a:chExt cx="1008185" cy="996462"/>
          </a:xfrm>
        </p:grpSpPr>
        <p:sp>
          <p:nvSpPr>
            <p:cNvPr id="27" name="矩形 26">
              <a:extLst>
                <a:ext uri="{FF2B5EF4-FFF2-40B4-BE49-F238E27FC236}">
                  <a16:creationId xmlns:a16="http://schemas.microsoft.com/office/drawing/2014/main" id="{566F9E4C-D675-CC4D-82FA-D32EE96C3EC5}"/>
                </a:ext>
              </a:extLst>
            </p:cNvPr>
            <p:cNvSpPr/>
            <p:nvPr/>
          </p:nvSpPr>
          <p:spPr>
            <a:xfrm>
              <a:off x="769596" y="2407090"/>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28" name="椭圆 27">
              <a:extLst>
                <a:ext uri="{FF2B5EF4-FFF2-40B4-BE49-F238E27FC236}">
                  <a16:creationId xmlns:a16="http://schemas.microsoft.com/office/drawing/2014/main" id="{E34A8ACF-E20A-E340-924F-A7FCE10500C2}"/>
                </a:ext>
              </a:extLst>
            </p:cNvPr>
            <p:cNvSpPr/>
            <p:nvPr/>
          </p:nvSpPr>
          <p:spPr>
            <a:xfrm>
              <a:off x="851657" y="2483290"/>
              <a:ext cx="844062" cy="844062"/>
            </a:xfrm>
            <a:prstGeom prst="ellipse">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grpSp>
        <p:nvGrpSpPr>
          <p:cNvPr id="29" name="组合 28">
            <a:extLst>
              <a:ext uri="{FF2B5EF4-FFF2-40B4-BE49-F238E27FC236}">
                <a16:creationId xmlns:a16="http://schemas.microsoft.com/office/drawing/2014/main" id="{0E8379B8-1C63-614C-833F-B4587D4EB50D}"/>
              </a:ext>
            </a:extLst>
          </p:cNvPr>
          <p:cNvGrpSpPr/>
          <p:nvPr/>
        </p:nvGrpSpPr>
        <p:grpSpPr>
          <a:xfrm>
            <a:off x="10209765" y="4076196"/>
            <a:ext cx="1008185" cy="996462"/>
            <a:chOff x="769596" y="2407090"/>
            <a:chExt cx="1008185" cy="996462"/>
          </a:xfrm>
        </p:grpSpPr>
        <p:sp>
          <p:nvSpPr>
            <p:cNvPr id="30" name="矩形 29">
              <a:extLst>
                <a:ext uri="{FF2B5EF4-FFF2-40B4-BE49-F238E27FC236}">
                  <a16:creationId xmlns:a16="http://schemas.microsoft.com/office/drawing/2014/main" id="{E534C850-BB46-1149-BA40-05838D1FC68A}"/>
                </a:ext>
              </a:extLst>
            </p:cNvPr>
            <p:cNvSpPr/>
            <p:nvPr/>
          </p:nvSpPr>
          <p:spPr>
            <a:xfrm>
              <a:off x="769596" y="2407090"/>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31" name="椭圆 30">
              <a:extLst>
                <a:ext uri="{FF2B5EF4-FFF2-40B4-BE49-F238E27FC236}">
                  <a16:creationId xmlns:a16="http://schemas.microsoft.com/office/drawing/2014/main" id="{5A89090D-E142-4F4A-B961-5B936E256A6C}"/>
                </a:ext>
              </a:extLst>
            </p:cNvPr>
            <p:cNvSpPr/>
            <p:nvPr/>
          </p:nvSpPr>
          <p:spPr>
            <a:xfrm>
              <a:off x="851657" y="2483290"/>
              <a:ext cx="844062" cy="844062"/>
            </a:xfrm>
            <a:prstGeom prst="ellipse">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grpSp>
        <p:nvGrpSpPr>
          <p:cNvPr id="32" name="组合 31">
            <a:extLst>
              <a:ext uri="{FF2B5EF4-FFF2-40B4-BE49-F238E27FC236}">
                <a16:creationId xmlns:a16="http://schemas.microsoft.com/office/drawing/2014/main" id="{CDE9D8D3-996B-D340-A444-8BA45CDCC36A}"/>
              </a:ext>
            </a:extLst>
          </p:cNvPr>
          <p:cNvGrpSpPr/>
          <p:nvPr/>
        </p:nvGrpSpPr>
        <p:grpSpPr>
          <a:xfrm>
            <a:off x="6475134" y="2635595"/>
            <a:ext cx="1008185" cy="996462"/>
            <a:chOff x="769596" y="2407090"/>
            <a:chExt cx="1008185" cy="996462"/>
          </a:xfrm>
        </p:grpSpPr>
        <p:sp>
          <p:nvSpPr>
            <p:cNvPr id="33" name="矩形 32">
              <a:extLst>
                <a:ext uri="{FF2B5EF4-FFF2-40B4-BE49-F238E27FC236}">
                  <a16:creationId xmlns:a16="http://schemas.microsoft.com/office/drawing/2014/main" id="{BA3E9690-C561-7247-9331-E81F00D21D49}"/>
                </a:ext>
              </a:extLst>
            </p:cNvPr>
            <p:cNvSpPr/>
            <p:nvPr/>
          </p:nvSpPr>
          <p:spPr>
            <a:xfrm>
              <a:off x="769596" y="2407090"/>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34" name="椭圆 33">
              <a:extLst>
                <a:ext uri="{FF2B5EF4-FFF2-40B4-BE49-F238E27FC236}">
                  <a16:creationId xmlns:a16="http://schemas.microsoft.com/office/drawing/2014/main" id="{56299ED9-E1E5-B84D-ADFD-ABC784320356}"/>
                </a:ext>
              </a:extLst>
            </p:cNvPr>
            <p:cNvSpPr/>
            <p:nvPr/>
          </p:nvSpPr>
          <p:spPr>
            <a:xfrm>
              <a:off x="851657" y="2483290"/>
              <a:ext cx="844062" cy="844062"/>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grpSp>
        <p:nvGrpSpPr>
          <p:cNvPr id="35" name="组合 34">
            <a:extLst>
              <a:ext uri="{FF2B5EF4-FFF2-40B4-BE49-F238E27FC236}">
                <a16:creationId xmlns:a16="http://schemas.microsoft.com/office/drawing/2014/main" id="{87A29746-3E47-BF4A-9C67-6AA1EE64DD15}"/>
              </a:ext>
            </a:extLst>
          </p:cNvPr>
          <p:cNvGrpSpPr/>
          <p:nvPr/>
        </p:nvGrpSpPr>
        <p:grpSpPr>
          <a:xfrm>
            <a:off x="7737458" y="2635595"/>
            <a:ext cx="1008185" cy="996462"/>
            <a:chOff x="769596" y="2407090"/>
            <a:chExt cx="1008185" cy="996462"/>
          </a:xfrm>
        </p:grpSpPr>
        <p:sp>
          <p:nvSpPr>
            <p:cNvPr id="36" name="矩形 35">
              <a:extLst>
                <a:ext uri="{FF2B5EF4-FFF2-40B4-BE49-F238E27FC236}">
                  <a16:creationId xmlns:a16="http://schemas.microsoft.com/office/drawing/2014/main" id="{68D525E0-7FA3-EA4C-AA80-BA3110562E3D}"/>
                </a:ext>
              </a:extLst>
            </p:cNvPr>
            <p:cNvSpPr/>
            <p:nvPr/>
          </p:nvSpPr>
          <p:spPr>
            <a:xfrm>
              <a:off x="769596" y="2407090"/>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37" name="椭圆 36">
              <a:extLst>
                <a:ext uri="{FF2B5EF4-FFF2-40B4-BE49-F238E27FC236}">
                  <a16:creationId xmlns:a16="http://schemas.microsoft.com/office/drawing/2014/main" id="{70F62F99-A7CE-CF4E-A31B-FC1660BE83A3}"/>
                </a:ext>
              </a:extLst>
            </p:cNvPr>
            <p:cNvSpPr/>
            <p:nvPr/>
          </p:nvSpPr>
          <p:spPr>
            <a:xfrm>
              <a:off x="851657" y="2483290"/>
              <a:ext cx="844062" cy="844062"/>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grpSp>
        <p:nvGrpSpPr>
          <p:cNvPr id="38" name="组合 37">
            <a:extLst>
              <a:ext uri="{FF2B5EF4-FFF2-40B4-BE49-F238E27FC236}">
                <a16:creationId xmlns:a16="http://schemas.microsoft.com/office/drawing/2014/main" id="{31CDA3E0-1471-F441-B4C4-5E91E1898F26}"/>
              </a:ext>
            </a:extLst>
          </p:cNvPr>
          <p:cNvGrpSpPr/>
          <p:nvPr/>
        </p:nvGrpSpPr>
        <p:grpSpPr>
          <a:xfrm>
            <a:off x="8947441" y="2635595"/>
            <a:ext cx="1008185" cy="996462"/>
            <a:chOff x="769596" y="2407090"/>
            <a:chExt cx="1008185" cy="996462"/>
          </a:xfrm>
        </p:grpSpPr>
        <p:sp>
          <p:nvSpPr>
            <p:cNvPr id="39" name="矩形 38">
              <a:extLst>
                <a:ext uri="{FF2B5EF4-FFF2-40B4-BE49-F238E27FC236}">
                  <a16:creationId xmlns:a16="http://schemas.microsoft.com/office/drawing/2014/main" id="{427974BA-2714-5645-A7D8-858B2FA07DEE}"/>
                </a:ext>
              </a:extLst>
            </p:cNvPr>
            <p:cNvSpPr/>
            <p:nvPr/>
          </p:nvSpPr>
          <p:spPr>
            <a:xfrm>
              <a:off x="769596" y="2407090"/>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40" name="椭圆 39">
              <a:extLst>
                <a:ext uri="{FF2B5EF4-FFF2-40B4-BE49-F238E27FC236}">
                  <a16:creationId xmlns:a16="http://schemas.microsoft.com/office/drawing/2014/main" id="{26FE8AA0-774D-BD48-BA23-FD99B5F74C78}"/>
                </a:ext>
              </a:extLst>
            </p:cNvPr>
            <p:cNvSpPr/>
            <p:nvPr/>
          </p:nvSpPr>
          <p:spPr>
            <a:xfrm>
              <a:off x="851657" y="2483290"/>
              <a:ext cx="844062" cy="844062"/>
            </a:xfrm>
            <a:prstGeom prst="ellipse">
              <a:avLst/>
            </a:prstGeom>
            <a:solidFill>
              <a:srgbClr val="92D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grpSp>
        <p:nvGrpSpPr>
          <p:cNvPr id="41" name="组合 40">
            <a:extLst>
              <a:ext uri="{FF2B5EF4-FFF2-40B4-BE49-F238E27FC236}">
                <a16:creationId xmlns:a16="http://schemas.microsoft.com/office/drawing/2014/main" id="{945C7EE1-0E33-6E4F-9225-D7501DDDA93A}"/>
              </a:ext>
            </a:extLst>
          </p:cNvPr>
          <p:cNvGrpSpPr/>
          <p:nvPr/>
        </p:nvGrpSpPr>
        <p:grpSpPr>
          <a:xfrm>
            <a:off x="10209765" y="2635595"/>
            <a:ext cx="1008185" cy="996462"/>
            <a:chOff x="769596" y="2407090"/>
            <a:chExt cx="1008185" cy="996462"/>
          </a:xfrm>
        </p:grpSpPr>
        <p:sp>
          <p:nvSpPr>
            <p:cNvPr id="42" name="矩形 41">
              <a:extLst>
                <a:ext uri="{FF2B5EF4-FFF2-40B4-BE49-F238E27FC236}">
                  <a16:creationId xmlns:a16="http://schemas.microsoft.com/office/drawing/2014/main" id="{1BF62016-768C-E742-A41D-B469934644C2}"/>
                </a:ext>
              </a:extLst>
            </p:cNvPr>
            <p:cNvSpPr/>
            <p:nvPr/>
          </p:nvSpPr>
          <p:spPr>
            <a:xfrm>
              <a:off x="769596" y="2407090"/>
              <a:ext cx="1008185" cy="9964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43" name="椭圆 42">
              <a:extLst>
                <a:ext uri="{FF2B5EF4-FFF2-40B4-BE49-F238E27FC236}">
                  <a16:creationId xmlns:a16="http://schemas.microsoft.com/office/drawing/2014/main" id="{0D3F9F31-2220-5545-B3BF-B3A5D194F7B5}"/>
                </a:ext>
              </a:extLst>
            </p:cNvPr>
            <p:cNvSpPr/>
            <p:nvPr/>
          </p:nvSpPr>
          <p:spPr>
            <a:xfrm>
              <a:off x="851657" y="2483290"/>
              <a:ext cx="844062" cy="844062"/>
            </a:xfrm>
            <a:prstGeom prst="ellipse">
              <a:avLst/>
            </a:prstGeom>
            <a:solidFill>
              <a:srgbClr val="92D05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grpSp>
      <p:grpSp>
        <p:nvGrpSpPr>
          <p:cNvPr id="44" name="组合 43">
            <a:extLst>
              <a:ext uri="{FF2B5EF4-FFF2-40B4-BE49-F238E27FC236}">
                <a16:creationId xmlns:a16="http://schemas.microsoft.com/office/drawing/2014/main" id="{0EBED403-1A28-9847-8054-D162C0EB1903}"/>
              </a:ext>
            </a:extLst>
          </p:cNvPr>
          <p:cNvGrpSpPr/>
          <p:nvPr/>
        </p:nvGrpSpPr>
        <p:grpSpPr>
          <a:xfrm>
            <a:off x="258517" y="5256624"/>
            <a:ext cx="1286901" cy="1075045"/>
            <a:chOff x="258517" y="5589894"/>
            <a:chExt cx="1286901" cy="1075045"/>
          </a:xfrm>
        </p:grpSpPr>
        <p:sp>
          <p:nvSpPr>
            <p:cNvPr id="45" name="椭圆 44">
              <a:extLst>
                <a:ext uri="{FF2B5EF4-FFF2-40B4-BE49-F238E27FC236}">
                  <a16:creationId xmlns:a16="http://schemas.microsoft.com/office/drawing/2014/main" id="{883F5110-84BF-FB41-86B3-19E998A3366A}"/>
                </a:ext>
              </a:extLst>
            </p:cNvPr>
            <p:cNvSpPr/>
            <p:nvPr/>
          </p:nvSpPr>
          <p:spPr>
            <a:xfrm>
              <a:off x="364447" y="5589894"/>
              <a:ext cx="1075045" cy="1075045"/>
            </a:xfrm>
            <a:prstGeom prst="ellipse">
              <a:avLst/>
            </a:prstGeom>
            <a:solidFill>
              <a:schemeClr val="tx1">
                <a:lumMod val="85000"/>
                <a:lumOff val="1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400" b="1" dirty="0">
                <a:cs typeface="Arial" panose="020B0604020202020204" pitchFamily="34" charset="0"/>
              </a:endParaRPr>
            </a:p>
          </p:txBody>
        </p:sp>
        <p:pic>
          <p:nvPicPr>
            <p:cNvPr id="46" name="图形 45" descr="、灯泡和齿轮">
              <a:extLst>
                <a:ext uri="{FF2B5EF4-FFF2-40B4-BE49-F238E27FC236}">
                  <a16:creationId xmlns:a16="http://schemas.microsoft.com/office/drawing/2014/main" id="{27777995-9337-3C48-953A-B2319563F8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60" y="5883900"/>
              <a:ext cx="517814" cy="517814"/>
            </a:xfrm>
            <a:prstGeom prst="rect">
              <a:avLst/>
            </a:prstGeom>
          </p:spPr>
        </p:pic>
        <p:sp>
          <p:nvSpPr>
            <p:cNvPr id="47" name="矩形 46">
              <a:extLst>
                <a:ext uri="{FF2B5EF4-FFF2-40B4-BE49-F238E27FC236}">
                  <a16:creationId xmlns:a16="http://schemas.microsoft.com/office/drawing/2014/main" id="{AE2729DC-6F8D-9F4B-BE57-D80B4C9DAC2F}"/>
                </a:ext>
              </a:extLst>
            </p:cNvPr>
            <p:cNvSpPr/>
            <p:nvPr/>
          </p:nvSpPr>
          <p:spPr>
            <a:xfrm>
              <a:off x="258517" y="5800390"/>
              <a:ext cx="1286901" cy="417358"/>
            </a:xfrm>
            <a:prstGeom prst="rect">
              <a:avLst/>
            </a:prstGeom>
          </p:spPr>
          <p:txBody>
            <a:bodyPr wrap="square">
              <a:prstTxWarp prst="textArchUp">
                <a:avLst/>
              </a:prstTxWarp>
              <a:spAutoFit/>
            </a:bodyPr>
            <a:lstStyle/>
            <a:p>
              <a:pPr algn="ctr">
                <a:lnSpc>
                  <a:spcPct val="130000"/>
                </a:lnSpc>
              </a:pPr>
              <a:r>
                <a:rPr kumimoji="1" lang="en-US" altLang="zh-CN" sz="1400" b="1" dirty="0">
                  <a:solidFill>
                    <a:schemeClr val="bg1"/>
                  </a:solidFill>
                  <a:cs typeface="Arial" panose="020B0604020202020204" pitchFamily="34" charset="0"/>
                </a:rPr>
                <a:t>AI</a:t>
              </a:r>
              <a:r>
                <a:rPr kumimoji="1" lang="zh-CN" altLang="en-US" sz="1400" b="1" dirty="0">
                  <a:solidFill>
                    <a:schemeClr val="bg1"/>
                  </a:solidFill>
                  <a:cs typeface="Arial" panose="020B0604020202020204" pitchFamily="34" charset="0"/>
                </a:rPr>
                <a:t>最佳</a:t>
              </a:r>
            </a:p>
          </p:txBody>
        </p:sp>
        <p:sp>
          <p:nvSpPr>
            <p:cNvPr id="48" name="矩形 47">
              <a:extLst>
                <a:ext uri="{FF2B5EF4-FFF2-40B4-BE49-F238E27FC236}">
                  <a16:creationId xmlns:a16="http://schemas.microsoft.com/office/drawing/2014/main" id="{3F836FC4-36FE-D949-B020-42BA5A1FCFBD}"/>
                </a:ext>
              </a:extLst>
            </p:cNvPr>
            <p:cNvSpPr/>
            <p:nvPr/>
          </p:nvSpPr>
          <p:spPr>
            <a:xfrm>
              <a:off x="527133" y="5715832"/>
              <a:ext cx="749668" cy="853949"/>
            </a:xfrm>
            <a:prstGeom prst="rect">
              <a:avLst/>
            </a:prstGeom>
          </p:spPr>
          <p:txBody>
            <a:bodyPr wrap="square">
              <a:prstTxWarp prst="textArchDown">
                <a:avLst/>
              </a:prstTxWarp>
              <a:spAutoFit/>
            </a:bodyPr>
            <a:lstStyle/>
            <a:p>
              <a:pPr algn="ctr">
                <a:lnSpc>
                  <a:spcPct val="130000"/>
                </a:lnSpc>
              </a:pPr>
              <a:r>
                <a:rPr kumimoji="1" lang="zh-CN" altLang="en-US" sz="1400" b="1" dirty="0">
                  <a:solidFill>
                    <a:schemeClr val="bg1"/>
                  </a:solidFill>
                  <a:cs typeface="Arial" panose="020B0604020202020204" pitchFamily="34" charset="0"/>
                </a:rPr>
                <a:t> 业 务 实 践</a:t>
              </a:r>
            </a:p>
          </p:txBody>
        </p:sp>
      </p:grpSp>
      <mc:AlternateContent xmlns:mc="http://schemas.openxmlformats.org/markup-compatibility/2006" xmlns:p14="http://schemas.microsoft.com/office/powerpoint/2010/main">
        <mc:Choice Requires="p14">
          <p:contentPart p14:bwMode="auto" r:id="rId4">
            <p14:nvContentPartPr>
              <p14:cNvPr id="49" name="墨迹 48">
                <a:extLst>
                  <a:ext uri="{FF2B5EF4-FFF2-40B4-BE49-F238E27FC236}">
                    <a16:creationId xmlns:a16="http://schemas.microsoft.com/office/drawing/2014/main" id="{855F3016-9573-8B4B-940E-A70D95D2E736}"/>
                  </a:ext>
                </a:extLst>
              </p14:cNvPr>
              <p14:cNvContentPartPr/>
              <p14:nvPr/>
            </p14:nvContentPartPr>
            <p14:xfrm>
              <a:off x="3435213" y="4722002"/>
              <a:ext cx="36000" cy="33480"/>
            </p14:xfrm>
          </p:contentPart>
        </mc:Choice>
        <mc:Fallback xmlns="">
          <p:pic>
            <p:nvPicPr>
              <p:cNvPr id="49" name="墨迹 48">
                <a:extLst>
                  <a:ext uri="{FF2B5EF4-FFF2-40B4-BE49-F238E27FC236}">
                    <a16:creationId xmlns:a16="http://schemas.microsoft.com/office/drawing/2014/main" id="{855F3016-9573-8B4B-940E-A70D95D2E736}"/>
                  </a:ext>
                </a:extLst>
              </p:cNvPr>
              <p:cNvPicPr/>
              <p:nvPr/>
            </p:nvPicPr>
            <p:blipFill>
              <a:blip r:embed="rId5"/>
              <a:stretch>
                <a:fillRect/>
              </a:stretch>
            </p:blipFill>
            <p:spPr>
              <a:xfrm>
                <a:off x="3417031" y="4704002"/>
                <a:ext cx="72000" cy="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50" name="墨迹 49">
                <a:extLst>
                  <a:ext uri="{FF2B5EF4-FFF2-40B4-BE49-F238E27FC236}">
                    <a16:creationId xmlns:a16="http://schemas.microsoft.com/office/drawing/2014/main" id="{94EC0796-CA57-2A4D-B880-08D5CCD68D90}"/>
                  </a:ext>
                </a:extLst>
              </p14:cNvPr>
              <p14:cNvContentPartPr/>
              <p14:nvPr/>
            </p14:nvContentPartPr>
            <p14:xfrm>
              <a:off x="6905659" y="4448268"/>
              <a:ext cx="195480" cy="273600"/>
            </p14:xfrm>
          </p:contentPart>
        </mc:Choice>
        <mc:Fallback xmlns="">
          <p:pic>
            <p:nvPicPr>
              <p:cNvPr id="50" name="墨迹 49">
                <a:extLst>
                  <a:ext uri="{FF2B5EF4-FFF2-40B4-BE49-F238E27FC236}">
                    <a16:creationId xmlns:a16="http://schemas.microsoft.com/office/drawing/2014/main" id="{94EC0796-CA57-2A4D-B880-08D5CCD68D90}"/>
                  </a:ext>
                </a:extLst>
              </p:cNvPr>
              <p:cNvPicPr/>
              <p:nvPr/>
            </p:nvPicPr>
            <p:blipFill>
              <a:blip r:embed="rId7"/>
              <a:stretch>
                <a:fillRect/>
              </a:stretch>
            </p:blipFill>
            <p:spPr>
              <a:xfrm>
                <a:off x="6887626" y="4340126"/>
                <a:ext cx="231186" cy="48952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51" name="墨迹 50">
                <a:extLst>
                  <a:ext uri="{FF2B5EF4-FFF2-40B4-BE49-F238E27FC236}">
                    <a16:creationId xmlns:a16="http://schemas.microsoft.com/office/drawing/2014/main" id="{E9ED2DB9-1002-6146-8658-4E510FC59999}"/>
                  </a:ext>
                </a:extLst>
              </p14:cNvPr>
              <p14:cNvContentPartPr/>
              <p14:nvPr/>
            </p14:nvContentPartPr>
            <p14:xfrm>
              <a:off x="8161699" y="4316148"/>
              <a:ext cx="473040" cy="488520"/>
            </p14:xfrm>
          </p:contentPart>
        </mc:Choice>
        <mc:Fallback xmlns="">
          <p:pic>
            <p:nvPicPr>
              <p:cNvPr id="51" name="墨迹 50">
                <a:extLst>
                  <a:ext uri="{FF2B5EF4-FFF2-40B4-BE49-F238E27FC236}">
                    <a16:creationId xmlns:a16="http://schemas.microsoft.com/office/drawing/2014/main" id="{E9ED2DB9-1002-6146-8658-4E510FC59999}"/>
                  </a:ext>
                </a:extLst>
              </p:cNvPr>
              <p:cNvPicPr/>
              <p:nvPr/>
            </p:nvPicPr>
            <p:blipFill>
              <a:blip r:embed="rId9"/>
              <a:stretch>
                <a:fillRect/>
              </a:stretch>
            </p:blipFill>
            <p:spPr>
              <a:xfrm>
                <a:off x="8143699" y="4208148"/>
                <a:ext cx="508680" cy="70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52" name="墨迹 51">
                <a:extLst>
                  <a:ext uri="{FF2B5EF4-FFF2-40B4-BE49-F238E27FC236}">
                    <a16:creationId xmlns:a16="http://schemas.microsoft.com/office/drawing/2014/main" id="{C0D7FD10-F794-5E44-BC14-096FDBA28B6F}"/>
                  </a:ext>
                </a:extLst>
              </p14:cNvPr>
              <p14:cNvContentPartPr/>
              <p14:nvPr/>
            </p14:nvContentPartPr>
            <p14:xfrm>
              <a:off x="9090139" y="4585068"/>
              <a:ext cx="312120" cy="361440"/>
            </p14:xfrm>
          </p:contentPart>
        </mc:Choice>
        <mc:Fallback xmlns="">
          <p:pic>
            <p:nvPicPr>
              <p:cNvPr id="52" name="墨迹 51">
                <a:extLst>
                  <a:ext uri="{FF2B5EF4-FFF2-40B4-BE49-F238E27FC236}">
                    <a16:creationId xmlns:a16="http://schemas.microsoft.com/office/drawing/2014/main" id="{C0D7FD10-F794-5E44-BC14-096FDBA28B6F}"/>
                  </a:ext>
                </a:extLst>
              </p:cNvPr>
              <p:cNvPicPr/>
              <p:nvPr/>
            </p:nvPicPr>
            <p:blipFill>
              <a:blip r:embed="rId11"/>
              <a:stretch>
                <a:fillRect/>
              </a:stretch>
            </p:blipFill>
            <p:spPr>
              <a:xfrm>
                <a:off x="9054139" y="4369283"/>
                <a:ext cx="383760" cy="79265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53" name="墨迹 52">
                <a:extLst>
                  <a:ext uri="{FF2B5EF4-FFF2-40B4-BE49-F238E27FC236}">
                    <a16:creationId xmlns:a16="http://schemas.microsoft.com/office/drawing/2014/main" id="{FA2B60B9-9EC3-954E-B465-1FD9EBE79758}"/>
                  </a:ext>
                </a:extLst>
              </p14:cNvPr>
              <p14:cNvContentPartPr/>
              <p14:nvPr/>
            </p14:nvContentPartPr>
            <p14:xfrm>
              <a:off x="10415299" y="4546908"/>
              <a:ext cx="192240" cy="137880"/>
            </p14:xfrm>
          </p:contentPart>
        </mc:Choice>
        <mc:Fallback xmlns="">
          <p:pic>
            <p:nvPicPr>
              <p:cNvPr id="53" name="墨迹 52">
                <a:extLst>
                  <a:ext uri="{FF2B5EF4-FFF2-40B4-BE49-F238E27FC236}">
                    <a16:creationId xmlns:a16="http://schemas.microsoft.com/office/drawing/2014/main" id="{FA2B60B9-9EC3-954E-B465-1FD9EBE79758}"/>
                  </a:ext>
                </a:extLst>
              </p:cNvPr>
              <p:cNvPicPr/>
              <p:nvPr/>
            </p:nvPicPr>
            <p:blipFill>
              <a:blip r:embed="rId13"/>
              <a:stretch>
                <a:fillRect/>
              </a:stretch>
            </p:blipFill>
            <p:spPr>
              <a:xfrm>
                <a:off x="10379299" y="4330908"/>
                <a:ext cx="263880" cy="56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54" name="墨迹 53">
                <a:extLst>
                  <a:ext uri="{FF2B5EF4-FFF2-40B4-BE49-F238E27FC236}">
                    <a16:creationId xmlns:a16="http://schemas.microsoft.com/office/drawing/2014/main" id="{58C2CCF7-1040-924C-AB86-DE07CCBABDA7}"/>
                  </a:ext>
                </a:extLst>
              </p14:cNvPr>
              <p14:cNvContentPartPr/>
              <p14:nvPr/>
            </p14:nvContentPartPr>
            <p14:xfrm>
              <a:off x="9334579" y="4500108"/>
              <a:ext cx="129240" cy="85680"/>
            </p14:xfrm>
          </p:contentPart>
        </mc:Choice>
        <mc:Fallback xmlns="">
          <p:pic>
            <p:nvPicPr>
              <p:cNvPr id="54" name="墨迹 53">
                <a:extLst>
                  <a:ext uri="{FF2B5EF4-FFF2-40B4-BE49-F238E27FC236}">
                    <a16:creationId xmlns:a16="http://schemas.microsoft.com/office/drawing/2014/main" id="{58C2CCF7-1040-924C-AB86-DE07CCBABDA7}"/>
                  </a:ext>
                </a:extLst>
              </p:cNvPr>
              <p:cNvPicPr/>
              <p:nvPr/>
            </p:nvPicPr>
            <p:blipFill>
              <a:blip r:embed="rId15"/>
              <a:stretch>
                <a:fillRect/>
              </a:stretch>
            </p:blipFill>
            <p:spPr>
              <a:xfrm>
                <a:off x="9298579" y="4285012"/>
                <a:ext cx="200880" cy="51551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55" name="墨迹 54">
                <a:extLst>
                  <a:ext uri="{FF2B5EF4-FFF2-40B4-BE49-F238E27FC236}">
                    <a16:creationId xmlns:a16="http://schemas.microsoft.com/office/drawing/2014/main" id="{8FC1AF23-8764-AA43-9348-AE4B89ED2C42}"/>
                  </a:ext>
                </a:extLst>
              </p14:cNvPr>
              <p14:cNvContentPartPr/>
              <p14:nvPr/>
            </p14:nvContentPartPr>
            <p14:xfrm>
              <a:off x="8106259" y="4267188"/>
              <a:ext cx="426960" cy="369720"/>
            </p14:xfrm>
          </p:contentPart>
        </mc:Choice>
        <mc:Fallback xmlns="">
          <p:pic>
            <p:nvPicPr>
              <p:cNvPr id="55" name="墨迹 54">
                <a:extLst>
                  <a:ext uri="{FF2B5EF4-FFF2-40B4-BE49-F238E27FC236}">
                    <a16:creationId xmlns:a16="http://schemas.microsoft.com/office/drawing/2014/main" id="{8FC1AF23-8764-AA43-9348-AE4B89ED2C42}"/>
                  </a:ext>
                </a:extLst>
              </p:cNvPr>
              <p:cNvPicPr/>
              <p:nvPr/>
            </p:nvPicPr>
            <p:blipFill>
              <a:blip r:embed="rId17"/>
              <a:stretch>
                <a:fillRect/>
              </a:stretch>
            </p:blipFill>
            <p:spPr>
              <a:xfrm>
                <a:off x="8070259" y="4051188"/>
                <a:ext cx="498600" cy="801360"/>
              </a:xfrm>
              <a:prstGeom prst="rect">
                <a:avLst/>
              </a:prstGeom>
            </p:spPr>
          </p:pic>
        </mc:Fallback>
      </mc:AlternateContent>
      <p:sp>
        <p:nvSpPr>
          <p:cNvPr id="56" name="矩形 55">
            <a:extLst>
              <a:ext uri="{FF2B5EF4-FFF2-40B4-BE49-F238E27FC236}">
                <a16:creationId xmlns:a16="http://schemas.microsoft.com/office/drawing/2014/main" id="{199ECD1C-F039-7B4B-8905-59333B456716}"/>
              </a:ext>
            </a:extLst>
          </p:cNvPr>
          <p:cNvSpPr/>
          <p:nvPr/>
        </p:nvSpPr>
        <p:spPr>
          <a:xfrm>
            <a:off x="738917" y="2949160"/>
            <a:ext cx="1412572" cy="369332"/>
          </a:xfrm>
          <a:prstGeom prst="rect">
            <a:avLst/>
          </a:prstGeom>
          <a:solidFill>
            <a:srgbClr val="FFC000"/>
          </a:solidFill>
        </p:spPr>
        <p:txBody>
          <a:bodyPr wrap="square">
            <a:spAutoFit/>
          </a:bodyPr>
          <a:lstStyle/>
          <a:p>
            <a:pPr algn="ctr"/>
            <a:r>
              <a:rPr lang="zh-CN" altLang="en-US" dirty="0">
                <a:latin typeface="+mn-ea"/>
                <a:cs typeface="Arial" panose="020B0604020202020204" pitchFamily="34" charset="0"/>
              </a:rPr>
              <a:t>正常图片</a:t>
            </a:r>
          </a:p>
        </p:txBody>
      </p:sp>
      <p:sp>
        <p:nvSpPr>
          <p:cNvPr id="57" name="矩形 56">
            <a:extLst>
              <a:ext uri="{FF2B5EF4-FFF2-40B4-BE49-F238E27FC236}">
                <a16:creationId xmlns:a16="http://schemas.microsoft.com/office/drawing/2014/main" id="{72DB152B-CA1B-0447-B9BB-E001377FF99F}"/>
              </a:ext>
            </a:extLst>
          </p:cNvPr>
          <p:cNvSpPr/>
          <p:nvPr/>
        </p:nvSpPr>
        <p:spPr>
          <a:xfrm>
            <a:off x="738917" y="4337373"/>
            <a:ext cx="1415150" cy="369332"/>
          </a:xfrm>
          <a:prstGeom prst="rect">
            <a:avLst/>
          </a:prstGeom>
          <a:solidFill>
            <a:srgbClr val="FFC000"/>
          </a:solidFill>
        </p:spPr>
        <p:txBody>
          <a:bodyPr wrap="square">
            <a:spAutoFit/>
          </a:bodyPr>
          <a:lstStyle/>
          <a:p>
            <a:pPr algn="ctr"/>
            <a:r>
              <a:rPr lang="zh-CN" altLang="en-US" dirty="0">
                <a:latin typeface="+mn-ea"/>
                <a:cs typeface="Arial" panose="020B0604020202020204" pitchFamily="34" charset="0"/>
              </a:rPr>
              <a:t>缺陷图片</a:t>
            </a:r>
          </a:p>
        </p:txBody>
      </p:sp>
      <p:sp>
        <p:nvSpPr>
          <p:cNvPr id="58" name="右箭头 57">
            <a:extLst>
              <a:ext uri="{FF2B5EF4-FFF2-40B4-BE49-F238E27FC236}">
                <a16:creationId xmlns:a16="http://schemas.microsoft.com/office/drawing/2014/main" id="{CDD45F2A-0FB9-1F4D-A4FD-3406AD154F72}"/>
              </a:ext>
            </a:extLst>
          </p:cNvPr>
          <p:cNvSpPr/>
          <p:nvPr/>
        </p:nvSpPr>
        <p:spPr>
          <a:xfrm>
            <a:off x="2259774" y="2827097"/>
            <a:ext cx="384156" cy="6134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59" name="右箭头 58">
            <a:extLst>
              <a:ext uri="{FF2B5EF4-FFF2-40B4-BE49-F238E27FC236}">
                <a16:creationId xmlns:a16="http://schemas.microsoft.com/office/drawing/2014/main" id="{BDC96E8A-F863-AE4A-8C2B-A0148857D317}"/>
              </a:ext>
            </a:extLst>
          </p:cNvPr>
          <p:cNvSpPr/>
          <p:nvPr/>
        </p:nvSpPr>
        <p:spPr>
          <a:xfrm>
            <a:off x="2259774" y="4212476"/>
            <a:ext cx="384156" cy="61345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b="1" dirty="0">
              <a:latin typeface="+mn-ea"/>
            </a:endParaRPr>
          </a:p>
        </p:txBody>
      </p:sp>
      <p:sp>
        <p:nvSpPr>
          <p:cNvPr id="60" name="矩形 59">
            <a:extLst>
              <a:ext uri="{FF2B5EF4-FFF2-40B4-BE49-F238E27FC236}">
                <a16:creationId xmlns:a16="http://schemas.microsoft.com/office/drawing/2014/main" id="{33848632-7A37-9B45-9295-BF3E51D77426}"/>
              </a:ext>
            </a:extLst>
          </p:cNvPr>
          <p:cNvSpPr/>
          <p:nvPr/>
        </p:nvSpPr>
        <p:spPr>
          <a:xfrm>
            <a:off x="2795822" y="2025287"/>
            <a:ext cx="1107996" cy="369332"/>
          </a:xfrm>
          <a:prstGeom prst="rect">
            <a:avLst/>
          </a:prstGeom>
        </p:spPr>
        <p:txBody>
          <a:bodyPr wrap="none">
            <a:spAutoFit/>
          </a:bodyPr>
          <a:lstStyle/>
          <a:p>
            <a:pPr algn="ctr"/>
            <a:r>
              <a:rPr lang="zh-CN" altLang="en-US" b="1" dirty="0">
                <a:latin typeface="+mn-ea"/>
                <a:cs typeface="Arial" panose="020B0604020202020204" pitchFamily="34" charset="0"/>
              </a:rPr>
              <a:t>正常条件</a:t>
            </a:r>
          </a:p>
        </p:txBody>
      </p:sp>
      <p:sp>
        <p:nvSpPr>
          <p:cNvPr id="61" name="矩形 60">
            <a:extLst>
              <a:ext uri="{FF2B5EF4-FFF2-40B4-BE49-F238E27FC236}">
                <a16:creationId xmlns:a16="http://schemas.microsoft.com/office/drawing/2014/main" id="{594FB8C6-90E3-B34A-8FC9-4C08324DDD81}"/>
              </a:ext>
            </a:extLst>
          </p:cNvPr>
          <p:cNvSpPr/>
          <p:nvPr/>
        </p:nvSpPr>
        <p:spPr>
          <a:xfrm>
            <a:off x="6470470" y="1849128"/>
            <a:ext cx="4747480" cy="646331"/>
          </a:xfrm>
          <a:prstGeom prst="rect">
            <a:avLst/>
          </a:prstGeom>
        </p:spPr>
        <p:txBody>
          <a:bodyPr wrap="square">
            <a:spAutoFit/>
          </a:bodyPr>
          <a:lstStyle/>
          <a:p>
            <a:pPr marL="285750" indent="-285750">
              <a:buFont typeface="Arial" panose="020B0604020202020204" pitchFamily="34" charset="0"/>
              <a:buChar char="•"/>
            </a:pPr>
            <a:r>
              <a:rPr lang="zh-CN" altLang="en-US" dirty="0">
                <a:solidFill>
                  <a:schemeClr val="tx1">
                    <a:lumMod val="85000"/>
                    <a:lumOff val="15000"/>
                  </a:schemeClr>
                </a:solidFill>
                <a:latin typeface="+mn-ea"/>
                <a:cs typeface="Arial" panose="020B0604020202020204" pitchFamily="34" charset="0"/>
              </a:rPr>
              <a:t>真实情况下的条件</a:t>
            </a:r>
            <a:endParaRPr lang="en-US" altLang="zh-CN" dirty="0">
              <a:solidFill>
                <a:schemeClr val="tx1">
                  <a:lumMod val="85000"/>
                  <a:lumOff val="15000"/>
                </a:schemeClr>
              </a:solidFill>
              <a:latin typeface="+mn-ea"/>
              <a:cs typeface="Arial" panose="020B0604020202020204" pitchFamily="34" charset="0"/>
            </a:endParaRPr>
          </a:p>
          <a:p>
            <a:pPr marL="285750" indent="-285750">
              <a:buFont typeface="Arial" panose="020B0604020202020204" pitchFamily="34" charset="0"/>
              <a:buChar char="•"/>
            </a:pPr>
            <a:r>
              <a:rPr lang="zh-CN" altLang="en-US" dirty="0">
                <a:solidFill>
                  <a:schemeClr val="tx1">
                    <a:lumMod val="85000"/>
                    <a:lumOff val="15000"/>
                  </a:schemeClr>
                </a:solidFill>
                <a:latin typeface="+mn-ea"/>
                <a:cs typeface="Arial" panose="020B0604020202020204" pitchFamily="34" charset="0"/>
              </a:rPr>
              <a:t>要包含不同环境下的缺陷和正常数据</a:t>
            </a:r>
          </a:p>
        </p:txBody>
      </p:sp>
    </p:spTree>
    <p:extLst>
      <p:ext uri="{BB962C8B-B14F-4D97-AF65-F5344CB8AC3E}">
        <p14:creationId xmlns:p14="http://schemas.microsoft.com/office/powerpoint/2010/main" val="428650274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1ED51-C8E8-6341-92CD-E46F04D9F70E}"/>
              </a:ext>
            </a:extLst>
          </p:cNvPr>
          <p:cNvSpPr>
            <a:spLocks noGrp="1"/>
          </p:cNvSpPr>
          <p:nvPr>
            <p:ph type="title"/>
          </p:nvPr>
        </p:nvSpPr>
        <p:spPr/>
        <p:txBody>
          <a:bodyPr/>
          <a:lstStyle/>
          <a:p>
            <a:r>
              <a:rPr lang="zh-CN" altLang="en-US" dirty="0"/>
              <a:t>实践</a:t>
            </a:r>
            <a:r>
              <a:rPr lang="en-US" altLang="zh-CN" dirty="0"/>
              <a:t>1</a:t>
            </a:r>
            <a:r>
              <a:rPr lang="zh-CN" altLang="en-US" dirty="0"/>
              <a:t>：实际例子</a:t>
            </a:r>
          </a:p>
        </p:txBody>
      </p:sp>
      <p:sp>
        <p:nvSpPr>
          <p:cNvPr id="3" name="矩形 2">
            <a:extLst>
              <a:ext uri="{FF2B5EF4-FFF2-40B4-BE49-F238E27FC236}">
                <a16:creationId xmlns:a16="http://schemas.microsoft.com/office/drawing/2014/main" id="{97A0CB50-350D-6447-B862-A3837736C360}"/>
              </a:ext>
            </a:extLst>
          </p:cNvPr>
          <p:cNvSpPr/>
          <p:nvPr/>
        </p:nvSpPr>
        <p:spPr>
          <a:xfrm>
            <a:off x="2558372" y="2592708"/>
            <a:ext cx="1054100" cy="88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ea typeface="+mj-ea"/>
                <a:cs typeface="Arial" panose="020B0604020202020204" pitchFamily="34" charset="0"/>
              </a:rPr>
              <a:t>某个</a:t>
            </a:r>
            <a:br>
              <a:rPr kumimoji="1" lang="en-US" altLang="zh-CN" sz="1400" dirty="0">
                <a:ea typeface="+mj-ea"/>
                <a:cs typeface="Arial" panose="020B0604020202020204" pitchFamily="34" charset="0"/>
              </a:rPr>
            </a:br>
            <a:r>
              <a:rPr kumimoji="1" lang="en-US" altLang="zh-CN" sz="1400" dirty="0">
                <a:ea typeface="+mj-ea"/>
                <a:cs typeface="Arial" panose="020B0604020202020204" pitchFamily="34" charset="0"/>
              </a:rPr>
              <a:t>AOI</a:t>
            </a:r>
          </a:p>
          <a:p>
            <a:pPr algn="ctr"/>
            <a:r>
              <a:rPr kumimoji="1" lang="zh-CN" altLang="en-US" sz="1400" dirty="0">
                <a:ea typeface="+mj-ea"/>
                <a:cs typeface="Arial" panose="020B0604020202020204" pitchFamily="34" charset="0"/>
              </a:rPr>
              <a:t>站点</a:t>
            </a:r>
          </a:p>
        </p:txBody>
      </p:sp>
      <p:sp>
        <p:nvSpPr>
          <p:cNvPr id="4" name="矩形 3">
            <a:extLst>
              <a:ext uri="{FF2B5EF4-FFF2-40B4-BE49-F238E27FC236}">
                <a16:creationId xmlns:a16="http://schemas.microsoft.com/office/drawing/2014/main" id="{B84393B4-7D9B-534C-A706-CC68729F6DC6}"/>
              </a:ext>
            </a:extLst>
          </p:cNvPr>
          <p:cNvSpPr/>
          <p:nvPr/>
        </p:nvSpPr>
        <p:spPr>
          <a:xfrm>
            <a:off x="744588" y="3918423"/>
            <a:ext cx="1054100" cy="65357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ea typeface="+mj-ea"/>
                <a:cs typeface="Arial" panose="020B0604020202020204" pitchFamily="34" charset="0"/>
              </a:rPr>
              <a:t>AOI</a:t>
            </a:r>
            <a:r>
              <a:rPr kumimoji="1" lang="zh-CN" altLang="en-US" sz="1400" dirty="0">
                <a:solidFill>
                  <a:schemeClr val="tx1"/>
                </a:solidFill>
                <a:ea typeface="+mj-ea"/>
                <a:cs typeface="Arial" panose="020B0604020202020204" pitchFamily="34" charset="0"/>
              </a:rPr>
              <a:t>机台</a:t>
            </a:r>
            <a:endParaRPr kumimoji="1" lang="en-US" altLang="zh-CN" sz="1400" dirty="0">
              <a:solidFill>
                <a:schemeClr val="tx1"/>
              </a:solidFill>
              <a:ea typeface="+mj-ea"/>
              <a:cs typeface="Arial" panose="020B0604020202020204" pitchFamily="34" charset="0"/>
            </a:endParaRPr>
          </a:p>
          <a:p>
            <a:pPr algn="ctr"/>
            <a:r>
              <a:rPr kumimoji="1" lang="zh-CN" altLang="en-US" sz="1400" dirty="0">
                <a:solidFill>
                  <a:schemeClr val="tx1"/>
                </a:solidFill>
                <a:ea typeface="+mj-ea"/>
                <a:cs typeface="Arial" panose="020B0604020202020204" pitchFamily="34" charset="0"/>
              </a:rPr>
              <a:t>型号</a:t>
            </a:r>
            <a:r>
              <a:rPr kumimoji="1" lang="en-US" altLang="zh-CN" sz="1400" dirty="0">
                <a:solidFill>
                  <a:schemeClr val="tx1"/>
                </a:solidFill>
                <a:ea typeface="+mj-ea"/>
                <a:cs typeface="Arial" panose="020B0604020202020204" pitchFamily="34" charset="0"/>
              </a:rPr>
              <a:t>A</a:t>
            </a:r>
          </a:p>
        </p:txBody>
      </p:sp>
      <p:sp>
        <p:nvSpPr>
          <p:cNvPr id="5" name="矩形 4">
            <a:extLst>
              <a:ext uri="{FF2B5EF4-FFF2-40B4-BE49-F238E27FC236}">
                <a16:creationId xmlns:a16="http://schemas.microsoft.com/office/drawing/2014/main" id="{E9061FBF-1CB4-1E41-949F-4A8AB2D8C159}"/>
              </a:ext>
            </a:extLst>
          </p:cNvPr>
          <p:cNvSpPr/>
          <p:nvPr/>
        </p:nvSpPr>
        <p:spPr>
          <a:xfrm>
            <a:off x="1955800" y="3918423"/>
            <a:ext cx="1054100" cy="65357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ea typeface="+mj-ea"/>
                <a:cs typeface="Arial" panose="020B0604020202020204" pitchFamily="34" charset="0"/>
              </a:rPr>
              <a:t>AOI</a:t>
            </a:r>
            <a:r>
              <a:rPr kumimoji="1" lang="zh-CN" altLang="en-US" sz="1400" dirty="0">
                <a:solidFill>
                  <a:schemeClr val="tx1"/>
                </a:solidFill>
                <a:ea typeface="+mj-ea"/>
                <a:cs typeface="Arial" panose="020B0604020202020204" pitchFamily="34" charset="0"/>
              </a:rPr>
              <a:t>机台</a:t>
            </a:r>
            <a:endParaRPr kumimoji="1" lang="en-US" altLang="zh-CN" sz="1400" dirty="0">
              <a:solidFill>
                <a:schemeClr val="tx1"/>
              </a:solidFill>
              <a:ea typeface="+mj-ea"/>
              <a:cs typeface="Arial" panose="020B0604020202020204" pitchFamily="34" charset="0"/>
            </a:endParaRPr>
          </a:p>
          <a:p>
            <a:pPr algn="ctr"/>
            <a:r>
              <a:rPr kumimoji="1" lang="zh-CN" altLang="en-US" sz="1400" dirty="0">
                <a:solidFill>
                  <a:schemeClr val="tx1"/>
                </a:solidFill>
                <a:ea typeface="+mj-ea"/>
                <a:cs typeface="Arial" panose="020B0604020202020204" pitchFamily="34" charset="0"/>
              </a:rPr>
              <a:t>型号</a:t>
            </a:r>
            <a:r>
              <a:rPr kumimoji="1" lang="en-US" altLang="zh-CN" sz="1400" dirty="0">
                <a:solidFill>
                  <a:schemeClr val="tx1"/>
                </a:solidFill>
                <a:ea typeface="+mj-ea"/>
                <a:cs typeface="Arial" panose="020B0604020202020204" pitchFamily="34" charset="0"/>
              </a:rPr>
              <a:t>B</a:t>
            </a:r>
          </a:p>
        </p:txBody>
      </p:sp>
      <p:sp>
        <p:nvSpPr>
          <p:cNvPr id="6" name="矩形 5">
            <a:extLst>
              <a:ext uri="{FF2B5EF4-FFF2-40B4-BE49-F238E27FC236}">
                <a16:creationId xmlns:a16="http://schemas.microsoft.com/office/drawing/2014/main" id="{DAE0A0DC-C5E9-054A-B784-616CA9E253F1}"/>
              </a:ext>
            </a:extLst>
          </p:cNvPr>
          <p:cNvSpPr/>
          <p:nvPr/>
        </p:nvSpPr>
        <p:spPr>
          <a:xfrm>
            <a:off x="3167012" y="3918423"/>
            <a:ext cx="1054100" cy="65357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ea typeface="+mj-ea"/>
                <a:cs typeface="Arial" panose="020B0604020202020204" pitchFamily="34" charset="0"/>
              </a:rPr>
              <a:t>AOI</a:t>
            </a:r>
            <a:r>
              <a:rPr kumimoji="1" lang="zh-CN" altLang="en-US" sz="1400" dirty="0">
                <a:solidFill>
                  <a:schemeClr val="tx1"/>
                </a:solidFill>
                <a:ea typeface="+mj-ea"/>
                <a:cs typeface="Arial" panose="020B0604020202020204" pitchFamily="34" charset="0"/>
              </a:rPr>
              <a:t>机台</a:t>
            </a:r>
            <a:endParaRPr kumimoji="1" lang="en-US" altLang="zh-CN" sz="1400" dirty="0">
              <a:solidFill>
                <a:schemeClr val="tx1"/>
              </a:solidFill>
              <a:ea typeface="+mj-ea"/>
              <a:cs typeface="Arial" panose="020B0604020202020204" pitchFamily="34" charset="0"/>
            </a:endParaRPr>
          </a:p>
          <a:p>
            <a:pPr algn="ctr"/>
            <a:r>
              <a:rPr kumimoji="1" lang="zh-CN" altLang="en-US" sz="1400" dirty="0">
                <a:solidFill>
                  <a:schemeClr val="tx1"/>
                </a:solidFill>
                <a:ea typeface="+mj-ea"/>
                <a:cs typeface="Arial" panose="020B0604020202020204" pitchFamily="34" charset="0"/>
              </a:rPr>
              <a:t>型号</a:t>
            </a:r>
            <a:r>
              <a:rPr kumimoji="1" lang="en-US" altLang="zh-CN" sz="1400" dirty="0">
                <a:solidFill>
                  <a:schemeClr val="tx1"/>
                </a:solidFill>
                <a:ea typeface="+mj-ea"/>
                <a:cs typeface="Arial" panose="020B0604020202020204" pitchFamily="34" charset="0"/>
              </a:rPr>
              <a:t>C</a:t>
            </a:r>
          </a:p>
        </p:txBody>
      </p:sp>
      <p:sp>
        <p:nvSpPr>
          <p:cNvPr id="7" name="矩形 6">
            <a:extLst>
              <a:ext uri="{FF2B5EF4-FFF2-40B4-BE49-F238E27FC236}">
                <a16:creationId xmlns:a16="http://schemas.microsoft.com/office/drawing/2014/main" id="{075CC64C-8672-8845-82AC-14E23A808A17}"/>
              </a:ext>
            </a:extLst>
          </p:cNvPr>
          <p:cNvSpPr/>
          <p:nvPr/>
        </p:nvSpPr>
        <p:spPr>
          <a:xfrm>
            <a:off x="4431747" y="3918423"/>
            <a:ext cx="1054100" cy="65357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ea typeface="+mj-ea"/>
                <a:cs typeface="Arial" panose="020B0604020202020204" pitchFamily="34" charset="0"/>
              </a:rPr>
              <a:t>AOI</a:t>
            </a:r>
            <a:r>
              <a:rPr kumimoji="1" lang="zh-CN" altLang="en-US" sz="1400" dirty="0">
                <a:solidFill>
                  <a:schemeClr val="tx1"/>
                </a:solidFill>
                <a:ea typeface="+mj-ea"/>
                <a:cs typeface="Arial" panose="020B0604020202020204" pitchFamily="34" charset="0"/>
              </a:rPr>
              <a:t>机台</a:t>
            </a:r>
            <a:endParaRPr kumimoji="1" lang="en-US" altLang="zh-CN" sz="1400" dirty="0">
              <a:solidFill>
                <a:schemeClr val="tx1"/>
              </a:solidFill>
              <a:ea typeface="+mj-ea"/>
              <a:cs typeface="Arial" panose="020B0604020202020204" pitchFamily="34" charset="0"/>
            </a:endParaRPr>
          </a:p>
          <a:p>
            <a:pPr algn="ctr"/>
            <a:r>
              <a:rPr kumimoji="1" lang="zh-CN" altLang="en-US" sz="1400" dirty="0">
                <a:solidFill>
                  <a:schemeClr val="tx1"/>
                </a:solidFill>
                <a:ea typeface="+mj-ea"/>
                <a:cs typeface="Arial" panose="020B0604020202020204" pitchFamily="34" charset="0"/>
              </a:rPr>
              <a:t>型号</a:t>
            </a:r>
            <a:r>
              <a:rPr kumimoji="1" lang="en-US" altLang="zh-CN" sz="1400" dirty="0">
                <a:solidFill>
                  <a:schemeClr val="tx1"/>
                </a:solidFill>
                <a:ea typeface="+mj-ea"/>
                <a:cs typeface="Arial" panose="020B0604020202020204" pitchFamily="34" charset="0"/>
              </a:rPr>
              <a:t>D</a:t>
            </a:r>
          </a:p>
        </p:txBody>
      </p:sp>
      <p:sp>
        <p:nvSpPr>
          <p:cNvPr id="14" name="矩形 13">
            <a:extLst>
              <a:ext uri="{FF2B5EF4-FFF2-40B4-BE49-F238E27FC236}">
                <a16:creationId xmlns:a16="http://schemas.microsoft.com/office/drawing/2014/main" id="{2D51E967-CD5C-4246-B3EB-68AEF973AA09}"/>
              </a:ext>
            </a:extLst>
          </p:cNvPr>
          <p:cNvSpPr/>
          <p:nvPr/>
        </p:nvSpPr>
        <p:spPr>
          <a:xfrm>
            <a:off x="748926" y="2770189"/>
            <a:ext cx="511958" cy="53403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sz="1200" b="1" dirty="0">
                <a:solidFill>
                  <a:schemeClr val="bg1"/>
                </a:solidFill>
                <a:ea typeface="+mj-ea"/>
              </a:rPr>
              <a:t>面板</a:t>
            </a:r>
          </a:p>
        </p:txBody>
      </p:sp>
      <p:cxnSp>
        <p:nvCxnSpPr>
          <p:cNvPr id="16" name="直线箭头连接符 15">
            <a:extLst>
              <a:ext uri="{FF2B5EF4-FFF2-40B4-BE49-F238E27FC236}">
                <a16:creationId xmlns:a16="http://schemas.microsoft.com/office/drawing/2014/main" id="{E1892658-0FAD-F143-9E49-964CC4B5F14A}"/>
              </a:ext>
            </a:extLst>
          </p:cNvPr>
          <p:cNvCxnSpPr>
            <a:cxnSpLocks/>
            <a:stCxn id="14" idx="3"/>
            <a:endCxn id="3" idx="1"/>
          </p:cNvCxnSpPr>
          <p:nvPr/>
        </p:nvCxnSpPr>
        <p:spPr>
          <a:xfrm flipV="1">
            <a:off x="1260884" y="3037208"/>
            <a:ext cx="1297488" cy="1"/>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ACE38CA-FDD9-1642-9F18-BA40E5F7C92A}"/>
              </a:ext>
            </a:extLst>
          </p:cNvPr>
          <p:cNvSpPr/>
          <p:nvPr/>
        </p:nvSpPr>
        <p:spPr>
          <a:xfrm>
            <a:off x="1545418" y="2624183"/>
            <a:ext cx="543739" cy="307777"/>
          </a:xfrm>
          <a:prstGeom prst="rect">
            <a:avLst/>
          </a:prstGeom>
        </p:spPr>
        <p:txBody>
          <a:bodyPr wrap="none">
            <a:spAutoFit/>
          </a:bodyPr>
          <a:lstStyle/>
          <a:p>
            <a:pPr algn="ctr"/>
            <a:r>
              <a:rPr kumimoji="1" lang="zh-CN" altLang="en-US" sz="1400" dirty="0">
                <a:ea typeface="+mj-ea"/>
                <a:cs typeface="Arial" panose="020B0604020202020204" pitchFamily="34" charset="0"/>
              </a:rPr>
              <a:t>拍照</a:t>
            </a:r>
            <a:endParaRPr kumimoji="1" lang="en-US" altLang="zh-CN" sz="1400" dirty="0">
              <a:ea typeface="+mj-ea"/>
              <a:cs typeface="Arial" panose="020B0604020202020204" pitchFamily="34" charset="0"/>
            </a:endParaRPr>
          </a:p>
        </p:txBody>
      </p:sp>
      <p:sp>
        <p:nvSpPr>
          <p:cNvPr id="18" name="矩形 17">
            <a:extLst>
              <a:ext uri="{FF2B5EF4-FFF2-40B4-BE49-F238E27FC236}">
                <a16:creationId xmlns:a16="http://schemas.microsoft.com/office/drawing/2014/main" id="{517E5704-9B3F-0E40-96AF-F054D75F283B}"/>
              </a:ext>
            </a:extLst>
          </p:cNvPr>
          <p:cNvSpPr/>
          <p:nvPr/>
        </p:nvSpPr>
        <p:spPr>
          <a:xfrm>
            <a:off x="4643227" y="2770189"/>
            <a:ext cx="511958" cy="53403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sz="1200" b="1" dirty="0">
                <a:solidFill>
                  <a:schemeClr val="bg1"/>
                </a:solidFill>
                <a:ea typeface="+mj-ea"/>
              </a:rPr>
              <a:t>面板</a:t>
            </a:r>
          </a:p>
        </p:txBody>
      </p:sp>
      <p:cxnSp>
        <p:nvCxnSpPr>
          <p:cNvPr id="19" name="直线箭头连接符 18">
            <a:extLst>
              <a:ext uri="{FF2B5EF4-FFF2-40B4-BE49-F238E27FC236}">
                <a16:creationId xmlns:a16="http://schemas.microsoft.com/office/drawing/2014/main" id="{4ABC4BB0-5DEF-D94A-96A7-EE21BD9B1E56}"/>
              </a:ext>
            </a:extLst>
          </p:cNvPr>
          <p:cNvCxnSpPr>
            <a:cxnSpLocks/>
            <a:stCxn id="3" idx="3"/>
            <a:endCxn id="18" idx="1"/>
          </p:cNvCxnSpPr>
          <p:nvPr/>
        </p:nvCxnSpPr>
        <p:spPr>
          <a:xfrm>
            <a:off x="3612472" y="3037208"/>
            <a:ext cx="1030755" cy="1"/>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F9A47D07-6EF8-6F41-B6D5-A099855F72FD}"/>
              </a:ext>
            </a:extLst>
          </p:cNvPr>
          <p:cNvCxnSpPr>
            <a:cxnSpLocks/>
            <a:stCxn id="3" idx="2"/>
            <a:endCxn id="4" idx="0"/>
          </p:cNvCxnSpPr>
          <p:nvPr/>
        </p:nvCxnSpPr>
        <p:spPr>
          <a:xfrm rot="5400000">
            <a:off x="1960173" y="2793173"/>
            <a:ext cx="436715" cy="18137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970EC5C4-515A-9745-B70D-A23228BE6174}"/>
              </a:ext>
            </a:extLst>
          </p:cNvPr>
          <p:cNvCxnSpPr>
            <a:cxnSpLocks/>
            <a:stCxn id="3" idx="2"/>
            <a:endCxn id="5" idx="0"/>
          </p:cNvCxnSpPr>
          <p:nvPr/>
        </p:nvCxnSpPr>
        <p:spPr>
          <a:xfrm rot="5400000">
            <a:off x="2565779" y="3398779"/>
            <a:ext cx="436715" cy="6025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DBE4FF10-5D36-124A-9F53-24287B4E7742}"/>
              </a:ext>
            </a:extLst>
          </p:cNvPr>
          <p:cNvCxnSpPr>
            <a:cxnSpLocks/>
            <a:stCxn id="3" idx="2"/>
            <a:endCxn id="6" idx="0"/>
          </p:cNvCxnSpPr>
          <p:nvPr/>
        </p:nvCxnSpPr>
        <p:spPr>
          <a:xfrm rot="16200000" flipH="1">
            <a:off x="3171385" y="3395745"/>
            <a:ext cx="436715" cy="6086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E7B0C16F-FA6D-6F48-9F4D-1B88C0455250}"/>
              </a:ext>
            </a:extLst>
          </p:cNvPr>
          <p:cNvCxnSpPr>
            <a:cxnSpLocks/>
            <a:stCxn id="3" idx="2"/>
            <a:endCxn id="7" idx="0"/>
          </p:cNvCxnSpPr>
          <p:nvPr/>
        </p:nvCxnSpPr>
        <p:spPr>
          <a:xfrm rot="16200000" flipH="1">
            <a:off x="3803752" y="2763377"/>
            <a:ext cx="436715" cy="18733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BAE81D02-0646-DF40-8D28-4BE8D217EAFB}"/>
              </a:ext>
            </a:extLst>
          </p:cNvPr>
          <p:cNvGrpSpPr/>
          <p:nvPr/>
        </p:nvGrpSpPr>
        <p:grpSpPr>
          <a:xfrm>
            <a:off x="5923774" y="1565070"/>
            <a:ext cx="5903779" cy="4235320"/>
            <a:chOff x="5923774" y="1565070"/>
            <a:chExt cx="5903779" cy="4235320"/>
          </a:xfrm>
        </p:grpSpPr>
        <p:pic>
          <p:nvPicPr>
            <p:cNvPr id="13" name="图片 12">
              <a:extLst>
                <a:ext uri="{FF2B5EF4-FFF2-40B4-BE49-F238E27FC236}">
                  <a16:creationId xmlns:a16="http://schemas.microsoft.com/office/drawing/2014/main" id="{6FC8ACCB-38F0-3146-9801-734EACE243D5}"/>
                </a:ext>
              </a:extLst>
            </p:cNvPr>
            <p:cNvPicPr>
              <a:picLocks noChangeAspect="1"/>
            </p:cNvPicPr>
            <p:nvPr/>
          </p:nvPicPr>
          <p:blipFill>
            <a:blip r:embed="rId2"/>
            <a:stretch>
              <a:fillRect/>
            </a:stretch>
          </p:blipFill>
          <p:spPr>
            <a:xfrm>
              <a:off x="5923774" y="1565070"/>
              <a:ext cx="5903779" cy="4235320"/>
            </a:xfrm>
            <a:prstGeom prst="rect">
              <a:avLst/>
            </a:prstGeom>
            <a:ln>
              <a:solidFill>
                <a:schemeClr val="tx1">
                  <a:lumMod val="50000"/>
                  <a:lumOff val="50000"/>
                </a:schemeClr>
              </a:solidFill>
            </a:ln>
          </p:spPr>
        </p:pic>
        <p:sp>
          <p:nvSpPr>
            <p:cNvPr id="25" name="矩形 24">
              <a:extLst>
                <a:ext uri="{FF2B5EF4-FFF2-40B4-BE49-F238E27FC236}">
                  <a16:creationId xmlns:a16="http://schemas.microsoft.com/office/drawing/2014/main" id="{6B38DE6F-ACEA-744F-AB02-A53724D4E334}"/>
                </a:ext>
              </a:extLst>
            </p:cNvPr>
            <p:cNvSpPr/>
            <p:nvPr/>
          </p:nvSpPr>
          <p:spPr>
            <a:xfrm>
              <a:off x="5923774" y="1567035"/>
              <a:ext cx="3137099" cy="43671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ea typeface="+mj-ea"/>
                  <a:cs typeface="Arial" panose="020B0604020202020204" pitchFamily="34" charset="0"/>
                </a:rPr>
                <a:t>同一个产品在同一个站点（</a:t>
              </a:r>
              <a:r>
                <a:rPr kumimoji="1" lang="zh-CN" altLang="en-US" sz="1400" b="1" dirty="0">
                  <a:solidFill>
                    <a:schemeClr val="tx1"/>
                  </a:solidFill>
                  <a:ea typeface="+mj-ea"/>
                  <a:cs typeface="Arial" panose="020B0604020202020204" pitchFamily="34" charset="0"/>
                </a:rPr>
                <a:t>不同机台</a:t>
              </a:r>
              <a:r>
                <a:rPr kumimoji="1" lang="zh-CN" altLang="en-US" sz="1400" dirty="0">
                  <a:solidFill>
                    <a:schemeClr val="tx1"/>
                  </a:solidFill>
                  <a:ea typeface="+mj-ea"/>
                  <a:cs typeface="Arial" panose="020B0604020202020204" pitchFamily="34" charset="0"/>
                </a:rPr>
                <a:t>）</a:t>
              </a:r>
              <a:endParaRPr kumimoji="1" lang="en-US" altLang="zh-CN" sz="1400" dirty="0">
                <a:solidFill>
                  <a:schemeClr val="tx1"/>
                </a:solidFill>
                <a:ea typeface="+mj-ea"/>
                <a:cs typeface="Arial" panose="020B0604020202020204" pitchFamily="34" charset="0"/>
              </a:endParaRPr>
            </a:p>
          </p:txBody>
        </p:sp>
      </p:grpSp>
      <p:grpSp>
        <p:nvGrpSpPr>
          <p:cNvPr id="31" name="组合 30">
            <a:extLst>
              <a:ext uri="{FF2B5EF4-FFF2-40B4-BE49-F238E27FC236}">
                <a16:creationId xmlns:a16="http://schemas.microsoft.com/office/drawing/2014/main" id="{A773F358-1EB6-8D4B-BEA5-0DCEF416E9A4}"/>
              </a:ext>
            </a:extLst>
          </p:cNvPr>
          <p:cNvGrpSpPr/>
          <p:nvPr/>
        </p:nvGrpSpPr>
        <p:grpSpPr>
          <a:xfrm>
            <a:off x="258517" y="5256624"/>
            <a:ext cx="1286901" cy="1075045"/>
            <a:chOff x="258517" y="5589894"/>
            <a:chExt cx="1286901" cy="1075045"/>
          </a:xfrm>
        </p:grpSpPr>
        <p:sp>
          <p:nvSpPr>
            <p:cNvPr id="32" name="椭圆 31">
              <a:extLst>
                <a:ext uri="{FF2B5EF4-FFF2-40B4-BE49-F238E27FC236}">
                  <a16:creationId xmlns:a16="http://schemas.microsoft.com/office/drawing/2014/main" id="{9DEEF912-506D-CB4A-95C3-A844F476E2B9}"/>
                </a:ext>
              </a:extLst>
            </p:cNvPr>
            <p:cNvSpPr/>
            <p:nvPr/>
          </p:nvSpPr>
          <p:spPr>
            <a:xfrm>
              <a:off x="364447" y="5589894"/>
              <a:ext cx="1075045" cy="1075045"/>
            </a:xfrm>
            <a:prstGeom prst="ellipse">
              <a:avLst/>
            </a:prstGeom>
            <a:solidFill>
              <a:schemeClr val="tx1">
                <a:lumMod val="85000"/>
                <a:lumOff val="1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400" b="1" dirty="0">
                <a:cs typeface="Arial" panose="020B0604020202020204" pitchFamily="34" charset="0"/>
              </a:endParaRPr>
            </a:p>
          </p:txBody>
        </p:sp>
        <p:pic>
          <p:nvPicPr>
            <p:cNvPr id="33" name="图形 32" descr="、灯泡和齿轮">
              <a:extLst>
                <a:ext uri="{FF2B5EF4-FFF2-40B4-BE49-F238E27FC236}">
                  <a16:creationId xmlns:a16="http://schemas.microsoft.com/office/drawing/2014/main" id="{66DEC75E-6B96-944F-87FB-3EA8648771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60" y="5883900"/>
              <a:ext cx="517814" cy="517814"/>
            </a:xfrm>
            <a:prstGeom prst="rect">
              <a:avLst/>
            </a:prstGeom>
          </p:spPr>
        </p:pic>
        <p:sp>
          <p:nvSpPr>
            <p:cNvPr id="34" name="矩形 33">
              <a:extLst>
                <a:ext uri="{FF2B5EF4-FFF2-40B4-BE49-F238E27FC236}">
                  <a16:creationId xmlns:a16="http://schemas.microsoft.com/office/drawing/2014/main" id="{26265B47-E9CE-F84B-9CC0-7A50F7A49192}"/>
                </a:ext>
              </a:extLst>
            </p:cNvPr>
            <p:cNvSpPr/>
            <p:nvPr/>
          </p:nvSpPr>
          <p:spPr>
            <a:xfrm>
              <a:off x="258517" y="5800390"/>
              <a:ext cx="1286901" cy="417358"/>
            </a:xfrm>
            <a:prstGeom prst="rect">
              <a:avLst/>
            </a:prstGeom>
          </p:spPr>
          <p:txBody>
            <a:bodyPr wrap="square">
              <a:prstTxWarp prst="textArchUp">
                <a:avLst/>
              </a:prstTxWarp>
              <a:spAutoFit/>
            </a:bodyPr>
            <a:lstStyle/>
            <a:p>
              <a:pPr algn="ctr">
                <a:lnSpc>
                  <a:spcPct val="130000"/>
                </a:lnSpc>
              </a:pPr>
              <a:r>
                <a:rPr kumimoji="1" lang="en-US" altLang="zh-CN" sz="1400" b="1" dirty="0">
                  <a:solidFill>
                    <a:schemeClr val="bg1"/>
                  </a:solidFill>
                  <a:cs typeface="Arial" panose="020B0604020202020204" pitchFamily="34" charset="0"/>
                </a:rPr>
                <a:t>AI</a:t>
              </a:r>
              <a:r>
                <a:rPr kumimoji="1" lang="zh-CN" altLang="en-US" sz="1400" b="1" dirty="0">
                  <a:solidFill>
                    <a:schemeClr val="bg1"/>
                  </a:solidFill>
                  <a:cs typeface="Arial" panose="020B0604020202020204" pitchFamily="34" charset="0"/>
                </a:rPr>
                <a:t>最佳</a:t>
              </a:r>
            </a:p>
          </p:txBody>
        </p:sp>
        <p:sp>
          <p:nvSpPr>
            <p:cNvPr id="36" name="矩形 35">
              <a:extLst>
                <a:ext uri="{FF2B5EF4-FFF2-40B4-BE49-F238E27FC236}">
                  <a16:creationId xmlns:a16="http://schemas.microsoft.com/office/drawing/2014/main" id="{D2562C84-9A4B-994F-944B-CD7197EC92DD}"/>
                </a:ext>
              </a:extLst>
            </p:cNvPr>
            <p:cNvSpPr/>
            <p:nvPr/>
          </p:nvSpPr>
          <p:spPr>
            <a:xfrm>
              <a:off x="527133" y="5715832"/>
              <a:ext cx="749668" cy="853949"/>
            </a:xfrm>
            <a:prstGeom prst="rect">
              <a:avLst/>
            </a:prstGeom>
          </p:spPr>
          <p:txBody>
            <a:bodyPr wrap="square">
              <a:prstTxWarp prst="textArchDown">
                <a:avLst/>
              </a:prstTxWarp>
              <a:spAutoFit/>
            </a:bodyPr>
            <a:lstStyle/>
            <a:p>
              <a:pPr algn="ctr">
                <a:lnSpc>
                  <a:spcPct val="130000"/>
                </a:lnSpc>
              </a:pPr>
              <a:r>
                <a:rPr kumimoji="1" lang="zh-CN" altLang="en-US" sz="1400" b="1" dirty="0">
                  <a:solidFill>
                    <a:schemeClr val="bg1"/>
                  </a:solidFill>
                  <a:cs typeface="Arial" panose="020B0604020202020204" pitchFamily="34" charset="0"/>
                </a:rPr>
                <a:t> 业 务 实 践</a:t>
              </a:r>
            </a:p>
          </p:txBody>
        </p:sp>
      </p:grpSp>
    </p:spTree>
    <p:extLst>
      <p:ext uri="{BB962C8B-B14F-4D97-AF65-F5344CB8AC3E}">
        <p14:creationId xmlns:p14="http://schemas.microsoft.com/office/powerpoint/2010/main" val="302790338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92094A5-7CEE-4088-A680-F96055C53A44}"/>
              </a:ext>
            </a:extLst>
          </p:cNvPr>
          <p:cNvSpPr>
            <a:spLocks noGrp="1"/>
          </p:cNvSpPr>
          <p:nvPr>
            <p:ph type="title"/>
          </p:nvPr>
        </p:nvSpPr>
        <p:spPr/>
        <p:txBody>
          <a:bodyPr/>
          <a:lstStyle/>
          <a:p>
            <a:r>
              <a:rPr lang="zh-CN" altLang="en-US" dirty="0"/>
              <a:t>实践</a:t>
            </a:r>
            <a:r>
              <a:rPr lang="en-US" altLang="zh-CN" dirty="0"/>
              <a:t>3</a:t>
            </a:r>
            <a:r>
              <a:rPr lang="zh-CN" altLang="en-US" dirty="0"/>
              <a:t>：缺陷到底要分几类</a:t>
            </a:r>
          </a:p>
        </p:txBody>
      </p:sp>
      <p:sp>
        <p:nvSpPr>
          <p:cNvPr id="2" name="文本框 1">
            <a:extLst>
              <a:ext uri="{FF2B5EF4-FFF2-40B4-BE49-F238E27FC236}">
                <a16:creationId xmlns:a16="http://schemas.microsoft.com/office/drawing/2014/main" id="{CD09EFFC-616C-6F44-AA50-4D9DC37A7289}"/>
              </a:ext>
            </a:extLst>
          </p:cNvPr>
          <p:cNvSpPr txBox="1"/>
          <p:nvPr/>
        </p:nvSpPr>
        <p:spPr>
          <a:xfrm>
            <a:off x="323849" y="914400"/>
            <a:ext cx="3839513" cy="369332"/>
          </a:xfrm>
          <a:prstGeom prst="rect">
            <a:avLst/>
          </a:prstGeom>
          <a:noFill/>
        </p:spPr>
        <p:txBody>
          <a:bodyPr wrap="none" rtlCol="0">
            <a:spAutoFit/>
          </a:bodyPr>
          <a:lstStyle/>
          <a:p>
            <a:r>
              <a:rPr kumimoji="1" lang="en-US" altLang="zh-CN" dirty="0"/>
              <a:t>1.</a:t>
            </a:r>
            <a:r>
              <a:rPr kumimoji="1" lang="zh-CN" altLang="en-US" dirty="0"/>
              <a:t>正确的看待多分类和二分类的关系</a:t>
            </a:r>
          </a:p>
        </p:txBody>
      </p:sp>
      <p:sp>
        <p:nvSpPr>
          <p:cNvPr id="4" name="椭圆 3">
            <a:extLst>
              <a:ext uri="{FF2B5EF4-FFF2-40B4-BE49-F238E27FC236}">
                <a16:creationId xmlns:a16="http://schemas.microsoft.com/office/drawing/2014/main" id="{80A1335E-371E-464C-BB72-2FAC42828106}"/>
              </a:ext>
            </a:extLst>
          </p:cNvPr>
          <p:cNvSpPr/>
          <p:nvPr/>
        </p:nvSpPr>
        <p:spPr>
          <a:xfrm>
            <a:off x="637733" y="2021839"/>
            <a:ext cx="3711921" cy="3693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22AC003-1BE6-934B-B3AF-BAB34AFAAF70}"/>
              </a:ext>
            </a:extLst>
          </p:cNvPr>
          <p:cNvSpPr/>
          <p:nvPr/>
        </p:nvSpPr>
        <p:spPr>
          <a:xfrm>
            <a:off x="1749800" y="3120066"/>
            <a:ext cx="743892" cy="668448"/>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D761391F-EB83-B741-9346-1856932916A7}"/>
              </a:ext>
            </a:extLst>
          </p:cNvPr>
          <p:cNvSpPr/>
          <p:nvPr/>
        </p:nvSpPr>
        <p:spPr>
          <a:xfrm>
            <a:off x="2559330" y="3243741"/>
            <a:ext cx="743892" cy="668448"/>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28A7E72-4EDC-8241-A996-6009AEF28DE7}"/>
              </a:ext>
            </a:extLst>
          </p:cNvPr>
          <p:cNvSpPr/>
          <p:nvPr/>
        </p:nvSpPr>
        <p:spPr>
          <a:xfrm>
            <a:off x="1987454" y="4297033"/>
            <a:ext cx="743892" cy="668448"/>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454F92A-A24E-5A43-BFAA-3A8001D26EDB}"/>
              </a:ext>
            </a:extLst>
          </p:cNvPr>
          <p:cNvSpPr/>
          <p:nvPr/>
        </p:nvSpPr>
        <p:spPr>
          <a:xfrm rot="20834864">
            <a:off x="1513741" y="2557476"/>
            <a:ext cx="2057785" cy="2753148"/>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CFFA3CC-0ED1-4B41-A8A3-4C17F1F7BD38}"/>
              </a:ext>
            </a:extLst>
          </p:cNvPr>
          <p:cNvSpPr/>
          <p:nvPr/>
        </p:nvSpPr>
        <p:spPr>
          <a:xfrm>
            <a:off x="2768207" y="4300212"/>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EFCA390-47EF-244B-BDBD-469D41C6092E}"/>
              </a:ext>
            </a:extLst>
          </p:cNvPr>
          <p:cNvSpPr txBox="1"/>
          <p:nvPr/>
        </p:nvSpPr>
        <p:spPr>
          <a:xfrm>
            <a:off x="4078961" y="1807495"/>
            <a:ext cx="2031325" cy="369332"/>
          </a:xfrm>
          <a:prstGeom prst="rect">
            <a:avLst/>
          </a:prstGeom>
          <a:noFill/>
        </p:spPr>
        <p:txBody>
          <a:bodyPr wrap="none" rtlCol="0">
            <a:spAutoFit/>
          </a:bodyPr>
          <a:lstStyle/>
          <a:p>
            <a:r>
              <a:rPr kumimoji="1" lang="zh-CN" altLang="en-US" dirty="0"/>
              <a:t>二分类可分多分类</a:t>
            </a:r>
          </a:p>
        </p:txBody>
      </p:sp>
      <p:sp>
        <p:nvSpPr>
          <p:cNvPr id="11" name="椭圆 10">
            <a:extLst>
              <a:ext uri="{FF2B5EF4-FFF2-40B4-BE49-F238E27FC236}">
                <a16:creationId xmlns:a16="http://schemas.microsoft.com/office/drawing/2014/main" id="{48B6B126-EDA7-324E-8846-1401884A5BF7}"/>
              </a:ext>
            </a:extLst>
          </p:cNvPr>
          <p:cNvSpPr/>
          <p:nvPr/>
        </p:nvSpPr>
        <p:spPr>
          <a:xfrm>
            <a:off x="6096000" y="1941607"/>
            <a:ext cx="3711921" cy="3693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2665E4B-2030-E848-ADA6-69D4A645FED5}"/>
              </a:ext>
            </a:extLst>
          </p:cNvPr>
          <p:cNvSpPr/>
          <p:nvPr/>
        </p:nvSpPr>
        <p:spPr>
          <a:xfrm>
            <a:off x="7141751" y="3256299"/>
            <a:ext cx="743892" cy="668448"/>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75349C1-B4C1-B843-88B4-4F21981F9D72}"/>
              </a:ext>
            </a:extLst>
          </p:cNvPr>
          <p:cNvSpPr/>
          <p:nvPr/>
        </p:nvSpPr>
        <p:spPr>
          <a:xfrm>
            <a:off x="7951281" y="3379974"/>
            <a:ext cx="743892" cy="668448"/>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F47470A-8467-7947-BA79-3F9762315422}"/>
              </a:ext>
            </a:extLst>
          </p:cNvPr>
          <p:cNvSpPr/>
          <p:nvPr/>
        </p:nvSpPr>
        <p:spPr>
          <a:xfrm>
            <a:off x="7379405" y="4433266"/>
            <a:ext cx="743892" cy="668448"/>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2046207-FB1C-3D43-B6F0-7B297870831A}"/>
              </a:ext>
            </a:extLst>
          </p:cNvPr>
          <p:cNvSpPr/>
          <p:nvPr/>
        </p:nvSpPr>
        <p:spPr>
          <a:xfrm>
            <a:off x="8160158" y="4436445"/>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A99ECDA-DBD7-2C4D-B5F2-4A700D1979D7}"/>
              </a:ext>
            </a:extLst>
          </p:cNvPr>
          <p:cNvSpPr/>
          <p:nvPr/>
        </p:nvSpPr>
        <p:spPr>
          <a:xfrm>
            <a:off x="808901" y="6105033"/>
            <a:ext cx="375595" cy="359444"/>
          </a:xfrm>
          <a:prstGeom prst="ellipse">
            <a:avLst/>
          </a:prstGeom>
          <a:solidFill>
            <a:schemeClr val="tx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C7B8B4C1-5069-2B4E-9397-87E84F5E8B22}"/>
              </a:ext>
            </a:extLst>
          </p:cNvPr>
          <p:cNvSpPr txBox="1"/>
          <p:nvPr/>
        </p:nvSpPr>
        <p:spPr>
          <a:xfrm>
            <a:off x="1235260" y="6098143"/>
            <a:ext cx="1172116" cy="369332"/>
          </a:xfrm>
          <a:prstGeom prst="rect">
            <a:avLst/>
          </a:prstGeom>
          <a:noFill/>
        </p:spPr>
        <p:txBody>
          <a:bodyPr wrap="none" rtlCol="0">
            <a:spAutoFit/>
          </a:bodyPr>
          <a:lstStyle/>
          <a:p>
            <a:r>
              <a:rPr kumimoji="1" lang="en-US" altLang="zh-CN" dirty="0"/>
              <a:t>:</a:t>
            </a:r>
            <a:r>
              <a:rPr kumimoji="1" lang="zh-CN" altLang="en-US" dirty="0"/>
              <a:t>一种缺陷</a:t>
            </a:r>
          </a:p>
        </p:txBody>
      </p:sp>
      <p:sp>
        <p:nvSpPr>
          <p:cNvPr id="27" name="椭圆 26">
            <a:extLst>
              <a:ext uri="{FF2B5EF4-FFF2-40B4-BE49-F238E27FC236}">
                <a16:creationId xmlns:a16="http://schemas.microsoft.com/office/drawing/2014/main" id="{828B07FD-9846-5246-A2B4-3DD18E00A4DD}"/>
              </a:ext>
            </a:extLst>
          </p:cNvPr>
          <p:cNvSpPr/>
          <p:nvPr/>
        </p:nvSpPr>
        <p:spPr>
          <a:xfrm rot="20834864">
            <a:off x="2877737" y="6130774"/>
            <a:ext cx="388719" cy="376568"/>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9166FC23-440C-8B42-8833-C987C5A5B389}"/>
              </a:ext>
            </a:extLst>
          </p:cNvPr>
          <p:cNvSpPr txBox="1"/>
          <p:nvPr/>
        </p:nvSpPr>
        <p:spPr>
          <a:xfrm>
            <a:off x="3303222" y="6101608"/>
            <a:ext cx="1172116" cy="369332"/>
          </a:xfrm>
          <a:prstGeom prst="rect">
            <a:avLst/>
          </a:prstGeom>
          <a:noFill/>
        </p:spPr>
        <p:txBody>
          <a:bodyPr wrap="none" rtlCol="0">
            <a:spAutoFit/>
          </a:bodyPr>
          <a:lstStyle/>
          <a:p>
            <a:r>
              <a:rPr kumimoji="1" lang="en-US" altLang="zh-CN" dirty="0"/>
              <a:t>:</a:t>
            </a:r>
            <a:r>
              <a:rPr kumimoji="1" lang="zh-CN" altLang="en-US" dirty="0"/>
              <a:t>一种类别</a:t>
            </a:r>
          </a:p>
        </p:txBody>
      </p:sp>
      <p:sp>
        <p:nvSpPr>
          <p:cNvPr id="29" name="右箭头 28">
            <a:extLst>
              <a:ext uri="{FF2B5EF4-FFF2-40B4-BE49-F238E27FC236}">
                <a16:creationId xmlns:a16="http://schemas.microsoft.com/office/drawing/2014/main" id="{070DC983-8076-C54D-8678-D6352A5B6BD0}"/>
              </a:ext>
            </a:extLst>
          </p:cNvPr>
          <p:cNvSpPr/>
          <p:nvPr/>
        </p:nvSpPr>
        <p:spPr>
          <a:xfrm>
            <a:off x="4819973" y="3714198"/>
            <a:ext cx="991891" cy="334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4FCE6623-660C-E044-BC8B-ABDB6D58D8A1}"/>
              </a:ext>
            </a:extLst>
          </p:cNvPr>
          <p:cNvSpPr/>
          <p:nvPr/>
        </p:nvSpPr>
        <p:spPr>
          <a:xfrm rot="20834864">
            <a:off x="7055856" y="4275094"/>
            <a:ext cx="1101781" cy="977756"/>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0034FA5-4799-764D-BC21-151C5884076D}"/>
              </a:ext>
            </a:extLst>
          </p:cNvPr>
          <p:cNvSpPr/>
          <p:nvPr/>
        </p:nvSpPr>
        <p:spPr>
          <a:xfrm rot="20834864">
            <a:off x="6828514" y="3121414"/>
            <a:ext cx="1101781" cy="977756"/>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B1B64F7-097D-0A41-8AFB-78B47D2271AD}"/>
              </a:ext>
            </a:extLst>
          </p:cNvPr>
          <p:cNvSpPr/>
          <p:nvPr/>
        </p:nvSpPr>
        <p:spPr>
          <a:xfrm rot="20834864">
            <a:off x="7935339" y="3209734"/>
            <a:ext cx="1101781" cy="977756"/>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746A625-B2D8-8E42-B911-7EFDA9851E5F}"/>
              </a:ext>
            </a:extLst>
          </p:cNvPr>
          <p:cNvSpPr/>
          <p:nvPr/>
        </p:nvSpPr>
        <p:spPr>
          <a:xfrm rot="20834864">
            <a:off x="8145917" y="4350388"/>
            <a:ext cx="686242" cy="60213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178904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6FAFA891-6FB1-9942-AAB6-97C1E59A07E1}"/>
              </a:ext>
            </a:extLst>
          </p:cNvPr>
          <p:cNvSpPr/>
          <p:nvPr/>
        </p:nvSpPr>
        <p:spPr>
          <a:xfrm>
            <a:off x="637733" y="2021839"/>
            <a:ext cx="3711921" cy="3693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FC3A12A2-8EA3-CB45-B245-0324B46F8228}"/>
              </a:ext>
            </a:extLst>
          </p:cNvPr>
          <p:cNvSpPr/>
          <p:nvPr/>
        </p:nvSpPr>
        <p:spPr>
          <a:xfrm>
            <a:off x="1749800" y="3120066"/>
            <a:ext cx="743892" cy="668448"/>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A610798-5A19-764B-930F-907567EF7B68}"/>
              </a:ext>
            </a:extLst>
          </p:cNvPr>
          <p:cNvSpPr/>
          <p:nvPr/>
        </p:nvSpPr>
        <p:spPr>
          <a:xfrm>
            <a:off x="2220119" y="3200298"/>
            <a:ext cx="743892" cy="668448"/>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B96B1E6-862C-FB45-B6DE-BD4D28998849}"/>
              </a:ext>
            </a:extLst>
          </p:cNvPr>
          <p:cNvSpPr/>
          <p:nvPr/>
        </p:nvSpPr>
        <p:spPr>
          <a:xfrm>
            <a:off x="1987454" y="4297033"/>
            <a:ext cx="743892" cy="668448"/>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F192EC8-B2A0-4D41-9D44-67D2007F7B1B}"/>
              </a:ext>
            </a:extLst>
          </p:cNvPr>
          <p:cNvSpPr/>
          <p:nvPr/>
        </p:nvSpPr>
        <p:spPr>
          <a:xfrm rot="20834864">
            <a:off x="1513741" y="2557476"/>
            <a:ext cx="2057785" cy="2753148"/>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E9522E9-BD06-9E4B-AFA8-CC3D0D18CF78}"/>
              </a:ext>
            </a:extLst>
          </p:cNvPr>
          <p:cNvSpPr/>
          <p:nvPr/>
        </p:nvSpPr>
        <p:spPr>
          <a:xfrm>
            <a:off x="2453339" y="4356885"/>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503259-1917-D74B-AD2A-862CE76C9E6B}"/>
              </a:ext>
            </a:extLst>
          </p:cNvPr>
          <p:cNvSpPr txBox="1"/>
          <p:nvPr/>
        </p:nvSpPr>
        <p:spPr>
          <a:xfrm>
            <a:off x="4064675" y="1551228"/>
            <a:ext cx="2287806" cy="369332"/>
          </a:xfrm>
          <a:prstGeom prst="rect">
            <a:avLst/>
          </a:prstGeom>
          <a:noFill/>
        </p:spPr>
        <p:txBody>
          <a:bodyPr wrap="none" rtlCol="0">
            <a:spAutoFit/>
          </a:bodyPr>
          <a:lstStyle/>
          <a:p>
            <a:r>
              <a:rPr kumimoji="1" lang="zh-CN" altLang="en-US" dirty="0"/>
              <a:t>二分类不可分多分类</a:t>
            </a:r>
          </a:p>
        </p:txBody>
      </p:sp>
      <p:sp>
        <p:nvSpPr>
          <p:cNvPr id="10" name="椭圆 9">
            <a:extLst>
              <a:ext uri="{FF2B5EF4-FFF2-40B4-BE49-F238E27FC236}">
                <a16:creationId xmlns:a16="http://schemas.microsoft.com/office/drawing/2014/main" id="{543C81AB-AD27-9148-8B00-93367EE557EE}"/>
              </a:ext>
            </a:extLst>
          </p:cNvPr>
          <p:cNvSpPr/>
          <p:nvPr/>
        </p:nvSpPr>
        <p:spPr>
          <a:xfrm>
            <a:off x="6096000" y="1941607"/>
            <a:ext cx="3711921" cy="3693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2D65D74-57AD-564B-9048-ADD64EB8335A}"/>
              </a:ext>
            </a:extLst>
          </p:cNvPr>
          <p:cNvSpPr/>
          <p:nvPr/>
        </p:nvSpPr>
        <p:spPr>
          <a:xfrm>
            <a:off x="7141751" y="3256299"/>
            <a:ext cx="743892" cy="668448"/>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AC0494D9-63E4-0649-8414-1F7473DEB395}"/>
              </a:ext>
            </a:extLst>
          </p:cNvPr>
          <p:cNvSpPr/>
          <p:nvPr/>
        </p:nvSpPr>
        <p:spPr>
          <a:xfrm>
            <a:off x="7625054" y="3334802"/>
            <a:ext cx="743892" cy="668448"/>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E274DD8B-C09C-B84F-9CF5-3AB75854DE33}"/>
              </a:ext>
            </a:extLst>
          </p:cNvPr>
          <p:cNvSpPr/>
          <p:nvPr/>
        </p:nvSpPr>
        <p:spPr>
          <a:xfrm>
            <a:off x="7379405" y="4433266"/>
            <a:ext cx="743892" cy="668448"/>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37D56C7-2EF6-E449-90C2-1A289661591D}"/>
              </a:ext>
            </a:extLst>
          </p:cNvPr>
          <p:cNvSpPr/>
          <p:nvPr/>
        </p:nvSpPr>
        <p:spPr>
          <a:xfrm>
            <a:off x="7935405" y="4513960"/>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DB22D3D-E816-6F4D-A34F-1377D7A8651F}"/>
              </a:ext>
            </a:extLst>
          </p:cNvPr>
          <p:cNvSpPr/>
          <p:nvPr/>
        </p:nvSpPr>
        <p:spPr>
          <a:xfrm>
            <a:off x="808901" y="6105033"/>
            <a:ext cx="375595" cy="359444"/>
          </a:xfrm>
          <a:prstGeom prst="ellipse">
            <a:avLst/>
          </a:prstGeom>
          <a:solidFill>
            <a:schemeClr val="tx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8914E9A-C071-0E41-9288-39F60F520270}"/>
              </a:ext>
            </a:extLst>
          </p:cNvPr>
          <p:cNvSpPr txBox="1"/>
          <p:nvPr/>
        </p:nvSpPr>
        <p:spPr>
          <a:xfrm>
            <a:off x="1235260" y="6098143"/>
            <a:ext cx="1172116" cy="369332"/>
          </a:xfrm>
          <a:prstGeom prst="rect">
            <a:avLst/>
          </a:prstGeom>
          <a:noFill/>
        </p:spPr>
        <p:txBody>
          <a:bodyPr wrap="none" rtlCol="0">
            <a:spAutoFit/>
          </a:bodyPr>
          <a:lstStyle/>
          <a:p>
            <a:r>
              <a:rPr kumimoji="1" lang="en-US" altLang="zh-CN" dirty="0"/>
              <a:t>:</a:t>
            </a:r>
            <a:r>
              <a:rPr kumimoji="1" lang="zh-CN" altLang="en-US" dirty="0"/>
              <a:t>一种缺陷</a:t>
            </a:r>
          </a:p>
        </p:txBody>
      </p:sp>
      <p:sp>
        <p:nvSpPr>
          <p:cNvPr id="17" name="椭圆 16">
            <a:extLst>
              <a:ext uri="{FF2B5EF4-FFF2-40B4-BE49-F238E27FC236}">
                <a16:creationId xmlns:a16="http://schemas.microsoft.com/office/drawing/2014/main" id="{AA5282AE-E813-C44A-A584-34B56F0D0979}"/>
              </a:ext>
            </a:extLst>
          </p:cNvPr>
          <p:cNvSpPr/>
          <p:nvPr/>
        </p:nvSpPr>
        <p:spPr>
          <a:xfrm rot="20834864">
            <a:off x="2877737" y="6130774"/>
            <a:ext cx="388719" cy="376568"/>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6C2A439-2B8B-4343-8B4D-46BDB10A1A46}"/>
              </a:ext>
            </a:extLst>
          </p:cNvPr>
          <p:cNvSpPr txBox="1"/>
          <p:nvPr/>
        </p:nvSpPr>
        <p:spPr>
          <a:xfrm>
            <a:off x="3303222" y="6101608"/>
            <a:ext cx="1172116" cy="369332"/>
          </a:xfrm>
          <a:prstGeom prst="rect">
            <a:avLst/>
          </a:prstGeom>
          <a:noFill/>
        </p:spPr>
        <p:txBody>
          <a:bodyPr wrap="none" rtlCol="0">
            <a:spAutoFit/>
          </a:bodyPr>
          <a:lstStyle/>
          <a:p>
            <a:r>
              <a:rPr kumimoji="1" lang="en-US" altLang="zh-CN" dirty="0"/>
              <a:t>:</a:t>
            </a:r>
            <a:r>
              <a:rPr kumimoji="1" lang="zh-CN" altLang="en-US" dirty="0"/>
              <a:t>一种类别</a:t>
            </a:r>
          </a:p>
        </p:txBody>
      </p:sp>
      <p:sp>
        <p:nvSpPr>
          <p:cNvPr id="19" name="右箭头 18">
            <a:extLst>
              <a:ext uri="{FF2B5EF4-FFF2-40B4-BE49-F238E27FC236}">
                <a16:creationId xmlns:a16="http://schemas.microsoft.com/office/drawing/2014/main" id="{6C66B9A5-64C5-BC48-AC1E-7C60E610801C}"/>
              </a:ext>
            </a:extLst>
          </p:cNvPr>
          <p:cNvSpPr/>
          <p:nvPr/>
        </p:nvSpPr>
        <p:spPr>
          <a:xfrm>
            <a:off x="4819973" y="3714198"/>
            <a:ext cx="991891" cy="334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0494FC17-A1F4-BC4A-AE70-DFBABB6D88CF}"/>
              </a:ext>
            </a:extLst>
          </p:cNvPr>
          <p:cNvSpPr/>
          <p:nvPr/>
        </p:nvSpPr>
        <p:spPr>
          <a:xfrm rot="20834864">
            <a:off x="6985849" y="4300915"/>
            <a:ext cx="1531003" cy="977756"/>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1D1EB99-D94D-D443-9E4B-658BE4637627}"/>
              </a:ext>
            </a:extLst>
          </p:cNvPr>
          <p:cNvSpPr/>
          <p:nvPr/>
        </p:nvSpPr>
        <p:spPr>
          <a:xfrm rot="20834864">
            <a:off x="6839221" y="3063335"/>
            <a:ext cx="1610811" cy="11316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标题 2">
            <a:extLst>
              <a:ext uri="{FF2B5EF4-FFF2-40B4-BE49-F238E27FC236}">
                <a16:creationId xmlns:a16="http://schemas.microsoft.com/office/drawing/2014/main" id="{896E9FCA-D04D-654D-99B8-FEE1E5FBE768}"/>
              </a:ext>
            </a:extLst>
          </p:cNvPr>
          <p:cNvSpPr txBox="1">
            <a:spLocks/>
          </p:cNvSpPr>
          <p:nvPr/>
        </p:nvSpPr>
        <p:spPr>
          <a:xfrm>
            <a:off x="309563" y="358819"/>
            <a:ext cx="11572874" cy="443198"/>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实践</a:t>
            </a:r>
            <a:r>
              <a:rPr lang="en-US" altLang="zh-CN" dirty="0"/>
              <a:t>4</a:t>
            </a:r>
            <a:r>
              <a:rPr lang="zh-CN" altLang="en-US" dirty="0"/>
              <a:t>：缺陷到底要分几类</a:t>
            </a:r>
          </a:p>
        </p:txBody>
      </p:sp>
    </p:spTree>
    <p:extLst>
      <p:ext uri="{BB962C8B-B14F-4D97-AF65-F5344CB8AC3E}">
        <p14:creationId xmlns:p14="http://schemas.microsoft.com/office/powerpoint/2010/main" val="2146949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1E41B7BE-5FAB-114A-AAB7-86A6B59FA6E9}"/>
              </a:ext>
            </a:extLst>
          </p:cNvPr>
          <p:cNvSpPr/>
          <p:nvPr/>
        </p:nvSpPr>
        <p:spPr>
          <a:xfrm>
            <a:off x="407774" y="1440307"/>
            <a:ext cx="2288931" cy="2264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92950DE9-C485-554F-B279-746A2221EC12}"/>
              </a:ext>
            </a:extLst>
          </p:cNvPr>
          <p:cNvSpPr/>
          <p:nvPr/>
        </p:nvSpPr>
        <p:spPr>
          <a:xfrm>
            <a:off x="906178" y="1939146"/>
            <a:ext cx="556635" cy="484895"/>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B6BA718-531B-9141-B5E4-D2FD31BD4D6D}"/>
              </a:ext>
            </a:extLst>
          </p:cNvPr>
          <p:cNvSpPr/>
          <p:nvPr/>
        </p:nvSpPr>
        <p:spPr>
          <a:xfrm>
            <a:off x="1243145" y="2076904"/>
            <a:ext cx="511227" cy="439746"/>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677BC3D-111F-C14A-8001-BFB8A88C2449}"/>
              </a:ext>
            </a:extLst>
          </p:cNvPr>
          <p:cNvSpPr/>
          <p:nvPr/>
        </p:nvSpPr>
        <p:spPr>
          <a:xfrm>
            <a:off x="906178" y="2868201"/>
            <a:ext cx="511227" cy="439746"/>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4FAAA39-549E-3F4A-AB66-67FFE20CC021}"/>
              </a:ext>
            </a:extLst>
          </p:cNvPr>
          <p:cNvSpPr/>
          <p:nvPr/>
        </p:nvSpPr>
        <p:spPr>
          <a:xfrm rot="20834864">
            <a:off x="695819" y="1665313"/>
            <a:ext cx="1152872" cy="1914539"/>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4CA3BB1-CB49-4948-89C9-264501CA4D05}"/>
              </a:ext>
            </a:extLst>
          </p:cNvPr>
          <p:cNvSpPr/>
          <p:nvPr/>
        </p:nvSpPr>
        <p:spPr>
          <a:xfrm>
            <a:off x="1214467" y="2730358"/>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D77DF84-426E-5145-8B73-B79D6DDDCBD9}"/>
              </a:ext>
            </a:extLst>
          </p:cNvPr>
          <p:cNvSpPr/>
          <p:nvPr/>
        </p:nvSpPr>
        <p:spPr>
          <a:xfrm>
            <a:off x="1630571" y="6400262"/>
            <a:ext cx="375595" cy="359444"/>
          </a:xfrm>
          <a:prstGeom prst="ellipse">
            <a:avLst/>
          </a:prstGeom>
          <a:solidFill>
            <a:schemeClr val="tx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1503EEB-165E-A545-933A-53B087A2DB2D}"/>
              </a:ext>
            </a:extLst>
          </p:cNvPr>
          <p:cNvSpPr txBox="1"/>
          <p:nvPr/>
        </p:nvSpPr>
        <p:spPr>
          <a:xfrm>
            <a:off x="2056930" y="6393372"/>
            <a:ext cx="1172116" cy="369332"/>
          </a:xfrm>
          <a:prstGeom prst="rect">
            <a:avLst/>
          </a:prstGeom>
          <a:noFill/>
        </p:spPr>
        <p:txBody>
          <a:bodyPr wrap="none" rtlCol="0">
            <a:spAutoFit/>
          </a:bodyPr>
          <a:lstStyle/>
          <a:p>
            <a:r>
              <a:rPr kumimoji="1" lang="en-US" altLang="zh-CN" dirty="0"/>
              <a:t>:</a:t>
            </a:r>
            <a:r>
              <a:rPr kumimoji="1" lang="zh-CN" altLang="en-US" dirty="0"/>
              <a:t>一种缺陷</a:t>
            </a:r>
          </a:p>
        </p:txBody>
      </p:sp>
      <p:sp>
        <p:nvSpPr>
          <p:cNvPr id="17" name="椭圆 16">
            <a:extLst>
              <a:ext uri="{FF2B5EF4-FFF2-40B4-BE49-F238E27FC236}">
                <a16:creationId xmlns:a16="http://schemas.microsoft.com/office/drawing/2014/main" id="{7D817FCD-1BEC-2242-8696-AEFE1891F259}"/>
              </a:ext>
            </a:extLst>
          </p:cNvPr>
          <p:cNvSpPr/>
          <p:nvPr/>
        </p:nvSpPr>
        <p:spPr>
          <a:xfrm rot="20834864">
            <a:off x="3699407" y="6426003"/>
            <a:ext cx="388719" cy="376568"/>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B1D64BD-84CB-6447-AF19-829D113B1377}"/>
              </a:ext>
            </a:extLst>
          </p:cNvPr>
          <p:cNvSpPr txBox="1"/>
          <p:nvPr/>
        </p:nvSpPr>
        <p:spPr>
          <a:xfrm>
            <a:off x="4124892" y="6396837"/>
            <a:ext cx="1172116" cy="369332"/>
          </a:xfrm>
          <a:prstGeom prst="rect">
            <a:avLst/>
          </a:prstGeom>
          <a:noFill/>
        </p:spPr>
        <p:txBody>
          <a:bodyPr wrap="none" rtlCol="0">
            <a:spAutoFit/>
          </a:bodyPr>
          <a:lstStyle/>
          <a:p>
            <a:r>
              <a:rPr kumimoji="1" lang="en-US" altLang="zh-CN" dirty="0"/>
              <a:t>:</a:t>
            </a:r>
            <a:r>
              <a:rPr kumimoji="1" lang="zh-CN" altLang="en-US" dirty="0"/>
              <a:t>一种类别</a:t>
            </a:r>
          </a:p>
        </p:txBody>
      </p:sp>
      <p:sp>
        <p:nvSpPr>
          <p:cNvPr id="19" name="右箭头 18">
            <a:extLst>
              <a:ext uri="{FF2B5EF4-FFF2-40B4-BE49-F238E27FC236}">
                <a16:creationId xmlns:a16="http://schemas.microsoft.com/office/drawing/2014/main" id="{A80D665F-780A-FB44-8B29-322126BF2509}"/>
              </a:ext>
            </a:extLst>
          </p:cNvPr>
          <p:cNvSpPr/>
          <p:nvPr/>
        </p:nvSpPr>
        <p:spPr>
          <a:xfrm>
            <a:off x="3412439" y="2730358"/>
            <a:ext cx="991891" cy="334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40685744-8F54-D74E-8B8F-8F68B0C9558B}"/>
              </a:ext>
            </a:extLst>
          </p:cNvPr>
          <p:cNvSpPr txBox="1"/>
          <p:nvPr/>
        </p:nvSpPr>
        <p:spPr>
          <a:xfrm>
            <a:off x="323849" y="914400"/>
            <a:ext cx="6801862" cy="369332"/>
          </a:xfrm>
          <a:prstGeom prst="rect">
            <a:avLst/>
          </a:prstGeom>
          <a:noFill/>
        </p:spPr>
        <p:txBody>
          <a:bodyPr wrap="none" rtlCol="0">
            <a:spAutoFit/>
          </a:bodyPr>
          <a:lstStyle/>
          <a:p>
            <a:r>
              <a:rPr kumimoji="1" lang="en-US" altLang="zh-CN" dirty="0"/>
              <a:t>2.</a:t>
            </a:r>
            <a:r>
              <a:rPr kumimoji="1" lang="zh-CN" altLang="en-US" dirty="0"/>
              <a:t>为何多分类不可随意添加新的类别需求，而二分类一般情况可以</a:t>
            </a:r>
          </a:p>
        </p:txBody>
      </p:sp>
      <p:sp>
        <p:nvSpPr>
          <p:cNvPr id="24" name="文本框 23">
            <a:extLst>
              <a:ext uri="{FF2B5EF4-FFF2-40B4-BE49-F238E27FC236}">
                <a16:creationId xmlns:a16="http://schemas.microsoft.com/office/drawing/2014/main" id="{2EE9E9C7-C358-A245-9F00-F889969FEF10}"/>
              </a:ext>
            </a:extLst>
          </p:cNvPr>
          <p:cNvSpPr txBox="1"/>
          <p:nvPr/>
        </p:nvSpPr>
        <p:spPr>
          <a:xfrm>
            <a:off x="2696705" y="1561685"/>
            <a:ext cx="2621230" cy="369332"/>
          </a:xfrm>
          <a:prstGeom prst="rect">
            <a:avLst/>
          </a:prstGeom>
          <a:noFill/>
        </p:spPr>
        <p:txBody>
          <a:bodyPr wrap="none" rtlCol="0">
            <a:spAutoFit/>
          </a:bodyPr>
          <a:lstStyle/>
          <a:p>
            <a:r>
              <a:rPr kumimoji="1" lang="zh-CN" altLang="en-US" dirty="0"/>
              <a:t>二分类添加新类别（</a:t>
            </a:r>
            <a:r>
              <a:rPr kumimoji="1" lang="en-US" altLang="zh-CN" dirty="0"/>
              <a:t>1</a:t>
            </a:r>
            <a:r>
              <a:rPr kumimoji="1" lang="zh-CN" altLang="en-US" dirty="0"/>
              <a:t>）</a:t>
            </a:r>
          </a:p>
        </p:txBody>
      </p:sp>
      <p:sp>
        <p:nvSpPr>
          <p:cNvPr id="25" name="椭圆 24">
            <a:extLst>
              <a:ext uri="{FF2B5EF4-FFF2-40B4-BE49-F238E27FC236}">
                <a16:creationId xmlns:a16="http://schemas.microsoft.com/office/drawing/2014/main" id="{F52FAAE5-C568-0D49-9ACA-D4F66CEC0EC6}"/>
              </a:ext>
            </a:extLst>
          </p:cNvPr>
          <p:cNvSpPr/>
          <p:nvPr/>
        </p:nvSpPr>
        <p:spPr>
          <a:xfrm>
            <a:off x="3502397" y="2024612"/>
            <a:ext cx="743892" cy="668448"/>
          </a:xfrm>
          <a:prstGeom prst="ellipse">
            <a:avLst/>
          </a:prstGeom>
          <a:solidFill>
            <a:srgbClr val="7030A0">
              <a:alpha val="6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73BF6A7D-8BF6-7C45-BB48-0D849B93CBA8}"/>
              </a:ext>
            </a:extLst>
          </p:cNvPr>
          <p:cNvSpPr/>
          <p:nvPr/>
        </p:nvSpPr>
        <p:spPr>
          <a:xfrm>
            <a:off x="5276074" y="1465032"/>
            <a:ext cx="2288931" cy="2264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0F7F12A-0310-1B44-8679-F5E7966B2155}"/>
              </a:ext>
            </a:extLst>
          </p:cNvPr>
          <p:cNvSpPr/>
          <p:nvPr/>
        </p:nvSpPr>
        <p:spPr>
          <a:xfrm>
            <a:off x="5774478" y="1963871"/>
            <a:ext cx="556635" cy="484895"/>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1BC8881-06E0-BE48-BD50-66A303A239E1}"/>
              </a:ext>
            </a:extLst>
          </p:cNvPr>
          <p:cNvSpPr/>
          <p:nvPr/>
        </p:nvSpPr>
        <p:spPr>
          <a:xfrm>
            <a:off x="6111445" y="2101629"/>
            <a:ext cx="511227" cy="439746"/>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7F42DC20-B658-3F4B-A3A2-F16B9FD5E7BF}"/>
              </a:ext>
            </a:extLst>
          </p:cNvPr>
          <p:cNvSpPr/>
          <p:nvPr/>
        </p:nvSpPr>
        <p:spPr>
          <a:xfrm>
            <a:off x="5774478" y="2892926"/>
            <a:ext cx="511227" cy="439746"/>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6774FF-4E2C-2D49-B331-14656BDB4211}"/>
              </a:ext>
            </a:extLst>
          </p:cNvPr>
          <p:cNvSpPr/>
          <p:nvPr/>
        </p:nvSpPr>
        <p:spPr>
          <a:xfrm rot="20834864">
            <a:off x="5557382" y="1629755"/>
            <a:ext cx="1699072" cy="1914539"/>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F00B52E-C3FB-1441-B825-4C1E938218A7}"/>
              </a:ext>
            </a:extLst>
          </p:cNvPr>
          <p:cNvSpPr/>
          <p:nvPr/>
        </p:nvSpPr>
        <p:spPr>
          <a:xfrm>
            <a:off x="6082767" y="2755083"/>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50B6DB6-A119-A34F-B933-53E5DF6E5ED9}"/>
              </a:ext>
            </a:extLst>
          </p:cNvPr>
          <p:cNvSpPr/>
          <p:nvPr/>
        </p:nvSpPr>
        <p:spPr>
          <a:xfrm>
            <a:off x="6796470" y="2372919"/>
            <a:ext cx="464210" cy="388090"/>
          </a:xfrm>
          <a:prstGeom prst="ellipse">
            <a:avLst/>
          </a:prstGeom>
          <a:solidFill>
            <a:srgbClr val="7030A0">
              <a:alpha val="6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A818E383-5170-2F4A-A910-BCE65D116316}"/>
              </a:ext>
            </a:extLst>
          </p:cNvPr>
          <p:cNvSpPr/>
          <p:nvPr/>
        </p:nvSpPr>
        <p:spPr>
          <a:xfrm>
            <a:off x="8278708" y="2057599"/>
            <a:ext cx="3629365" cy="457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solidFill>
                  <a:sysClr val="windowText" lastClr="000000"/>
                </a:solidFill>
              </a:rPr>
              <a:t>新的缺陷和原本缺陷无类似特征</a:t>
            </a:r>
          </a:p>
        </p:txBody>
      </p:sp>
      <p:sp>
        <p:nvSpPr>
          <p:cNvPr id="35" name="椭圆 34">
            <a:extLst>
              <a:ext uri="{FF2B5EF4-FFF2-40B4-BE49-F238E27FC236}">
                <a16:creationId xmlns:a16="http://schemas.microsoft.com/office/drawing/2014/main" id="{581EC17E-BB27-E14C-B683-5594A9870E15}"/>
              </a:ext>
            </a:extLst>
          </p:cNvPr>
          <p:cNvSpPr/>
          <p:nvPr/>
        </p:nvSpPr>
        <p:spPr>
          <a:xfrm>
            <a:off x="449635" y="3936708"/>
            <a:ext cx="2288931" cy="2264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D9E14A3C-6523-7C42-A2AC-A7C3D8FA58D3}"/>
              </a:ext>
            </a:extLst>
          </p:cNvPr>
          <p:cNvSpPr/>
          <p:nvPr/>
        </p:nvSpPr>
        <p:spPr>
          <a:xfrm>
            <a:off x="948039" y="4435547"/>
            <a:ext cx="556635" cy="484895"/>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CAC890B4-6E77-F94B-BD7F-BEF8705B63A3}"/>
              </a:ext>
            </a:extLst>
          </p:cNvPr>
          <p:cNvSpPr/>
          <p:nvPr/>
        </p:nvSpPr>
        <p:spPr>
          <a:xfrm>
            <a:off x="1285006" y="4573305"/>
            <a:ext cx="511227" cy="439746"/>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74C84A3-4AEE-3649-8DDF-38E67E9B5BFC}"/>
              </a:ext>
            </a:extLst>
          </p:cNvPr>
          <p:cNvSpPr/>
          <p:nvPr/>
        </p:nvSpPr>
        <p:spPr>
          <a:xfrm>
            <a:off x="948039" y="5364602"/>
            <a:ext cx="511227" cy="439746"/>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07D89FF-0AAD-5E4F-826B-7340CBCCCE35}"/>
              </a:ext>
            </a:extLst>
          </p:cNvPr>
          <p:cNvSpPr/>
          <p:nvPr/>
        </p:nvSpPr>
        <p:spPr>
          <a:xfrm rot="20834864">
            <a:off x="737680" y="4161714"/>
            <a:ext cx="1152872" cy="1914539"/>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252A6D2-2512-D94E-8BD6-37A4844AC6DB}"/>
              </a:ext>
            </a:extLst>
          </p:cNvPr>
          <p:cNvSpPr/>
          <p:nvPr/>
        </p:nvSpPr>
        <p:spPr>
          <a:xfrm>
            <a:off x="1256328" y="5226759"/>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a:extLst>
              <a:ext uri="{FF2B5EF4-FFF2-40B4-BE49-F238E27FC236}">
                <a16:creationId xmlns:a16="http://schemas.microsoft.com/office/drawing/2014/main" id="{A0B3378B-7BEF-684D-BB60-46B73627D95B}"/>
              </a:ext>
            </a:extLst>
          </p:cNvPr>
          <p:cNvSpPr/>
          <p:nvPr/>
        </p:nvSpPr>
        <p:spPr>
          <a:xfrm>
            <a:off x="3454300" y="5226759"/>
            <a:ext cx="991891" cy="334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3DE30896-F7DF-2047-8B5E-CE8CF4E0632E}"/>
              </a:ext>
            </a:extLst>
          </p:cNvPr>
          <p:cNvSpPr txBox="1"/>
          <p:nvPr/>
        </p:nvSpPr>
        <p:spPr>
          <a:xfrm>
            <a:off x="2738566" y="4058086"/>
            <a:ext cx="2621230" cy="369332"/>
          </a:xfrm>
          <a:prstGeom prst="rect">
            <a:avLst/>
          </a:prstGeom>
          <a:noFill/>
        </p:spPr>
        <p:txBody>
          <a:bodyPr wrap="none" rtlCol="0">
            <a:spAutoFit/>
          </a:bodyPr>
          <a:lstStyle/>
          <a:p>
            <a:r>
              <a:rPr kumimoji="1" lang="zh-CN" altLang="en-US" dirty="0"/>
              <a:t>二分类添加新类别（</a:t>
            </a:r>
            <a:r>
              <a:rPr kumimoji="1" lang="en-US" altLang="zh-CN" dirty="0"/>
              <a:t>2</a:t>
            </a:r>
            <a:r>
              <a:rPr kumimoji="1" lang="zh-CN" altLang="en-US" dirty="0"/>
              <a:t>）</a:t>
            </a:r>
          </a:p>
        </p:txBody>
      </p:sp>
      <p:sp>
        <p:nvSpPr>
          <p:cNvPr id="43" name="椭圆 42">
            <a:extLst>
              <a:ext uri="{FF2B5EF4-FFF2-40B4-BE49-F238E27FC236}">
                <a16:creationId xmlns:a16="http://schemas.microsoft.com/office/drawing/2014/main" id="{257050FC-5280-2F4B-9C81-D74AA32DA286}"/>
              </a:ext>
            </a:extLst>
          </p:cNvPr>
          <p:cNvSpPr/>
          <p:nvPr/>
        </p:nvSpPr>
        <p:spPr>
          <a:xfrm>
            <a:off x="3544258" y="4521013"/>
            <a:ext cx="743892" cy="668448"/>
          </a:xfrm>
          <a:prstGeom prst="ellipse">
            <a:avLst/>
          </a:prstGeom>
          <a:solidFill>
            <a:srgbClr val="7030A0">
              <a:alpha val="6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23D0154-0257-614B-B9ED-19118C439A61}"/>
              </a:ext>
            </a:extLst>
          </p:cNvPr>
          <p:cNvSpPr/>
          <p:nvPr/>
        </p:nvSpPr>
        <p:spPr>
          <a:xfrm>
            <a:off x="5317935" y="3961433"/>
            <a:ext cx="2288931" cy="2264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0708573-E830-5749-880B-EA2EC33F8688}"/>
              </a:ext>
            </a:extLst>
          </p:cNvPr>
          <p:cNvSpPr/>
          <p:nvPr/>
        </p:nvSpPr>
        <p:spPr>
          <a:xfrm>
            <a:off x="5816339" y="4460272"/>
            <a:ext cx="556635" cy="484895"/>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6B3F79F-03DF-204B-B06F-62367EF75982}"/>
              </a:ext>
            </a:extLst>
          </p:cNvPr>
          <p:cNvSpPr/>
          <p:nvPr/>
        </p:nvSpPr>
        <p:spPr>
          <a:xfrm>
            <a:off x="6153306" y="4598030"/>
            <a:ext cx="511227" cy="439746"/>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E916995-273C-BF4D-BE06-8104DEF27AEB}"/>
              </a:ext>
            </a:extLst>
          </p:cNvPr>
          <p:cNvSpPr/>
          <p:nvPr/>
        </p:nvSpPr>
        <p:spPr>
          <a:xfrm>
            <a:off x="5816339" y="5389327"/>
            <a:ext cx="511227" cy="439746"/>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3AF04474-F03D-3941-838E-4E6AD1CEDA68}"/>
              </a:ext>
            </a:extLst>
          </p:cNvPr>
          <p:cNvSpPr/>
          <p:nvPr/>
        </p:nvSpPr>
        <p:spPr>
          <a:xfrm rot="20834864">
            <a:off x="5576234" y="4208534"/>
            <a:ext cx="1274841" cy="1914539"/>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665C739-0DF3-C144-A67F-E29BCECCF013}"/>
              </a:ext>
            </a:extLst>
          </p:cNvPr>
          <p:cNvSpPr/>
          <p:nvPr/>
        </p:nvSpPr>
        <p:spPr>
          <a:xfrm>
            <a:off x="6124628" y="5251484"/>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464D58C8-E988-5244-AC25-E865BF08370C}"/>
              </a:ext>
            </a:extLst>
          </p:cNvPr>
          <p:cNvSpPr/>
          <p:nvPr/>
        </p:nvSpPr>
        <p:spPr>
          <a:xfrm>
            <a:off x="6259424" y="4885526"/>
            <a:ext cx="464210" cy="388090"/>
          </a:xfrm>
          <a:prstGeom prst="ellipse">
            <a:avLst/>
          </a:prstGeom>
          <a:solidFill>
            <a:srgbClr val="7030A0">
              <a:alpha val="6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62CF32D9-4940-BA4A-A5E6-9D4C22BBE4F6}"/>
              </a:ext>
            </a:extLst>
          </p:cNvPr>
          <p:cNvSpPr/>
          <p:nvPr/>
        </p:nvSpPr>
        <p:spPr>
          <a:xfrm>
            <a:off x="8320569" y="4554000"/>
            <a:ext cx="3629365" cy="457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solidFill>
                  <a:sysClr val="windowText" lastClr="000000"/>
                </a:solidFill>
              </a:rPr>
              <a:t>新的缺陷和原本缺陷有类似特征</a:t>
            </a:r>
          </a:p>
        </p:txBody>
      </p:sp>
      <p:sp>
        <p:nvSpPr>
          <p:cNvPr id="9" name="标题 8">
            <a:extLst>
              <a:ext uri="{FF2B5EF4-FFF2-40B4-BE49-F238E27FC236}">
                <a16:creationId xmlns:a16="http://schemas.microsoft.com/office/drawing/2014/main" id="{DDCE62F4-9E79-45B9-90EA-9488449DC845}"/>
              </a:ext>
            </a:extLst>
          </p:cNvPr>
          <p:cNvSpPr>
            <a:spLocks noGrp="1"/>
          </p:cNvSpPr>
          <p:nvPr>
            <p:ph type="title"/>
          </p:nvPr>
        </p:nvSpPr>
        <p:spPr/>
        <p:txBody>
          <a:bodyPr/>
          <a:lstStyle/>
          <a:p>
            <a:r>
              <a:rPr lang="zh-CN" altLang="en-US" dirty="0"/>
              <a:t>实践</a:t>
            </a:r>
            <a:r>
              <a:rPr lang="en-US" altLang="zh-CN" dirty="0"/>
              <a:t>3</a:t>
            </a:r>
            <a:r>
              <a:rPr lang="zh-CN" altLang="en-US" dirty="0"/>
              <a:t>：做到一半新增一个缺陷类别</a:t>
            </a:r>
          </a:p>
        </p:txBody>
      </p:sp>
    </p:spTree>
    <p:extLst>
      <p:ext uri="{BB962C8B-B14F-4D97-AF65-F5344CB8AC3E}">
        <p14:creationId xmlns:p14="http://schemas.microsoft.com/office/powerpoint/2010/main" val="1085957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473243F3-1809-2141-AFAA-0448E98CB168}"/>
              </a:ext>
            </a:extLst>
          </p:cNvPr>
          <p:cNvSpPr/>
          <p:nvPr/>
        </p:nvSpPr>
        <p:spPr>
          <a:xfrm>
            <a:off x="407774" y="1440307"/>
            <a:ext cx="2288931" cy="2264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AECA3D8A-4201-3745-A83E-FC6622B5EEA9}"/>
              </a:ext>
            </a:extLst>
          </p:cNvPr>
          <p:cNvSpPr/>
          <p:nvPr/>
        </p:nvSpPr>
        <p:spPr>
          <a:xfrm>
            <a:off x="906178" y="1939146"/>
            <a:ext cx="556635" cy="484895"/>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2FD3117-D288-A74A-81CF-C97EB746630C}"/>
              </a:ext>
            </a:extLst>
          </p:cNvPr>
          <p:cNvSpPr/>
          <p:nvPr/>
        </p:nvSpPr>
        <p:spPr>
          <a:xfrm>
            <a:off x="1243145" y="2076904"/>
            <a:ext cx="511227" cy="439746"/>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E7F90ABC-EBA9-1C41-BCFC-1CBE2672FC59}"/>
              </a:ext>
            </a:extLst>
          </p:cNvPr>
          <p:cNvSpPr/>
          <p:nvPr/>
        </p:nvSpPr>
        <p:spPr>
          <a:xfrm>
            <a:off x="906178" y="2868201"/>
            <a:ext cx="511227" cy="439746"/>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DD3C664-9E1B-934F-9BEA-703106CF44E6}"/>
              </a:ext>
            </a:extLst>
          </p:cNvPr>
          <p:cNvSpPr/>
          <p:nvPr/>
        </p:nvSpPr>
        <p:spPr>
          <a:xfrm rot="20834864">
            <a:off x="594146" y="1660967"/>
            <a:ext cx="1293443" cy="1009032"/>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B8FDD75-8F26-EF46-989C-3FABAF0AB715}"/>
              </a:ext>
            </a:extLst>
          </p:cNvPr>
          <p:cNvSpPr/>
          <p:nvPr/>
        </p:nvSpPr>
        <p:spPr>
          <a:xfrm>
            <a:off x="1214467" y="2730358"/>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extLst>
              <a:ext uri="{FF2B5EF4-FFF2-40B4-BE49-F238E27FC236}">
                <a16:creationId xmlns:a16="http://schemas.microsoft.com/office/drawing/2014/main" id="{CB681801-9BC5-094B-9515-38334E222378}"/>
              </a:ext>
            </a:extLst>
          </p:cNvPr>
          <p:cNvSpPr/>
          <p:nvPr/>
        </p:nvSpPr>
        <p:spPr>
          <a:xfrm>
            <a:off x="3412439" y="2730358"/>
            <a:ext cx="991891" cy="334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02D236B2-7A18-A049-9C91-868437D4C0EB}"/>
              </a:ext>
            </a:extLst>
          </p:cNvPr>
          <p:cNvSpPr txBox="1"/>
          <p:nvPr/>
        </p:nvSpPr>
        <p:spPr>
          <a:xfrm>
            <a:off x="2696705" y="1561685"/>
            <a:ext cx="2492990" cy="369332"/>
          </a:xfrm>
          <a:prstGeom prst="rect">
            <a:avLst/>
          </a:prstGeom>
          <a:noFill/>
        </p:spPr>
        <p:txBody>
          <a:bodyPr wrap="none" rtlCol="0">
            <a:spAutoFit/>
          </a:bodyPr>
          <a:lstStyle/>
          <a:p>
            <a:r>
              <a:rPr kumimoji="1" lang="zh-CN" altLang="en-US" dirty="0"/>
              <a:t>多分类可以添加新类别</a:t>
            </a:r>
          </a:p>
        </p:txBody>
      </p:sp>
      <p:sp>
        <p:nvSpPr>
          <p:cNvPr id="11" name="椭圆 10">
            <a:extLst>
              <a:ext uri="{FF2B5EF4-FFF2-40B4-BE49-F238E27FC236}">
                <a16:creationId xmlns:a16="http://schemas.microsoft.com/office/drawing/2014/main" id="{153305EF-99A0-EE4A-856C-A37C3E8D5CD9}"/>
              </a:ext>
            </a:extLst>
          </p:cNvPr>
          <p:cNvSpPr/>
          <p:nvPr/>
        </p:nvSpPr>
        <p:spPr>
          <a:xfrm>
            <a:off x="3502397" y="2024612"/>
            <a:ext cx="743892" cy="668448"/>
          </a:xfrm>
          <a:prstGeom prst="ellipse">
            <a:avLst/>
          </a:prstGeom>
          <a:solidFill>
            <a:srgbClr val="7030A0">
              <a:alpha val="6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A26376A-FDAF-6844-B325-9189FEB2112B}"/>
              </a:ext>
            </a:extLst>
          </p:cNvPr>
          <p:cNvSpPr/>
          <p:nvPr/>
        </p:nvSpPr>
        <p:spPr>
          <a:xfrm>
            <a:off x="8278708" y="2057599"/>
            <a:ext cx="3629365" cy="457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solidFill>
                  <a:sysClr val="windowText" lastClr="000000"/>
                </a:solidFill>
              </a:rPr>
              <a:t>新的缺陷和原本缺陷无类似特征</a:t>
            </a:r>
          </a:p>
        </p:txBody>
      </p:sp>
      <p:sp>
        <p:nvSpPr>
          <p:cNvPr id="21" name="椭圆 20">
            <a:extLst>
              <a:ext uri="{FF2B5EF4-FFF2-40B4-BE49-F238E27FC236}">
                <a16:creationId xmlns:a16="http://schemas.microsoft.com/office/drawing/2014/main" id="{6DBC3353-2996-E947-9E85-84A37B1455FE}"/>
              </a:ext>
            </a:extLst>
          </p:cNvPr>
          <p:cNvSpPr/>
          <p:nvPr/>
        </p:nvSpPr>
        <p:spPr>
          <a:xfrm rot="20834864">
            <a:off x="818164" y="2696362"/>
            <a:ext cx="1195568" cy="88792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104CC43-7BAE-4240-8499-C4C488CEA1D5}"/>
              </a:ext>
            </a:extLst>
          </p:cNvPr>
          <p:cNvSpPr/>
          <p:nvPr/>
        </p:nvSpPr>
        <p:spPr>
          <a:xfrm>
            <a:off x="5210022" y="1440307"/>
            <a:ext cx="2288931" cy="2264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ED74FF1-0E1B-894C-9900-D97041897075}"/>
              </a:ext>
            </a:extLst>
          </p:cNvPr>
          <p:cNvSpPr/>
          <p:nvPr/>
        </p:nvSpPr>
        <p:spPr>
          <a:xfrm>
            <a:off x="5708426" y="1939146"/>
            <a:ext cx="556635" cy="484895"/>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39F3FAD-C23E-FF41-ABBA-FBF4D45C17E1}"/>
              </a:ext>
            </a:extLst>
          </p:cNvPr>
          <p:cNvSpPr/>
          <p:nvPr/>
        </p:nvSpPr>
        <p:spPr>
          <a:xfrm>
            <a:off x="6045393" y="2076904"/>
            <a:ext cx="511227" cy="439746"/>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EF11FC9-D29B-934E-BF71-DA4EB54DC5A9}"/>
              </a:ext>
            </a:extLst>
          </p:cNvPr>
          <p:cNvSpPr/>
          <p:nvPr/>
        </p:nvSpPr>
        <p:spPr>
          <a:xfrm>
            <a:off x="5708426" y="2868201"/>
            <a:ext cx="511227" cy="439746"/>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E68A2F7-6F27-C247-B63C-D5A32AAD2D8F}"/>
              </a:ext>
            </a:extLst>
          </p:cNvPr>
          <p:cNvSpPr/>
          <p:nvPr/>
        </p:nvSpPr>
        <p:spPr>
          <a:xfrm rot="20834864">
            <a:off x="5396394" y="1660967"/>
            <a:ext cx="1293443" cy="1009032"/>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0CD64BC-1C0E-0E43-979D-4D79F7B9B05F}"/>
              </a:ext>
            </a:extLst>
          </p:cNvPr>
          <p:cNvSpPr/>
          <p:nvPr/>
        </p:nvSpPr>
        <p:spPr>
          <a:xfrm>
            <a:off x="6016715" y="2730358"/>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577D19E-2A4D-7B45-A4FD-7F2B64DDCAFB}"/>
              </a:ext>
            </a:extLst>
          </p:cNvPr>
          <p:cNvSpPr/>
          <p:nvPr/>
        </p:nvSpPr>
        <p:spPr>
          <a:xfrm rot="20834864">
            <a:off x="5620412" y="2696362"/>
            <a:ext cx="1195568" cy="88792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B5DA4421-035E-CB4A-9975-874248734A96}"/>
              </a:ext>
            </a:extLst>
          </p:cNvPr>
          <p:cNvSpPr/>
          <p:nvPr/>
        </p:nvSpPr>
        <p:spPr>
          <a:xfrm>
            <a:off x="6815515" y="2290612"/>
            <a:ext cx="471102" cy="439746"/>
          </a:xfrm>
          <a:prstGeom prst="ellipse">
            <a:avLst/>
          </a:prstGeom>
          <a:solidFill>
            <a:srgbClr val="7030A0">
              <a:alpha val="6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0EC83F4-8D81-6147-A8CA-E0D09F81AA9B}"/>
              </a:ext>
            </a:extLst>
          </p:cNvPr>
          <p:cNvSpPr/>
          <p:nvPr/>
        </p:nvSpPr>
        <p:spPr>
          <a:xfrm rot="20834864">
            <a:off x="6641222" y="2283849"/>
            <a:ext cx="723916" cy="501459"/>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6521A73-807C-EC4A-8B86-CF5343779CD5}"/>
              </a:ext>
            </a:extLst>
          </p:cNvPr>
          <p:cNvSpPr/>
          <p:nvPr/>
        </p:nvSpPr>
        <p:spPr>
          <a:xfrm>
            <a:off x="498733" y="3973148"/>
            <a:ext cx="2288931" cy="2264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FC69C7F-2539-F440-906D-486630ABEB3D}"/>
              </a:ext>
            </a:extLst>
          </p:cNvPr>
          <p:cNvSpPr/>
          <p:nvPr/>
        </p:nvSpPr>
        <p:spPr>
          <a:xfrm>
            <a:off x="997137" y="4471987"/>
            <a:ext cx="556635" cy="484895"/>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F5ED927-2CB3-614D-8CCD-E2B20AB12872}"/>
              </a:ext>
            </a:extLst>
          </p:cNvPr>
          <p:cNvSpPr/>
          <p:nvPr/>
        </p:nvSpPr>
        <p:spPr>
          <a:xfrm>
            <a:off x="1334104" y="4609745"/>
            <a:ext cx="511227" cy="439746"/>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74D380E-F2FA-B24C-BDDD-21F79FB92FE6}"/>
              </a:ext>
            </a:extLst>
          </p:cNvPr>
          <p:cNvSpPr/>
          <p:nvPr/>
        </p:nvSpPr>
        <p:spPr>
          <a:xfrm>
            <a:off x="997137" y="5401042"/>
            <a:ext cx="511227" cy="439746"/>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26F15CE-FB7D-4E45-BE15-4D3EB8F0779E}"/>
              </a:ext>
            </a:extLst>
          </p:cNvPr>
          <p:cNvSpPr/>
          <p:nvPr/>
        </p:nvSpPr>
        <p:spPr>
          <a:xfrm rot="20834864">
            <a:off x="685105" y="4193808"/>
            <a:ext cx="1293443" cy="1009032"/>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D09B4C6-59D8-3249-A7D1-3149FC9B5984}"/>
              </a:ext>
            </a:extLst>
          </p:cNvPr>
          <p:cNvSpPr/>
          <p:nvPr/>
        </p:nvSpPr>
        <p:spPr>
          <a:xfrm>
            <a:off x="1305426" y="5263199"/>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a:extLst>
              <a:ext uri="{FF2B5EF4-FFF2-40B4-BE49-F238E27FC236}">
                <a16:creationId xmlns:a16="http://schemas.microsoft.com/office/drawing/2014/main" id="{1D86FAD3-B27C-104F-B319-210BD0F67230}"/>
              </a:ext>
            </a:extLst>
          </p:cNvPr>
          <p:cNvSpPr/>
          <p:nvPr/>
        </p:nvSpPr>
        <p:spPr>
          <a:xfrm>
            <a:off x="3503398" y="5263199"/>
            <a:ext cx="991891" cy="334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9581203F-925E-5649-B513-63EF003FE786}"/>
              </a:ext>
            </a:extLst>
          </p:cNvPr>
          <p:cNvSpPr txBox="1"/>
          <p:nvPr/>
        </p:nvSpPr>
        <p:spPr>
          <a:xfrm>
            <a:off x="2787664" y="4094526"/>
            <a:ext cx="2749471" cy="369332"/>
          </a:xfrm>
          <a:prstGeom prst="rect">
            <a:avLst/>
          </a:prstGeom>
          <a:noFill/>
        </p:spPr>
        <p:txBody>
          <a:bodyPr wrap="none" rtlCol="0">
            <a:spAutoFit/>
          </a:bodyPr>
          <a:lstStyle/>
          <a:p>
            <a:r>
              <a:rPr kumimoji="1" lang="zh-CN" altLang="en-US" dirty="0"/>
              <a:t>多分类不可以添加新类别</a:t>
            </a:r>
          </a:p>
        </p:txBody>
      </p:sp>
      <p:sp>
        <p:nvSpPr>
          <p:cNvPr id="40" name="椭圆 39">
            <a:extLst>
              <a:ext uri="{FF2B5EF4-FFF2-40B4-BE49-F238E27FC236}">
                <a16:creationId xmlns:a16="http://schemas.microsoft.com/office/drawing/2014/main" id="{5ACD5CE2-CAE5-E547-9A03-C01F564E09CB}"/>
              </a:ext>
            </a:extLst>
          </p:cNvPr>
          <p:cNvSpPr/>
          <p:nvPr/>
        </p:nvSpPr>
        <p:spPr>
          <a:xfrm>
            <a:off x="3593356" y="4557453"/>
            <a:ext cx="743892" cy="668448"/>
          </a:xfrm>
          <a:prstGeom prst="ellipse">
            <a:avLst/>
          </a:prstGeom>
          <a:solidFill>
            <a:srgbClr val="7030A0">
              <a:alpha val="6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AB4B1997-14AC-4D45-94DD-88CC01B2615A}"/>
              </a:ext>
            </a:extLst>
          </p:cNvPr>
          <p:cNvSpPr/>
          <p:nvPr/>
        </p:nvSpPr>
        <p:spPr>
          <a:xfrm>
            <a:off x="8369667" y="4590439"/>
            <a:ext cx="3629365" cy="51776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solidFill>
                  <a:sysClr val="windowText" lastClr="000000"/>
                </a:solidFill>
              </a:rPr>
              <a:t>新的缺陷和原本缺陷有类似特征，</a:t>
            </a:r>
            <a:br>
              <a:rPr kumimoji="1" lang="en-US" altLang="zh-CN" dirty="0">
                <a:solidFill>
                  <a:sysClr val="windowText" lastClr="000000"/>
                </a:solidFill>
              </a:rPr>
            </a:br>
            <a:r>
              <a:rPr kumimoji="1" lang="zh-CN" altLang="en-US" dirty="0">
                <a:solidFill>
                  <a:sysClr val="windowText" lastClr="000000"/>
                </a:solidFill>
              </a:rPr>
              <a:t>会造成多个类内部区分混乱</a:t>
            </a:r>
          </a:p>
        </p:txBody>
      </p:sp>
      <p:sp>
        <p:nvSpPr>
          <p:cNvPr id="42" name="椭圆 41">
            <a:extLst>
              <a:ext uri="{FF2B5EF4-FFF2-40B4-BE49-F238E27FC236}">
                <a16:creationId xmlns:a16="http://schemas.microsoft.com/office/drawing/2014/main" id="{701AA9A9-55D5-2E49-8728-2B8E290A69E6}"/>
              </a:ext>
            </a:extLst>
          </p:cNvPr>
          <p:cNvSpPr/>
          <p:nvPr/>
        </p:nvSpPr>
        <p:spPr>
          <a:xfrm rot="20834864">
            <a:off x="909123" y="5229203"/>
            <a:ext cx="1195568" cy="88792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A8E943-57BA-A643-9051-63262B282C02}"/>
              </a:ext>
            </a:extLst>
          </p:cNvPr>
          <p:cNvSpPr/>
          <p:nvPr/>
        </p:nvSpPr>
        <p:spPr>
          <a:xfrm>
            <a:off x="5300981" y="3973148"/>
            <a:ext cx="2288931" cy="2264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B911E95-4D59-6A4F-BB3F-A159CDD1EE3D}"/>
              </a:ext>
            </a:extLst>
          </p:cNvPr>
          <p:cNvSpPr/>
          <p:nvPr/>
        </p:nvSpPr>
        <p:spPr>
          <a:xfrm>
            <a:off x="5799385" y="4471987"/>
            <a:ext cx="556635" cy="484895"/>
          </a:xfrm>
          <a:prstGeom prst="ellipse">
            <a:avLst/>
          </a:prstGeom>
          <a:solidFill>
            <a:srgbClr val="FF0000">
              <a:alpha val="5994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5D94989-EBDB-5E45-865C-939C563208F0}"/>
              </a:ext>
            </a:extLst>
          </p:cNvPr>
          <p:cNvSpPr/>
          <p:nvPr/>
        </p:nvSpPr>
        <p:spPr>
          <a:xfrm>
            <a:off x="6136352" y="4609745"/>
            <a:ext cx="511227" cy="439746"/>
          </a:xfrm>
          <a:prstGeom prst="ellipse">
            <a:avLst/>
          </a:prstGeom>
          <a:solidFill>
            <a:srgbClr val="00B050">
              <a:alpha val="6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A6EEC77-3D03-B14C-A4C3-4E2E241F73DC}"/>
              </a:ext>
            </a:extLst>
          </p:cNvPr>
          <p:cNvSpPr/>
          <p:nvPr/>
        </p:nvSpPr>
        <p:spPr>
          <a:xfrm>
            <a:off x="5799385" y="5401042"/>
            <a:ext cx="511227" cy="439746"/>
          </a:xfrm>
          <a:prstGeom prst="ellipse">
            <a:avLst/>
          </a:prstGeom>
          <a:solidFill>
            <a:srgbClr val="00B0F0">
              <a:alpha val="6000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ACEE9C1-C2B0-A341-AFFD-A6AF69768D71}"/>
              </a:ext>
            </a:extLst>
          </p:cNvPr>
          <p:cNvSpPr/>
          <p:nvPr/>
        </p:nvSpPr>
        <p:spPr>
          <a:xfrm rot="20834864">
            <a:off x="5487353" y="4193808"/>
            <a:ext cx="1293443" cy="1009032"/>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5ECBF7C-A050-074B-A749-2A74AC6B1258}"/>
              </a:ext>
            </a:extLst>
          </p:cNvPr>
          <p:cNvSpPr/>
          <p:nvPr/>
        </p:nvSpPr>
        <p:spPr>
          <a:xfrm>
            <a:off x="6107674" y="5263199"/>
            <a:ext cx="464210" cy="432909"/>
          </a:xfrm>
          <a:prstGeom prst="ellipse">
            <a:avLst/>
          </a:prstGeom>
          <a:solidFill>
            <a:srgbClr val="FFC000">
              <a:alpha val="6022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E4F2FCC-B9AF-C64A-8E06-060EC7B007FD}"/>
              </a:ext>
            </a:extLst>
          </p:cNvPr>
          <p:cNvSpPr/>
          <p:nvPr/>
        </p:nvSpPr>
        <p:spPr>
          <a:xfrm rot="20834864">
            <a:off x="5711371" y="5229203"/>
            <a:ext cx="1195568" cy="88792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3383987A-DDEE-234A-933D-18CD0B271F32}"/>
              </a:ext>
            </a:extLst>
          </p:cNvPr>
          <p:cNvSpPr/>
          <p:nvPr/>
        </p:nvSpPr>
        <p:spPr>
          <a:xfrm>
            <a:off x="6336333" y="4961296"/>
            <a:ext cx="471102" cy="439746"/>
          </a:xfrm>
          <a:prstGeom prst="ellipse">
            <a:avLst/>
          </a:prstGeom>
          <a:solidFill>
            <a:srgbClr val="7030A0">
              <a:alpha val="6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DB818B3-C8A4-4745-A6A8-DCDADB879D3F}"/>
              </a:ext>
            </a:extLst>
          </p:cNvPr>
          <p:cNvSpPr/>
          <p:nvPr/>
        </p:nvSpPr>
        <p:spPr>
          <a:xfrm rot="20834864">
            <a:off x="6204383" y="4939458"/>
            <a:ext cx="723916" cy="501459"/>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2">
            <a:extLst>
              <a:ext uri="{FF2B5EF4-FFF2-40B4-BE49-F238E27FC236}">
                <a16:creationId xmlns:a16="http://schemas.microsoft.com/office/drawing/2014/main" id="{756C7393-49F9-487F-8F78-71C0E7A4C0FB}"/>
              </a:ext>
            </a:extLst>
          </p:cNvPr>
          <p:cNvSpPr>
            <a:spLocks noGrp="1"/>
          </p:cNvSpPr>
          <p:nvPr>
            <p:ph type="title"/>
          </p:nvPr>
        </p:nvSpPr>
        <p:spPr/>
        <p:txBody>
          <a:bodyPr/>
          <a:lstStyle/>
          <a:p>
            <a:r>
              <a:rPr lang="zh-CN" altLang="en-US" dirty="0"/>
              <a:t>实践</a:t>
            </a:r>
            <a:r>
              <a:rPr lang="en-US" altLang="zh-CN" dirty="0"/>
              <a:t>3</a:t>
            </a:r>
            <a:r>
              <a:rPr lang="zh-CN" altLang="en-US" dirty="0"/>
              <a:t>：做到一半新增一个缺陷类别</a:t>
            </a:r>
          </a:p>
        </p:txBody>
      </p:sp>
    </p:spTree>
    <p:extLst>
      <p:ext uri="{BB962C8B-B14F-4D97-AF65-F5344CB8AC3E}">
        <p14:creationId xmlns:p14="http://schemas.microsoft.com/office/powerpoint/2010/main" val="398458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04DE-41D4-834C-9C8B-175B8AF49D34}"/>
              </a:ext>
            </a:extLst>
          </p:cNvPr>
          <p:cNvSpPr txBox="1">
            <a:spLocks/>
          </p:cNvSpPr>
          <p:nvPr/>
        </p:nvSpPr>
        <p:spPr>
          <a:xfrm>
            <a:off x="1563598" y="5778437"/>
            <a:ext cx="11572874" cy="443198"/>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特性：项目成功经验的总结，教育客户的地方</a:t>
            </a:r>
          </a:p>
        </p:txBody>
      </p:sp>
      <p:sp>
        <p:nvSpPr>
          <p:cNvPr id="4" name="文本框 3">
            <a:extLst>
              <a:ext uri="{FF2B5EF4-FFF2-40B4-BE49-F238E27FC236}">
                <a16:creationId xmlns:a16="http://schemas.microsoft.com/office/drawing/2014/main" id="{D4A329D4-AD72-2D49-843A-C61B51D2B9EA}"/>
              </a:ext>
            </a:extLst>
          </p:cNvPr>
          <p:cNvSpPr txBox="1"/>
          <p:nvPr/>
        </p:nvSpPr>
        <p:spPr>
          <a:xfrm>
            <a:off x="323849" y="914400"/>
            <a:ext cx="3281668" cy="369332"/>
          </a:xfrm>
          <a:prstGeom prst="rect">
            <a:avLst/>
          </a:prstGeom>
          <a:noFill/>
        </p:spPr>
        <p:txBody>
          <a:bodyPr wrap="none" rtlCol="0">
            <a:spAutoFit/>
          </a:bodyPr>
          <a:lstStyle/>
          <a:p>
            <a:r>
              <a:rPr kumimoji="1" lang="en-US" altLang="zh-CN" dirty="0"/>
              <a:t>3.</a:t>
            </a:r>
            <a:r>
              <a:rPr kumimoji="1" lang="zh-CN" altLang="en-US" dirty="0"/>
              <a:t>二分类</a:t>
            </a:r>
            <a:r>
              <a:rPr kumimoji="1" lang="en-US" altLang="zh-CN" dirty="0"/>
              <a:t>+</a:t>
            </a:r>
            <a:r>
              <a:rPr kumimoji="1" lang="zh-CN" altLang="en-US" dirty="0"/>
              <a:t>后处理细分类的风险</a:t>
            </a:r>
          </a:p>
        </p:txBody>
      </p:sp>
      <p:sp>
        <p:nvSpPr>
          <p:cNvPr id="5" name="椭圆 4">
            <a:extLst>
              <a:ext uri="{FF2B5EF4-FFF2-40B4-BE49-F238E27FC236}">
                <a16:creationId xmlns:a16="http://schemas.microsoft.com/office/drawing/2014/main" id="{90E88271-52B3-2A4A-A86F-DE4CA319A692}"/>
              </a:ext>
            </a:extLst>
          </p:cNvPr>
          <p:cNvSpPr/>
          <p:nvPr/>
        </p:nvSpPr>
        <p:spPr>
          <a:xfrm>
            <a:off x="419726" y="2963368"/>
            <a:ext cx="743892" cy="6684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B81A675-40A6-9A40-9EF2-8F553050ED03}"/>
              </a:ext>
            </a:extLst>
          </p:cNvPr>
          <p:cNvSpPr/>
          <p:nvPr/>
        </p:nvSpPr>
        <p:spPr>
          <a:xfrm>
            <a:off x="419726" y="3297592"/>
            <a:ext cx="743892" cy="6684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7">
            <a:extLst>
              <a:ext uri="{FF2B5EF4-FFF2-40B4-BE49-F238E27FC236}">
                <a16:creationId xmlns:a16="http://schemas.microsoft.com/office/drawing/2014/main" id="{753D1F7B-479A-CF42-80CC-C1B6E70A4EB4}"/>
              </a:ext>
            </a:extLst>
          </p:cNvPr>
          <p:cNvCxnSpPr>
            <a:stCxn id="5" idx="0"/>
          </p:cNvCxnSpPr>
          <p:nvPr/>
        </p:nvCxnSpPr>
        <p:spPr>
          <a:xfrm flipV="1">
            <a:off x="791672" y="2538256"/>
            <a:ext cx="386" cy="425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9">
            <a:extLst>
              <a:ext uri="{FF2B5EF4-FFF2-40B4-BE49-F238E27FC236}">
                <a16:creationId xmlns:a16="http://schemas.microsoft.com/office/drawing/2014/main" id="{6FAA232C-2266-AE4D-A2EB-BA648AD36C3F}"/>
              </a:ext>
            </a:extLst>
          </p:cNvPr>
          <p:cNvCxnSpPr>
            <a:cxnSpLocks/>
            <a:stCxn id="6" idx="4"/>
          </p:cNvCxnSpPr>
          <p:nvPr/>
        </p:nvCxnSpPr>
        <p:spPr>
          <a:xfrm>
            <a:off x="791672" y="3966040"/>
            <a:ext cx="0" cy="48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2">
            <a:extLst>
              <a:ext uri="{FF2B5EF4-FFF2-40B4-BE49-F238E27FC236}">
                <a16:creationId xmlns:a16="http://schemas.microsoft.com/office/drawing/2014/main" id="{000EECAC-041D-2441-AD25-B5C965899A8F}"/>
              </a:ext>
            </a:extLst>
          </p:cNvPr>
          <p:cNvCxnSpPr>
            <a:cxnSpLocks/>
          </p:cNvCxnSpPr>
          <p:nvPr/>
        </p:nvCxnSpPr>
        <p:spPr>
          <a:xfrm>
            <a:off x="992887" y="3470691"/>
            <a:ext cx="478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左大括号 9">
            <a:extLst>
              <a:ext uri="{FF2B5EF4-FFF2-40B4-BE49-F238E27FC236}">
                <a16:creationId xmlns:a16="http://schemas.microsoft.com/office/drawing/2014/main" id="{69D1ADD8-F88F-1942-B233-6EE9EFA3D383}"/>
              </a:ext>
            </a:extLst>
          </p:cNvPr>
          <p:cNvSpPr/>
          <p:nvPr/>
        </p:nvSpPr>
        <p:spPr>
          <a:xfrm>
            <a:off x="1665133" y="2225824"/>
            <a:ext cx="469388" cy="24236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圆角 14">
            <a:extLst>
              <a:ext uri="{FF2B5EF4-FFF2-40B4-BE49-F238E27FC236}">
                <a16:creationId xmlns:a16="http://schemas.microsoft.com/office/drawing/2014/main" id="{5DFBDD50-EDDF-AA49-A81F-F635FE9928BC}"/>
              </a:ext>
            </a:extLst>
          </p:cNvPr>
          <p:cNvSpPr/>
          <p:nvPr/>
        </p:nvSpPr>
        <p:spPr>
          <a:xfrm>
            <a:off x="4036485" y="1812758"/>
            <a:ext cx="1179094" cy="2887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均值过滤</a:t>
            </a:r>
          </a:p>
        </p:txBody>
      </p:sp>
      <p:sp>
        <p:nvSpPr>
          <p:cNvPr id="12" name="矩形: 圆角 15">
            <a:extLst>
              <a:ext uri="{FF2B5EF4-FFF2-40B4-BE49-F238E27FC236}">
                <a16:creationId xmlns:a16="http://schemas.microsoft.com/office/drawing/2014/main" id="{873BBD99-8BF7-9E4D-A315-29601AF919C3}"/>
              </a:ext>
            </a:extLst>
          </p:cNvPr>
          <p:cNvSpPr/>
          <p:nvPr/>
        </p:nvSpPr>
        <p:spPr>
          <a:xfrm>
            <a:off x="2253321" y="2081445"/>
            <a:ext cx="1179094" cy="2887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打光</a:t>
            </a:r>
          </a:p>
        </p:txBody>
      </p:sp>
      <p:sp>
        <p:nvSpPr>
          <p:cNvPr id="13" name="左大括号 12">
            <a:extLst>
              <a:ext uri="{FF2B5EF4-FFF2-40B4-BE49-F238E27FC236}">
                <a16:creationId xmlns:a16="http://schemas.microsoft.com/office/drawing/2014/main" id="{7E3A7708-527F-494A-A5FD-EDA24DFD6918}"/>
              </a:ext>
            </a:extLst>
          </p:cNvPr>
          <p:cNvSpPr/>
          <p:nvPr/>
        </p:nvSpPr>
        <p:spPr>
          <a:xfrm>
            <a:off x="3572894" y="3374847"/>
            <a:ext cx="380828" cy="942419"/>
          </a:xfrm>
          <a:prstGeom prst="leftBrace">
            <a:avLst>
              <a:gd name="adj1" fmla="val 8333"/>
              <a:gd name="adj2" fmla="val 423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圆角 21">
            <a:extLst>
              <a:ext uri="{FF2B5EF4-FFF2-40B4-BE49-F238E27FC236}">
                <a16:creationId xmlns:a16="http://schemas.microsoft.com/office/drawing/2014/main" id="{2181094A-6660-8546-B96A-5FEC38D0D1DF}"/>
              </a:ext>
            </a:extLst>
          </p:cNvPr>
          <p:cNvSpPr/>
          <p:nvPr/>
        </p:nvSpPr>
        <p:spPr>
          <a:xfrm>
            <a:off x="342199" y="2129645"/>
            <a:ext cx="898946"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缺陷</a:t>
            </a:r>
            <a:r>
              <a:rPr lang="en-US" altLang="zh-CN" dirty="0">
                <a:solidFill>
                  <a:schemeClr val="tx1"/>
                </a:solidFill>
              </a:rPr>
              <a:t>A</a:t>
            </a:r>
            <a:endParaRPr lang="zh-CN" altLang="en-US" dirty="0">
              <a:solidFill>
                <a:schemeClr val="tx1"/>
              </a:solidFill>
            </a:endParaRPr>
          </a:p>
        </p:txBody>
      </p:sp>
      <p:sp>
        <p:nvSpPr>
          <p:cNvPr id="15" name="矩形: 圆角 22">
            <a:extLst>
              <a:ext uri="{FF2B5EF4-FFF2-40B4-BE49-F238E27FC236}">
                <a16:creationId xmlns:a16="http://schemas.microsoft.com/office/drawing/2014/main" id="{3BDAD5CF-91C9-1E40-9417-0A34375AA5AB}"/>
              </a:ext>
            </a:extLst>
          </p:cNvPr>
          <p:cNvSpPr/>
          <p:nvPr/>
        </p:nvSpPr>
        <p:spPr>
          <a:xfrm>
            <a:off x="363520" y="4467551"/>
            <a:ext cx="898946"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缺陷</a:t>
            </a:r>
            <a:r>
              <a:rPr lang="en-US" altLang="zh-CN" dirty="0">
                <a:solidFill>
                  <a:schemeClr val="tx1"/>
                </a:solidFill>
              </a:rPr>
              <a:t>B</a:t>
            </a:r>
            <a:endParaRPr lang="zh-CN" altLang="en-US" dirty="0">
              <a:solidFill>
                <a:schemeClr val="tx1"/>
              </a:solidFill>
            </a:endParaRPr>
          </a:p>
        </p:txBody>
      </p:sp>
      <p:sp>
        <p:nvSpPr>
          <p:cNvPr id="16" name="矩形: 圆角 24">
            <a:extLst>
              <a:ext uri="{FF2B5EF4-FFF2-40B4-BE49-F238E27FC236}">
                <a16:creationId xmlns:a16="http://schemas.microsoft.com/office/drawing/2014/main" id="{0D8157CA-FEB8-B84A-B8CD-A7B59168B88C}"/>
              </a:ext>
            </a:extLst>
          </p:cNvPr>
          <p:cNvSpPr/>
          <p:nvPr/>
        </p:nvSpPr>
        <p:spPr>
          <a:xfrm>
            <a:off x="2265126" y="3635531"/>
            <a:ext cx="1179094" cy="2887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形状</a:t>
            </a:r>
          </a:p>
        </p:txBody>
      </p:sp>
      <p:sp>
        <p:nvSpPr>
          <p:cNvPr id="17" name="左大括号 16">
            <a:extLst>
              <a:ext uri="{FF2B5EF4-FFF2-40B4-BE49-F238E27FC236}">
                <a16:creationId xmlns:a16="http://schemas.microsoft.com/office/drawing/2014/main" id="{BDB050DB-7824-D442-92C2-BB75DE484BD4}"/>
              </a:ext>
            </a:extLst>
          </p:cNvPr>
          <p:cNvSpPr/>
          <p:nvPr/>
        </p:nvSpPr>
        <p:spPr>
          <a:xfrm>
            <a:off x="3578557" y="1959595"/>
            <a:ext cx="380828" cy="942419"/>
          </a:xfrm>
          <a:prstGeom prst="leftBrace">
            <a:avLst>
              <a:gd name="adj1" fmla="val 8333"/>
              <a:gd name="adj2" fmla="val 219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圆角 26">
            <a:extLst>
              <a:ext uri="{FF2B5EF4-FFF2-40B4-BE49-F238E27FC236}">
                <a16:creationId xmlns:a16="http://schemas.microsoft.com/office/drawing/2014/main" id="{9F04B9F7-5C05-274B-904B-B62AC05B7198}"/>
              </a:ext>
            </a:extLst>
          </p:cNvPr>
          <p:cNvSpPr/>
          <p:nvPr/>
        </p:nvSpPr>
        <p:spPr>
          <a:xfrm>
            <a:off x="4036485" y="3230468"/>
            <a:ext cx="1179094" cy="2887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区域过滤</a:t>
            </a:r>
          </a:p>
        </p:txBody>
      </p:sp>
      <p:sp>
        <p:nvSpPr>
          <p:cNvPr id="19" name="矩形: 圆角 27">
            <a:extLst>
              <a:ext uri="{FF2B5EF4-FFF2-40B4-BE49-F238E27FC236}">
                <a16:creationId xmlns:a16="http://schemas.microsoft.com/office/drawing/2014/main" id="{46A2D06A-F2E6-A34C-85AF-6EA9EB7E9A54}"/>
              </a:ext>
            </a:extLst>
          </p:cNvPr>
          <p:cNvSpPr/>
          <p:nvPr/>
        </p:nvSpPr>
        <p:spPr>
          <a:xfrm>
            <a:off x="4036485" y="3676644"/>
            <a:ext cx="1179094" cy="2887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形态过滤</a:t>
            </a:r>
          </a:p>
        </p:txBody>
      </p:sp>
      <p:sp>
        <p:nvSpPr>
          <p:cNvPr id="20" name="矩形: 圆角 28">
            <a:extLst>
              <a:ext uri="{FF2B5EF4-FFF2-40B4-BE49-F238E27FC236}">
                <a16:creationId xmlns:a16="http://schemas.microsoft.com/office/drawing/2014/main" id="{B7803291-514B-EC4B-89C7-7ADA0D334723}"/>
              </a:ext>
            </a:extLst>
          </p:cNvPr>
          <p:cNvSpPr/>
          <p:nvPr/>
        </p:nvSpPr>
        <p:spPr>
          <a:xfrm>
            <a:off x="4036485" y="4122821"/>
            <a:ext cx="1179094" cy="2887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面积过滤</a:t>
            </a:r>
          </a:p>
        </p:txBody>
      </p:sp>
      <p:sp>
        <p:nvSpPr>
          <p:cNvPr id="23" name="椭圆 22">
            <a:extLst>
              <a:ext uri="{FF2B5EF4-FFF2-40B4-BE49-F238E27FC236}">
                <a16:creationId xmlns:a16="http://schemas.microsoft.com/office/drawing/2014/main" id="{0F2E05BF-FD14-6749-B7F8-87E6343413C6}"/>
              </a:ext>
            </a:extLst>
          </p:cNvPr>
          <p:cNvSpPr/>
          <p:nvPr/>
        </p:nvSpPr>
        <p:spPr>
          <a:xfrm>
            <a:off x="633767" y="3359753"/>
            <a:ext cx="187489" cy="237993"/>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44">
            <a:extLst>
              <a:ext uri="{FF2B5EF4-FFF2-40B4-BE49-F238E27FC236}">
                <a16:creationId xmlns:a16="http://schemas.microsoft.com/office/drawing/2014/main" id="{3F093412-BD3D-DD4A-B5C9-51C7100ECF4A}"/>
              </a:ext>
            </a:extLst>
          </p:cNvPr>
          <p:cNvSpPr/>
          <p:nvPr/>
        </p:nvSpPr>
        <p:spPr>
          <a:xfrm>
            <a:off x="4056163" y="2270250"/>
            <a:ext cx="1179094" cy="2887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方差过滤</a:t>
            </a:r>
          </a:p>
        </p:txBody>
      </p:sp>
      <p:sp>
        <p:nvSpPr>
          <p:cNvPr id="25" name="矩形: 圆角 45">
            <a:extLst>
              <a:ext uri="{FF2B5EF4-FFF2-40B4-BE49-F238E27FC236}">
                <a16:creationId xmlns:a16="http://schemas.microsoft.com/office/drawing/2014/main" id="{E9D1A47C-A31E-B342-8225-FA29FCF43750}"/>
              </a:ext>
            </a:extLst>
          </p:cNvPr>
          <p:cNvSpPr/>
          <p:nvPr/>
        </p:nvSpPr>
        <p:spPr>
          <a:xfrm>
            <a:off x="4061693" y="2744905"/>
            <a:ext cx="1480853" cy="2887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极大值过滤</a:t>
            </a:r>
          </a:p>
        </p:txBody>
      </p:sp>
      <p:sp>
        <p:nvSpPr>
          <p:cNvPr id="26" name="矩形: 圆角 24">
            <a:extLst>
              <a:ext uri="{FF2B5EF4-FFF2-40B4-BE49-F238E27FC236}">
                <a16:creationId xmlns:a16="http://schemas.microsoft.com/office/drawing/2014/main" id="{50A38A5D-3CE5-414C-B43A-6CA327DA28C5}"/>
              </a:ext>
            </a:extLst>
          </p:cNvPr>
          <p:cNvSpPr/>
          <p:nvPr/>
        </p:nvSpPr>
        <p:spPr>
          <a:xfrm>
            <a:off x="2277266" y="4505106"/>
            <a:ext cx="1179094" cy="2887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额外需求</a:t>
            </a:r>
          </a:p>
        </p:txBody>
      </p:sp>
      <p:sp>
        <p:nvSpPr>
          <p:cNvPr id="28" name="矩形 27">
            <a:extLst>
              <a:ext uri="{FF2B5EF4-FFF2-40B4-BE49-F238E27FC236}">
                <a16:creationId xmlns:a16="http://schemas.microsoft.com/office/drawing/2014/main" id="{810D17AF-A972-E647-B4D6-EE1BF535965F}"/>
              </a:ext>
            </a:extLst>
          </p:cNvPr>
          <p:cNvSpPr/>
          <p:nvPr/>
        </p:nvSpPr>
        <p:spPr>
          <a:xfrm>
            <a:off x="6728878" y="1768078"/>
            <a:ext cx="3629365" cy="146238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solidFill>
                  <a:sysClr val="windowText" lastClr="000000"/>
                </a:solidFill>
              </a:rPr>
              <a:t>由于后处理会涉及到打光，视野等各种因素，造成客户提出的规则无法涵盖所有情况，容易出现打补丁的风险。随着补丁的不断增加，出现自相矛盾的情形</a:t>
            </a:r>
          </a:p>
        </p:txBody>
      </p:sp>
      <p:sp>
        <p:nvSpPr>
          <p:cNvPr id="2" name="标题 1">
            <a:extLst>
              <a:ext uri="{FF2B5EF4-FFF2-40B4-BE49-F238E27FC236}">
                <a16:creationId xmlns:a16="http://schemas.microsoft.com/office/drawing/2014/main" id="{E8852860-C9A9-4C0C-88C9-F4B96F17F1CF}"/>
              </a:ext>
            </a:extLst>
          </p:cNvPr>
          <p:cNvSpPr>
            <a:spLocks noGrp="1"/>
          </p:cNvSpPr>
          <p:nvPr>
            <p:ph type="title"/>
          </p:nvPr>
        </p:nvSpPr>
        <p:spPr/>
        <p:txBody>
          <a:bodyPr/>
          <a:lstStyle/>
          <a:p>
            <a:r>
              <a:rPr lang="zh-CN" altLang="en-US" dirty="0"/>
              <a:t>实践</a:t>
            </a:r>
            <a:r>
              <a:rPr lang="en-US" altLang="zh-CN" dirty="0"/>
              <a:t>3</a:t>
            </a:r>
            <a:r>
              <a:rPr lang="zh-CN" altLang="en-US" dirty="0"/>
              <a:t>：做到一半新增一个缺陷类别</a:t>
            </a:r>
          </a:p>
        </p:txBody>
      </p:sp>
    </p:spTree>
    <p:extLst>
      <p:ext uri="{BB962C8B-B14F-4D97-AF65-F5344CB8AC3E}">
        <p14:creationId xmlns:p14="http://schemas.microsoft.com/office/powerpoint/2010/main" val="1680072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3312691"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矩形: 圆角 1"/>
          <p:cNvSpPr/>
          <p:nvPr/>
        </p:nvSpPr>
        <p:spPr>
          <a:xfrm>
            <a:off x="1802705"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 name="文本框 34"/>
          <p:cNvSpPr txBox="1"/>
          <p:nvPr/>
        </p:nvSpPr>
        <p:spPr>
          <a:xfrm>
            <a:off x="493486" y="621724"/>
            <a:ext cx="11205028" cy="1076325"/>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核心团队深耕视觉</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领域</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超</a:t>
            </a:r>
            <a:r>
              <a:rPr kumimoji="0" lang="en-US" altLang="zh-CN" sz="3200" b="1"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20</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年</a:t>
            </a:r>
            <a:br>
              <a:rPr kumimoji="0" lang="zh-CN" altLang="en-US" sz="28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持续</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引领</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视觉技术发展方向</a:t>
            </a:r>
            <a:endPar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矩形 22"/>
          <p:cNvSpPr/>
          <p:nvPr/>
        </p:nvSpPr>
        <p:spPr>
          <a:xfrm>
            <a:off x="482600" y="3492500"/>
            <a:ext cx="5410198" cy="2879725"/>
          </a:xfrm>
          <a:prstGeom prst="rect">
            <a:avLst/>
          </a:prstGeom>
          <a:solidFill>
            <a:srgbClr val="9E1E2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6286500" y="3492500"/>
            <a:ext cx="5410200" cy="28797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 name="标题 1"/>
          <p:cNvSpPr>
            <a:spLocks noGrp="1"/>
          </p:cNvSpPr>
          <p:nvPr/>
        </p:nvSpPr>
        <p:spPr>
          <a:xfrm>
            <a:off x="1802705" y="1926807"/>
            <a:ext cx="2769989" cy="395493"/>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核心成员作为发明人</a:t>
            </a:r>
          </a:p>
        </p:txBody>
      </p:sp>
      <p:sp>
        <p:nvSpPr>
          <p:cNvPr id="8" name="文本框 7"/>
          <p:cNvSpPr txBox="1"/>
          <p:nvPr/>
        </p:nvSpPr>
        <p:spPr>
          <a:xfrm>
            <a:off x="1950426"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300 +</a:t>
            </a:r>
          </a:p>
        </p:txBody>
      </p:sp>
      <p:sp>
        <p:nvSpPr>
          <p:cNvPr id="9" name="文本框 8"/>
          <p:cNvSpPr txBox="1"/>
          <p:nvPr/>
        </p:nvSpPr>
        <p:spPr>
          <a:xfrm>
            <a:off x="3460412"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100 +</a:t>
            </a:r>
          </a:p>
        </p:txBody>
      </p:sp>
      <p:sp>
        <p:nvSpPr>
          <p:cNvPr id="10" name="标题 1"/>
          <p:cNvSpPr>
            <a:spLocks noGrp="1"/>
          </p:cNvSpPr>
          <p:nvPr/>
        </p:nvSpPr>
        <p:spPr>
          <a:xfrm>
            <a:off x="1777302"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已授权国际专利</a:t>
            </a:r>
          </a:p>
        </p:txBody>
      </p:sp>
      <p:sp>
        <p:nvSpPr>
          <p:cNvPr id="11" name="标题 1"/>
          <p:cNvSpPr>
            <a:spLocks noGrp="1"/>
          </p:cNvSpPr>
          <p:nvPr/>
        </p:nvSpPr>
        <p:spPr>
          <a:xfrm>
            <a:off x="3287288"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已授权国内专利</a:t>
            </a:r>
          </a:p>
        </p:txBody>
      </p:sp>
      <p:sp>
        <p:nvSpPr>
          <p:cNvPr id="16" name="标题 1"/>
          <p:cNvSpPr>
            <a:spLocks noGrp="1"/>
          </p:cNvSpPr>
          <p:nvPr/>
        </p:nvSpPr>
        <p:spPr>
          <a:xfrm>
            <a:off x="636443" y="3649083"/>
            <a:ext cx="4025900" cy="2109470"/>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研发了全球最早的超分算法</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-2008</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2012</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年度电视系统最先进超分技术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年度基于深度学习的图像超分全球最佳效果</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目前商用化效率最高的</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8K</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画质增强系统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全球领先的点云检测和分割技术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拥有现时最精准的道路状况理解系统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研发唯一的全覆盖工业</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OCR</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产品</a:t>
            </a:r>
          </a:p>
        </p:txBody>
      </p:sp>
      <p:sp>
        <p:nvSpPr>
          <p:cNvPr id="17" name="标题 1"/>
          <p:cNvSpPr>
            <a:spLocks noGrp="1"/>
          </p:cNvSpPr>
          <p:nvPr/>
        </p:nvSpPr>
        <p:spPr>
          <a:xfrm>
            <a:off x="6446521" y="3649083"/>
            <a:ext cx="5745479" cy="258474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-2020 MEDIA AI</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阿里巴巴文娱算法挑战赛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高精度视频人物分割</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赛道</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 COCO</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实例分割竞赛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-2016 ImageNet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语义分割竞赛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-WAD ApolloScape 3D</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物体检测竞赛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5+</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开源算法</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Github</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获得</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1000+Star</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算法被领域内最大开源框架</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OpenCV</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收录</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NPAR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ICCVW 2009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SIGGRAPH ASIA 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年内最高引论文</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图像视频处理领域相关论文百余篇，引用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15,000+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次</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Deblur</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Super-resolution</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Matting</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等领域具有领先地位，多次创造世界纪录</a:t>
            </a:r>
          </a:p>
        </p:txBody>
      </p:sp>
      <p:sp>
        <p:nvSpPr>
          <p:cNvPr id="20" name="矩形: 圆顶角 19"/>
          <p:cNvSpPr/>
          <p:nvPr/>
        </p:nvSpPr>
        <p:spPr>
          <a:xfrm>
            <a:off x="482600" y="3253740"/>
            <a:ext cx="5410200" cy="324000"/>
          </a:xfrm>
          <a:prstGeom prst="round2SameRect">
            <a:avLst/>
          </a:prstGeom>
          <a:solidFill>
            <a:srgbClr val="9E1E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开创多项行业之最</a:t>
            </a:r>
          </a:p>
        </p:txBody>
      </p:sp>
      <p:sp>
        <p:nvSpPr>
          <p:cNvPr id="21" name="矩形: 圆顶角 20"/>
          <p:cNvSpPr/>
          <p:nvPr/>
        </p:nvSpPr>
        <p:spPr>
          <a:xfrm>
            <a:off x="6286500" y="3253740"/>
            <a:ext cx="5410202" cy="324000"/>
          </a:xfrm>
          <a:prstGeom prst="round2Same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多次获国际大赛冠军及顶级期刊最佳论文</a:t>
            </a:r>
          </a:p>
        </p:txBody>
      </p:sp>
      <p:sp>
        <p:nvSpPr>
          <p:cNvPr id="33" name="矩形: 圆角 32"/>
          <p:cNvSpPr/>
          <p:nvPr/>
        </p:nvSpPr>
        <p:spPr>
          <a:xfrm>
            <a:off x="9147948"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 name="矩形: 圆角 38"/>
          <p:cNvSpPr/>
          <p:nvPr/>
        </p:nvSpPr>
        <p:spPr>
          <a:xfrm>
            <a:off x="7637962"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 name="标题 1"/>
          <p:cNvSpPr>
            <a:spLocks noGrp="1"/>
          </p:cNvSpPr>
          <p:nvPr/>
        </p:nvSpPr>
        <p:spPr>
          <a:xfrm>
            <a:off x="8407403" y="1926807"/>
            <a:ext cx="1231106" cy="395493"/>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人员构成</a:t>
            </a:r>
          </a:p>
        </p:txBody>
      </p:sp>
      <p:sp>
        <p:nvSpPr>
          <p:cNvPr id="41" name="文本框 40"/>
          <p:cNvSpPr txBox="1"/>
          <p:nvPr/>
        </p:nvSpPr>
        <p:spPr>
          <a:xfrm>
            <a:off x="7785683"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70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2" name="文本框 41"/>
          <p:cNvSpPr txBox="1"/>
          <p:nvPr/>
        </p:nvSpPr>
        <p:spPr>
          <a:xfrm>
            <a:off x="9295669"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60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3" name="标题 1"/>
          <p:cNvSpPr>
            <a:spLocks noGrp="1"/>
          </p:cNvSpPr>
          <p:nvPr/>
        </p:nvSpPr>
        <p:spPr>
          <a:xfrm>
            <a:off x="7702327" y="2895447"/>
            <a:ext cx="1077218"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研发人员占比</a:t>
            </a:r>
          </a:p>
        </p:txBody>
      </p:sp>
      <p:sp>
        <p:nvSpPr>
          <p:cNvPr id="44" name="标题 1"/>
          <p:cNvSpPr>
            <a:spLocks noGrp="1"/>
          </p:cNvSpPr>
          <p:nvPr/>
        </p:nvSpPr>
        <p:spPr>
          <a:xfrm>
            <a:off x="9122545"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硕士及以上占比</a:t>
            </a:r>
          </a:p>
        </p:txBody>
      </p:sp>
      <p:sp>
        <p:nvSpPr>
          <p:cNvPr id="27" name="文本框 26">
            <a:extLst>
              <a:ext uri="{FF2B5EF4-FFF2-40B4-BE49-F238E27FC236}">
                <a16:creationId xmlns:a16="http://schemas.microsoft.com/office/drawing/2014/main" id="{12AAF4D7-3EDC-4444-BF44-6FF91B3C6C15}"/>
              </a:ext>
            </a:extLst>
          </p:cNvPr>
          <p:cNvSpPr txBox="1"/>
          <p:nvPr/>
        </p:nvSpPr>
        <p:spPr>
          <a:xfrm>
            <a:off x="474645" y="248978"/>
            <a:ext cx="9358086" cy="40011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技术优势</a:t>
            </a:r>
          </a:p>
        </p:txBody>
      </p:sp>
    </p:spTree>
    <p:extLst>
      <p:ext uri="{BB962C8B-B14F-4D97-AF65-F5344CB8AC3E}">
        <p14:creationId xmlns:p14="http://schemas.microsoft.com/office/powerpoint/2010/main" val="427205013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353462-AE18-8141-B69C-E9082ACFF9FA}"/>
              </a:ext>
            </a:extLst>
          </p:cNvPr>
          <p:cNvSpPr>
            <a:spLocks noGrp="1"/>
          </p:cNvSpPr>
          <p:nvPr>
            <p:ph type="title"/>
          </p:nvPr>
        </p:nvSpPr>
        <p:spPr/>
        <p:txBody>
          <a:bodyPr/>
          <a:lstStyle/>
          <a:p>
            <a:r>
              <a:rPr lang="zh-CN" altLang="en-US" dirty="0"/>
              <a:t>实践</a:t>
            </a:r>
            <a:r>
              <a:rPr lang="en-US" altLang="zh-CN" dirty="0"/>
              <a:t>3</a:t>
            </a:r>
            <a:r>
              <a:rPr lang="zh-CN" altLang="en-US" dirty="0"/>
              <a:t>：新加一个缺陷类型考虑的点</a:t>
            </a:r>
            <a:endParaRPr kumimoji="1" lang="zh-CN" altLang="en-US" dirty="0"/>
          </a:p>
        </p:txBody>
      </p:sp>
      <p:sp>
        <p:nvSpPr>
          <p:cNvPr id="4" name="矩形 3">
            <a:extLst>
              <a:ext uri="{FF2B5EF4-FFF2-40B4-BE49-F238E27FC236}">
                <a16:creationId xmlns:a16="http://schemas.microsoft.com/office/drawing/2014/main" id="{CFD0D7AA-C984-3643-95F8-306D6CED324D}"/>
              </a:ext>
            </a:extLst>
          </p:cNvPr>
          <p:cNvSpPr/>
          <p:nvPr/>
        </p:nvSpPr>
        <p:spPr>
          <a:xfrm>
            <a:off x="347111" y="3694370"/>
            <a:ext cx="835373" cy="313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模型输出结果</a:t>
            </a:r>
          </a:p>
        </p:txBody>
      </p:sp>
      <p:sp>
        <p:nvSpPr>
          <p:cNvPr id="5" name="左大括号 4">
            <a:extLst>
              <a:ext uri="{FF2B5EF4-FFF2-40B4-BE49-F238E27FC236}">
                <a16:creationId xmlns:a16="http://schemas.microsoft.com/office/drawing/2014/main" id="{CFDA9EA3-9858-F54F-A41B-85DE302DD355}"/>
              </a:ext>
            </a:extLst>
          </p:cNvPr>
          <p:cNvSpPr/>
          <p:nvPr/>
        </p:nvSpPr>
        <p:spPr>
          <a:xfrm>
            <a:off x="1211851" y="1861825"/>
            <a:ext cx="571500" cy="3548312"/>
          </a:xfrm>
          <a:prstGeom prst="leftBrace">
            <a:avLst>
              <a:gd name="adj1" fmla="val 8333"/>
              <a:gd name="adj2" fmla="val 561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F82F98D-6EE1-1F46-98DE-44CCA372F65D}"/>
              </a:ext>
            </a:extLst>
          </p:cNvPr>
          <p:cNvSpPr/>
          <p:nvPr/>
        </p:nvSpPr>
        <p:spPr>
          <a:xfrm>
            <a:off x="1871377" y="1526580"/>
            <a:ext cx="1098120" cy="6960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客户</a:t>
            </a:r>
            <a:r>
              <a:rPr lang="zh-CN" altLang="en-US" sz="1200" dirty="0">
                <a:solidFill>
                  <a:schemeClr val="tx1"/>
                </a:solidFill>
              </a:rPr>
              <a:t>要求</a:t>
            </a:r>
            <a:r>
              <a:rPr lang="en-US" altLang="zh-CN" sz="1200" dirty="0">
                <a:solidFill>
                  <a:schemeClr val="tx1"/>
                </a:solidFill>
              </a:rPr>
              <a:t>A,B</a:t>
            </a:r>
            <a:r>
              <a:rPr lang="zh-CN" altLang="en-US" sz="1200" dirty="0">
                <a:solidFill>
                  <a:schemeClr val="tx1"/>
                </a:solidFill>
              </a:rPr>
              <a:t>分离</a:t>
            </a:r>
          </a:p>
        </p:txBody>
      </p:sp>
      <p:sp>
        <p:nvSpPr>
          <p:cNvPr id="7" name="流程图: 决策 21">
            <a:extLst>
              <a:ext uri="{FF2B5EF4-FFF2-40B4-BE49-F238E27FC236}">
                <a16:creationId xmlns:a16="http://schemas.microsoft.com/office/drawing/2014/main" id="{CC16FEBC-FD42-C64C-8BA3-22C723B6A1D7}"/>
              </a:ext>
            </a:extLst>
          </p:cNvPr>
          <p:cNvSpPr/>
          <p:nvPr/>
        </p:nvSpPr>
        <p:spPr>
          <a:xfrm>
            <a:off x="3486549" y="1471220"/>
            <a:ext cx="1931182" cy="8001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规则能否解决问题</a:t>
            </a:r>
          </a:p>
        </p:txBody>
      </p:sp>
      <p:cxnSp>
        <p:nvCxnSpPr>
          <p:cNvPr id="8" name="直接箭头连接符 23">
            <a:extLst>
              <a:ext uri="{FF2B5EF4-FFF2-40B4-BE49-F238E27FC236}">
                <a16:creationId xmlns:a16="http://schemas.microsoft.com/office/drawing/2014/main" id="{A00D3FF9-0F26-B444-9712-6835345FCA0F}"/>
              </a:ext>
            </a:extLst>
          </p:cNvPr>
          <p:cNvCxnSpPr>
            <a:cxnSpLocks/>
            <a:stCxn id="6" idx="3"/>
            <a:endCxn id="7" idx="1"/>
          </p:cNvCxnSpPr>
          <p:nvPr/>
        </p:nvCxnSpPr>
        <p:spPr>
          <a:xfrm flipV="1">
            <a:off x="2969497" y="1871270"/>
            <a:ext cx="517052" cy="3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肘形 29">
            <a:extLst>
              <a:ext uri="{FF2B5EF4-FFF2-40B4-BE49-F238E27FC236}">
                <a16:creationId xmlns:a16="http://schemas.microsoft.com/office/drawing/2014/main" id="{5B2B98C5-4A37-DE45-93AC-97C74CC5FC6B}"/>
              </a:ext>
            </a:extLst>
          </p:cNvPr>
          <p:cNvCxnSpPr>
            <a:cxnSpLocks/>
            <a:stCxn id="7" idx="3"/>
            <a:endCxn id="10" idx="3"/>
          </p:cNvCxnSpPr>
          <p:nvPr/>
        </p:nvCxnSpPr>
        <p:spPr>
          <a:xfrm>
            <a:off x="5417731" y="1871270"/>
            <a:ext cx="2149680" cy="1990823"/>
          </a:xfrm>
          <a:prstGeom prst="bentConnector3">
            <a:avLst>
              <a:gd name="adj1" fmla="val 110634"/>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E75A79D-25D7-6E48-B815-4A783C4D4FC3}"/>
              </a:ext>
            </a:extLst>
          </p:cNvPr>
          <p:cNvSpPr/>
          <p:nvPr/>
        </p:nvSpPr>
        <p:spPr>
          <a:xfrm>
            <a:off x="6555985" y="3676356"/>
            <a:ext cx="1011426" cy="3714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新增规则</a:t>
            </a:r>
            <a:r>
              <a:rPr lang="en-US" altLang="zh-CN" sz="1200" dirty="0">
                <a:solidFill>
                  <a:schemeClr val="tx1"/>
                </a:solidFill>
              </a:rPr>
              <a:t>+1</a:t>
            </a:r>
            <a:endParaRPr lang="zh-CN" altLang="en-US" sz="1200" dirty="0">
              <a:solidFill>
                <a:schemeClr val="tx1"/>
              </a:solidFill>
            </a:endParaRPr>
          </a:p>
        </p:txBody>
      </p:sp>
      <p:sp>
        <p:nvSpPr>
          <p:cNvPr id="11" name="文本框 10">
            <a:extLst>
              <a:ext uri="{FF2B5EF4-FFF2-40B4-BE49-F238E27FC236}">
                <a16:creationId xmlns:a16="http://schemas.microsoft.com/office/drawing/2014/main" id="{B2CC42C9-172A-7D4F-9621-ADFC4958A58F}"/>
              </a:ext>
            </a:extLst>
          </p:cNvPr>
          <p:cNvSpPr txBox="1"/>
          <p:nvPr/>
        </p:nvSpPr>
        <p:spPr>
          <a:xfrm>
            <a:off x="7521540" y="3352120"/>
            <a:ext cx="291118" cy="276999"/>
          </a:xfrm>
          <a:prstGeom prst="rect">
            <a:avLst/>
          </a:prstGeom>
          <a:noFill/>
        </p:spPr>
        <p:txBody>
          <a:bodyPr wrap="square" rtlCol="0">
            <a:spAutoFit/>
          </a:bodyPr>
          <a:lstStyle/>
          <a:p>
            <a:r>
              <a:rPr lang="zh-CN" altLang="en-US" sz="1200" dirty="0"/>
              <a:t>否</a:t>
            </a:r>
          </a:p>
        </p:txBody>
      </p:sp>
      <p:cxnSp>
        <p:nvCxnSpPr>
          <p:cNvPr id="12" name="连接符: 肘形 46">
            <a:extLst>
              <a:ext uri="{FF2B5EF4-FFF2-40B4-BE49-F238E27FC236}">
                <a16:creationId xmlns:a16="http://schemas.microsoft.com/office/drawing/2014/main" id="{03833100-EB9C-3B42-A745-68BF765E171D}"/>
              </a:ext>
            </a:extLst>
          </p:cNvPr>
          <p:cNvCxnSpPr>
            <a:cxnSpLocks/>
            <a:stCxn id="10" idx="1"/>
            <a:endCxn id="19" idx="3"/>
          </p:cNvCxnSpPr>
          <p:nvPr/>
        </p:nvCxnSpPr>
        <p:spPr>
          <a:xfrm rot="10800000" flipV="1">
            <a:off x="5977695" y="3862092"/>
            <a:ext cx="578291" cy="24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48">
            <a:extLst>
              <a:ext uri="{FF2B5EF4-FFF2-40B4-BE49-F238E27FC236}">
                <a16:creationId xmlns:a16="http://schemas.microsoft.com/office/drawing/2014/main" id="{C4BE8293-DE28-CD43-B761-AE1E19C76AB9}"/>
              </a:ext>
            </a:extLst>
          </p:cNvPr>
          <p:cNvCxnSpPr>
            <a:cxnSpLocks/>
            <a:stCxn id="7" idx="3"/>
            <a:endCxn id="14" idx="1"/>
          </p:cNvCxnSpPr>
          <p:nvPr/>
        </p:nvCxnSpPr>
        <p:spPr>
          <a:xfrm>
            <a:off x="5417731" y="1871270"/>
            <a:ext cx="2935041" cy="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71408A0F-7991-A64E-ACBF-FA8D2FF24775}"/>
              </a:ext>
            </a:extLst>
          </p:cNvPr>
          <p:cNvSpPr/>
          <p:nvPr/>
        </p:nvSpPr>
        <p:spPr>
          <a:xfrm>
            <a:off x="8352772" y="1667475"/>
            <a:ext cx="1398677" cy="419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A,B</a:t>
            </a:r>
            <a:r>
              <a:rPr lang="zh-CN" altLang="en-US" sz="1200" dirty="0">
                <a:solidFill>
                  <a:schemeClr val="tx1"/>
                </a:solidFill>
              </a:rPr>
              <a:t>成功区分</a:t>
            </a:r>
          </a:p>
        </p:txBody>
      </p:sp>
      <p:sp>
        <p:nvSpPr>
          <p:cNvPr id="15" name="文本框 14">
            <a:extLst>
              <a:ext uri="{FF2B5EF4-FFF2-40B4-BE49-F238E27FC236}">
                <a16:creationId xmlns:a16="http://schemas.microsoft.com/office/drawing/2014/main" id="{2A816A44-38A2-9B43-B480-E9F8B83773D4}"/>
              </a:ext>
            </a:extLst>
          </p:cNvPr>
          <p:cNvSpPr txBox="1"/>
          <p:nvPr/>
        </p:nvSpPr>
        <p:spPr>
          <a:xfrm>
            <a:off x="3494343" y="3499978"/>
            <a:ext cx="291118" cy="276999"/>
          </a:xfrm>
          <a:prstGeom prst="rect">
            <a:avLst/>
          </a:prstGeom>
          <a:noFill/>
        </p:spPr>
        <p:txBody>
          <a:bodyPr wrap="square" rtlCol="0">
            <a:spAutoFit/>
          </a:bodyPr>
          <a:lstStyle/>
          <a:p>
            <a:r>
              <a:rPr lang="zh-CN" altLang="en-US" sz="1200" dirty="0"/>
              <a:t>否</a:t>
            </a:r>
          </a:p>
        </p:txBody>
      </p:sp>
      <p:sp>
        <p:nvSpPr>
          <p:cNvPr id="16" name="矩形 15">
            <a:extLst>
              <a:ext uri="{FF2B5EF4-FFF2-40B4-BE49-F238E27FC236}">
                <a16:creationId xmlns:a16="http://schemas.microsoft.com/office/drawing/2014/main" id="{686734B7-DE0D-0E4F-B50B-E33C73637577}"/>
              </a:ext>
            </a:extLst>
          </p:cNvPr>
          <p:cNvSpPr/>
          <p:nvPr/>
        </p:nvSpPr>
        <p:spPr>
          <a:xfrm>
            <a:off x="1894737" y="5200587"/>
            <a:ext cx="1398677" cy="419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E,F</a:t>
            </a:r>
            <a:r>
              <a:rPr lang="zh-CN" altLang="en-US" sz="1200" dirty="0">
                <a:solidFill>
                  <a:schemeClr val="tx1"/>
                </a:solidFill>
              </a:rPr>
              <a:t>分离</a:t>
            </a:r>
          </a:p>
        </p:txBody>
      </p:sp>
      <p:cxnSp>
        <p:nvCxnSpPr>
          <p:cNvPr id="18" name="直接连接符 67">
            <a:extLst>
              <a:ext uri="{FF2B5EF4-FFF2-40B4-BE49-F238E27FC236}">
                <a16:creationId xmlns:a16="http://schemas.microsoft.com/office/drawing/2014/main" id="{C0CAC336-0505-4B47-9BD8-092260FF64CD}"/>
              </a:ext>
            </a:extLst>
          </p:cNvPr>
          <p:cNvCxnSpPr>
            <a:cxnSpLocks/>
          </p:cNvCxnSpPr>
          <p:nvPr/>
        </p:nvCxnSpPr>
        <p:spPr>
          <a:xfrm flipH="1">
            <a:off x="3850943" y="5448388"/>
            <a:ext cx="2927966"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9" name="流程图: 决策 81">
            <a:extLst>
              <a:ext uri="{FF2B5EF4-FFF2-40B4-BE49-F238E27FC236}">
                <a16:creationId xmlns:a16="http://schemas.microsoft.com/office/drawing/2014/main" id="{424F66C9-2141-6548-A373-D680755CDC1B}"/>
              </a:ext>
            </a:extLst>
          </p:cNvPr>
          <p:cNvSpPr/>
          <p:nvPr/>
        </p:nvSpPr>
        <p:spPr>
          <a:xfrm>
            <a:off x="4046512" y="3464460"/>
            <a:ext cx="1931182" cy="8001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新规则是否与老规则冲突</a:t>
            </a:r>
          </a:p>
        </p:txBody>
      </p:sp>
      <p:cxnSp>
        <p:nvCxnSpPr>
          <p:cNvPr id="20" name="连接符: 肘形 85">
            <a:extLst>
              <a:ext uri="{FF2B5EF4-FFF2-40B4-BE49-F238E27FC236}">
                <a16:creationId xmlns:a16="http://schemas.microsoft.com/office/drawing/2014/main" id="{D67B728F-B16A-1B4C-9586-269A380AC62B}"/>
              </a:ext>
            </a:extLst>
          </p:cNvPr>
          <p:cNvCxnSpPr>
            <a:cxnSpLocks/>
            <a:stCxn id="19" idx="1"/>
            <a:endCxn id="28" idx="2"/>
          </p:cNvCxnSpPr>
          <p:nvPr/>
        </p:nvCxnSpPr>
        <p:spPr>
          <a:xfrm rot="10800000">
            <a:off x="3494344" y="3395404"/>
            <a:ext cx="552169" cy="4691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8D207DE-B5A1-CD41-AE49-1DA633C0A7A6}"/>
              </a:ext>
            </a:extLst>
          </p:cNvPr>
          <p:cNvSpPr txBox="1"/>
          <p:nvPr/>
        </p:nvSpPr>
        <p:spPr>
          <a:xfrm>
            <a:off x="5908325" y="1584826"/>
            <a:ext cx="291118" cy="276999"/>
          </a:xfrm>
          <a:prstGeom prst="rect">
            <a:avLst/>
          </a:prstGeom>
          <a:noFill/>
        </p:spPr>
        <p:txBody>
          <a:bodyPr wrap="square" rtlCol="0">
            <a:spAutoFit/>
          </a:bodyPr>
          <a:lstStyle/>
          <a:p>
            <a:r>
              <a:rPr lang="zh-CN" altLang="en-US" sz="1200" dirty="0"/>
              <a:t>是</a:t>
            </a:r>
          </a:p>
        </p:txBody>
      </p:sp>
      <p:cxnSp>
        <p:nvCxnSpPr>
          <p:cNvPr id="22" name="直接箭头连接符 88">
            <a:extLst>
              <a:ext uri="{FF2B5EF4-FFF2-40B4-BE49-F238E27FC236}">
                <a16:creationId xmlns:a16="http://schemas.microsoft.com/office/drawing/2014/main" id="{1F6E66EE-EE88-BD45-9AAC-C7B1E43F7439}"/>
              </a:ext>
            </a:extLst>
          </p:cNvPr>
          <p:cNvCxnSpPr>
            <a:cxnSpLocks/>
            <a:stCxn id="19" idx="2"/>
            <a:endCxn id="23" idx="0"/>
          </p:cNvCxnSpPr>
          <p:nvPr/>
        </p:nvCxnSpPr>
        <p:spPr>
          <a:xfrm>
            <a:off x="5012103" y="4264560"/>
            <a:ext cx="0" cy="405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A7739204-C2B2-8C40-9896-1BB9C39AE36F}"/>
              </a:ext>
            </a:extLst>
          </p:cNvPr>
          <p:cNvSpPr/>
          <p:nvPr/>
        </p:nvSpPr>
        <p:spPr>
          <a:xfrm>
            <a:off x="4506390" y="4669859"/>
            <a:ext cx="1011426" cy="3714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重新设计</a:t>
            </a:r>
          </a:p>
        </p:txBody>
      </p:sp>
      <p:sp>
        <p:nvSpPr>
          <p:cNvPr id="24" name="文本框 23">
            <a:extLst>
              <a:ext uri="{FF2B5EF4-FFF2-40B4-BE49-F238E27FC236}">
                <a16:creationId xmlns:a16="http://schemas.microsoft.com/office/drawing/2014/main" id="{6D553D2A-E4D3-F740-8EED-CF7E1C83F1F1}"/>
              </a:ext>
            </a:extLst>
          </p:cNvPr>
          <p:cNvSpPr txBox="1"/>
          <p:nvPr/>
        </p:nvSpPr>
        <p:spPr>
          <a:xfrm>
            <a:off x="4997835" y="4328710"/>
            <a:ext cx="291118" cy="276999"/>
          </a:xfrm>
          <a:prstGeom prst="rect">
            <a:avLst/>
          </a:prstGeom>
          <a:noFill/>
        </p:spPr>
        <p:txBody>
          <a:bodyPr wrap="square" rtlCol="0">
            <a:spAutoFit/>
          </a:bodyPr>
          <a:lstStyle/>
          <a:p>
            <a:r>
              <a:rPr lang="zh-CN" altLang="en-US" sz="1200" dirty="0"/>
              <a:t>是</a:t>
            </a:r>
          </a:p>
        </p:txBody>
      </p:sp>
      <p:cxnSp>
        <p:nvCxnSpPr>
          <p:cNvPr id="25" name="连接符: 肘形 94">
            <a:extLst>
              <a:ext uri="{FF2B5EF4-FFF2-40B4-BE49-F238E27FC236}">
                <a16:creationId xmlns:a16="http://schemas.microsoft.com/office/drawing/2014/main" id="{82BFA13A-46B3-424C-9DFC-88EE6747133D}"/>
              </a:ext>
            </a:extLst>
          </p:cNvPr>
          <p:cNvCxnSpPr>
            <a:cxnSpLocks/>
            <a:stCxn id="23" idx="3"/>
            <a:endCxn id="19" idx="3"/>
          </p:cNvCxnSpPr>
          <p:nvPr/>
        </p:nvCxnSpPr>
        <p:spPr>
          <a:xfrm flipV="1">
            <a:off x="5517816" y="3864510"/>
            <a:ext cx="459878" cy="991086"/>
          </a:xfrm>
          <a:prstGeom prst="bentConnector3">
            <a:avLst>
              <a:gd name="adj1" fmla="val 149709"/>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圆角 95">
            <a:extLst>
              <a:ext uri="{FF2B5EF4-FFF2-40B4-BE49-F238E27FC236}">
                <a16:creationId xmlns:a16="http://schemas.microsoft.com/office/drawing/2014/main" id="{FD1CD4CF-7E1F-6A4D-8EDF-31028668BD14}"/>
              </a:ext>
            </a:extLst>
          </p:cNvPr>
          <p:cNvSpPr/>
          <p:nvPr/>
        </p:nvSpPr>
        <p:spPr>
          <a:xfrm>
            <a:off x="283207" y="1403195"/>
            <a:ext cx="11613516" cy="4377674"/>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决策 125">
            <a:extLst>
              <a:ext uri="{FF2B5EF4-FFF2-40B4-BE49-F238E27FC236}">
                <a16:creationId xmlns:a16="http://schemas.microsoft.com/office/drawing/2014/main" id="{7237F226-8D00-2347-8826-F111FA96ADF8}"/>
              </a:ext>
            </a:extLst>
          </p:cNvPr>
          <p:cNvSpPr/>
          <p:nvPr/>
        </p:nvSpPr>
        <p:spPr>
          <a:xfrm>
            <a:off x="2528752" y="2595303"/>
            <a:ext cx="1931182" cy="8001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是否影响其他缺陷判断</a:t>
            </a:r>
          </a:p>
        </p:txBody>
      </p:sp>
      <p:sp>
        <p:nvSpPr>
          <p:cNvPr id="29" name="矩形 28">
            <a:extLst>
              <a:ext uri="{FF2B5EF4-FFF2-40B4-BE49-F238E27FC236}">
                <a16:creationId xmlns:a16="http://schemas.microsoft.com/office/drawing/2014/main" id="{E79ECE35-F1A5-3D43-8FB2-4170CAEE7269}"/>
              </a:ext>
            </a:extLst>
          </p:cNvPr>
          <p:cNvSpPr/>
          <p:nvPr/>
        </p:nvSpPr>
        <p:spPr>
          <a:xfrm>
            <a:off x="4995635" y="2806329"/>
            <a:ext cx="1011426" cy="3714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重新设计</a:t>
            </a:r>
          </a:p>
        </p:txBody>
      </p:sp>
      <p:cxnSp>
        <p:nvCxnSpPr>
          <p:cNvPr id="30" name="直接箭头连接符 132">
            <a:extLst>
              <a:ext uri="{FF2B5EF4-FFF2-40B4-BE49-F238E27FC236}">
                <a16:creationId xmlns:a16="http://schemas.microsoft.com/office/drawing/2014/main" id="{0181A9D7-16C3-0248-80BE-11A35BFA7E67}"/>
              </a:ext>
            </a:extLst>
          </p:cNvPr>
          <p:cNvCxnSpPr>
            <a:stCxn id="28" idx="3"/>
            <a:endCxn id="29" idx="1"/>
          </p:cNvCxnSpPr>
          <p:nvPr/>
        </p:nvCxnSpPr>
        <p:spPr>
          <a:xfrm flipV="1">
            <a:off x="4459934" y="2992066"/>
            <a:ext cx="535701" cy="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6F5D9010-88A7-C046-AFD7-CF6C9A37B965}"/>
              </a:ext>
            </a:extLst>
          </p:cNvPr>
          <p:cNvSpPr txBox="1"/>
          <p:nvPr/>
        </p:nvSpPr>
        <p:spPr>
          <a:xfrm>
            <a:off x="4530923" y="3048863"/>
            <a:ext cx="291118" cy="276999"/>
          </a:xfrm>
          <a:prstGeom prst="rect">
            <a:avLst/>
          </a:prstGeom>
          <a:noFill/>
        </p:spPr>
        <p:txBody>
          <a:bodyPr wrap="square" rtlCol="0">
            <a:spAutoFit/>
          </a:bodyPr>
          <a:lstStyle/>
          <a:p>
            <a:r>
              <a:rPr lang="zh-CN" altLang="en-US" sz="1200" dirty="0"/>
              <a:t>是</a:t>
            </a:r>
          </a:p>
        </p:txBody>
      </p:sp>
      <p:cxnSp>
        <p:nvCxnSpPr>
          <p:cNvPr id="32" name="直接箭头连接符 138">
            <a:extLst>
              <a:ext uri="{FF2B5EF4-FFF2-40B4-BE49-F238E27FC236}">
                <a16:creationId xmlns:a16="http://schemas.microsoft.com/office/drawing/2014/main" id="{6E1923CB-746F-5D4D-987E-BF9089A8ECCB}"/>
              </a:ext>
            </a:extLst>
          </p:cNvPr>
          <p:cNvCxnSpPr>
            <a:stCxn id="28" idx="0"/>
            <a:endCxn id="7" idx="1"/>
          </p:cNvCxnSpPr>
          <p:nvPr/>
        </p:nvCxnSpPr>
        <p:spPr>
          <a:xfrm flipH="1" flipV="1">
            <a:off x="3486549" y="1871270"/>
            <a:ext cx="7794" cy="72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83480AD4-E668-624B-8156-632AC878D1C6}"/>
              </a:ext>
            </a:extLst>
          </p:cNvPr>
          <p:cNvSpPr txBox="1"/>
          <p:nvPr/>
        </p:nvSpPr>
        <p:spPr>
          <a:xfrm>
            <a:off x="3180290" y="2285599"/>
            <a:ext cx="291118" cy="276999"/>
          </a:xfrm>
          <a:prstGeom prst="rect">
            <a:avLst/>
          </a:prstGeom>
          <a:noFill/>
        </p:spPr>
        <p:txBody>
          <a:bodyPr wrap="square" rtlCol="0">
            <a:spAutoFit/>
          </a:bodyPr>
          <a:lstStyle/>
          <a:p>
            <a:r>
              <a:rPr lang="zh-CN" altLang="en-US" sz="1200" dirty="0"/>
              <a:t>否</a:t>
            </a:r>
          </a:p>
        </p:txBody>
      </p:sp>
      <p:cxnSp>
        <p:nvCxnSpPr>
          <p:cNvPr id="34" name="连接符: 肘形 143">
            <a:extLst>
              <a:ext uri="{FF2B5EF4-FFF2-40B4-BE49-F238E27FC236}">
                <a16:creationId xmlns:a16="http://schemas.microsoft.com/office/drawing/2014/main" id="{15232FB2-0ADC-854F-B368-C0ED31A7FCBF}"/>
              </a:ext>
            </a:extLst>
          </p:cNvPr>
          <p:cNvCxnSpPr>
            <a:stCxn id="29" idx="3"/>
            <a:endCxn id="19" idx="3"/>
          </p:cNvCxnSpPr>
          <p:nvPr/>
        </p:nvCxnSpPr>
        <p:spPr>
          <a:xfrm flipH="1">
            <a:off x="5977694" y="2992066"/>
            <a:ext cx="29367" cy="872444"/>
          </a:xfrm>
          <a:prstGeom prst="bentConnector3">
            <a:avLst>
              <a:gd name="adj1" fmla="val -7784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147">
            <a:extLst>
              <a:ext uri="{FF2B5EF4-FFF2-40B4-BE49-F238E27FC236}">
                <a16:creationId xmlns:a16="http://schemas.microsoft.com/office/drawing/2014/main" id="{CF8E7A71-CBE4-4A47-969D-A233D39D92F7}"/>
              </a:ext>
            </a:extLst>
          </p:cNvPr>
          <p:cNvCxnSpPr>
            <a:cxnSpLocks/>
            <a:stCxn id="14" idx="2"/>
            <a:endCxn id="44" idx="0"/>
          </p:cNvCxnSpPr>
          <p:nvPr/>
        </p:nvCxnSpPr>
        <p:spPr>
          <a:xfrm flipH="1">
            <a:off x="9052110" y="2086575"/>
            <a:ext cx="1" cy="54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FEDF2837-24A2-6B49-B018-776C71744713}"/>
              </a:ext>
            </a:extLst>
          </p:cNvPr>
          <p:cNvSpPr txBox="1"/>
          <p:nvPr/>
        </p:nvSpPr>
        <p:spPr>
          <a:xfrm>
            <a:off x="323849" y="914400"/>
            <a:ext cx="2492990" cy="369332"/>
          </a:xfrm>
          <a:prstGeom prst="rect">
            <a:avLst/>
          </a:prstGeom>
          <a:noFill/>
        </p:spPr>
        <p:txBody>
          <a:bodyPr wrap="none" rtlCol="0">
            <a:spAutoFit/>
          </a:bodyPr>
          <a:lstStyle/>
          <a:p>
            <a:r>
              <a:rPr kumimoji="1" lang="zh-CN" altLang="en-US" dirty="0"/>
              <a:t>后处理细分类流程模拟</a:t>
            </a:r>
          </a:p>
        </p:txBody>
      </p:sp>
      <p:cxnSp>
        <p:nvCxnSpPr>
          <p:cNvPr id="43" name="肘形连接符 42">
            <a:extLst>
              <a:ext uri="{FF2B5EF4-FFF2-40B4-BE49-F238E27FC236}">
                <a16:creationId xmlns:a16="http://schemas.microsoft.com/office/drawing/2014/main" id="{AAEFFFD4-D599-5F43-BFA2-65BDA5D97B18}"/>
              </a:ext>
            </a:extLst>
          </p:cNvPr>
          <p:cNvCxnSpPr>
            <a:cxnSpLocks/>
            <a:stCxn id="44" idx="2"/>
            <a:endCxn id="10" idx="2"/>
          </p:cNvCxnSpPr>
          <p:nvPr/>
        </p:nvCxnSpPr>
        <p:spPr>
          <a:xfrm rot="5400000">
            <a:off x="7747059" y="2742777"/>
            <a:ext cx="619691" cy="1990412"/>
          </a:xfrm>
          <a:prstGeom prst="bentConnector3">
            <a:avLst>
              <a:gd name="adj1" fmla="val 136889"/>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流程图: 决策 81">
            <a:extLst>
              <a:ext uri="{FF2B5EF4-FFF2-40B4-BE49-F238E27FC236}">
                <a16:creationId xmlns:a16="http://schemas.microsoft.com/office/drawing/2014/main" id="{4BCA189C-2293-144F-A83D-DD17F7FD08B9}"/>
              </a:ext>
            </a:extLst>
          </p:cNvPr>
          <p:cNvSpPr/>
          <p:nvPr/>
        </p:nvSpPr>
        <p:spPr>
          <a:xfrm>
            <a:off x="8086519" y="2628038"/>
            <a:ext cx="1931182" cy="8001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终端客户</a:t>
            </a:r>
            <a:r>
              <a:rPr lang="en-US" altLang="zh-CN" sz="1000" dirty="0">
                <a:solidFill>
                  <a:schemeClr val="tx1"/>
                </a:solidFill>
              </a:rPr>
              <a:t>(</a:t>
            </a:r>
            <a:r>
              <a:rPr lang="zh-CN" altLang="en-US" sz="1000" dirty="0">
                <a:solidFill>
                  <a:schemeClr val="tx1"/>
                </a:solidFill>
              </a:rPr>
              <a:t>如存在</a:t>
            </a:r>
            <a:r>
              <a:rPr lang="en-US" altLang="zh-CN" sz="1000" dirty="0">
                <a:solidFill>
                  <a:schemeClr val="tx1"/>
                </a:solidFill>
              </a:rPr>
              <a:t>)</a:t>
            </a:r>
            <a:r>
              <a:rPr lang="zh-CN" altLang="en-US" sz="1000" dirty="0">
                <a:solidFill>
                  <a:schemeClr val="tx1"/>
                </a:solidFill>
              </a:rPr>
              <a:t>是否接受</a:t>
            </a:r>
          </a:p>
        </p:txBody>
      </p:sp>
      <p:sp>
        <p:nvSpPr>
          <p:cNvPr id="47" name="矩形 46">
            <a:extLst>
              <a:ext uri="{FF2B5EF4-FFF2-40B4-BE49-F238E27FC236}">
                <a16:creationId xmlns:a16="http://schemas.microsoft.com/office/drawing/2014/main" id="{A45C0940-1D82-9E4F-A85F-28090661CAF4}"/>
              </a:ext>
            </a:extLst>
          </p:cNvPr>
          <p:cNvSpPr/>
          <p:nvPr/>
        </p:nvSpPr>
        <p:spPr>
          <a:xfrm>
            <a:off x="10474436" y="3508633"/>
            <a:ext cx="1011426" cy="3714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验收</a:t>
            </a:r>
          </a:p>
        </p:txBody>
      </p:sp>
      <p:cxnSp>
        <p:nvCxnSpPr>
          <p:cNvPr id="49" name="肘形连接符 48">
            <a:extLst>
              <a:ext uri="{FF2B5EF4-FFF2-40B4-BE49-F238E27FC236}">
                <a16:creationId xmlns:a16="http://schemas.microsoft.com/office/drawing/2014/main" id="{F75816F8-29E7-AB4C-B5A3-726E31B13DB5}"/>
              </a:ext>
            </a:extLst>
          </p:cNvPr>
          <p:cNvCxnSpPr>
            <a:cxnSpLocks/>
            <a:stCxn id="44" idx="3"/>
            <a:endCxn id="47" idx="1"/>
          </p:cNvCxnSpPr>
          <p:nvPr/>
        </p:nvCxnSpPr>
        <p:spPr>
          <a:xfrm>
            <a:off x="10017701" y="3028088"/>
            <a:ext cx="456735" cy="6662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a:extLst>
              <a:ext uri="{FF2B5EF4-FFF2-40B4-BE49-F238E27FC236}">
                <a16:creationId xmlns:a16="http://schemas.microsoft.com/office/drawing/2014/main" id="{19848CC5-F7B4-7242-9179-B0E36CA8B726}"/>
              </a:ext>
            </a:extLst>
          </p:cNvPr>
          <p:cNvCxnSpPr>
            <a:cxnSpLocks/>
            <a:endCxn id="47" idx="2"/>
          </p:cNvCxnSpPr>
          <p:nvPr/>
        </p:nvCxnSpPr>
        <p:spPr>
          <a:xfrm flipV="1">
            <a:off x="7400019" y="3880106"/>
            <a:ext cx="3580130" cy="15682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607E474-635C-B14F-BB7D-103B5917B8A5}"/>
              </a:ext>
            </a:extLst>
          </p:cNvPr>
          <p:cNvSpPr/>
          <p:nvPr/>
        </p:nvSpPr>
        <p:spPr>
          <a:xfrm>
            <a:off x="0" y="5839854"/>
            <a:ext cx="10798531" cy="56619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solidFill>
                  <a:sysClr val="windowText" lastClr="000000"/>
                </a:solidFill>
              </a:rPr>
              <a:t>为了强行将两个类似的缺陷细分所添加的规则，会随着数量的增多出现各种风险。</a:t>
            </a:r>
          </a:p>
        </p:txBody>
      </p:sp>
    </p:spTree>
    <p:extLst>
      <p:ext uri="{BB962C8B-B14F-4D97-AF65-F5344CB8AC3E}">
        <p14:creationId xmlns:p14="http://schemas.microsoft.com/office/powerpoint/2010/main" val="18984830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13EF5-8FA8-4848-97FD-81BA67F1A41F}"/>
              </a:ext>
            </a:extLst>
          </p:cNvPr>
          <p:cNvSpPr>
            <a:spLocks noGrp="1"/>
          </p:cNvSpPr>
          <p:nvPr>
            <p:ph type="title"/>
          </p:nvPr>
        </p:nvSpPr>
        <p:spPr/>
        <p:txBody>
          <a:bodyPr/>
          <a:lstStyle/>
          <a:p>
            <a:r>
              <a:rPr lang="zh-CN" altLang="en-US" dirty="0"/>
              <a:t>选择思谋</a:t>
            </a:r>
          </a:p>
        </p:txBody>
      </p:sp>
      <p:sp>
        <p:nvSpPr>
          <p:cNvPr id="29" name="内容占位符 2">
            <a:extLst>
              <a:ext uri="{FF2B5EF4-FFF2-40B4-BE49-F238E27FC236}">
                <a16:creationId xmlns:a16="http://schemas.microsoft.com/office/drawing/2014/main" id="{B13F4BE8-DFA9-F846-AD81-CE2F1BE8BF2F}"/>
              </a:ext>
            </a:extLst>
          </p:cNvPr>
          <p:cNvSpPr txBox="1">
            <a:spLocks/>
          </p:cNvSpPr>
          <p:nvPr/>
        </p:nvSpPr>
        <p:spPr>
          <a:xfrm>
            <a:off x="696686" y="1392144"/>
            <a:ext cx="10647570" cy="775704"/>
          </a:xfrm>
          <a:prstGeom prst="rect">
            <a:avLst/>
          </a:prstGeom>
          <a:gradFill flip="none" rotWithShape="1">
            <a:gsLst>
              <a:gs pos="0">
                <a:schemeClr val="accent1">
                  <a:lumMod val="5000"/>
                  <a:lumOff val="95000"/>
                  <a:alpha val="0"/>
                </a:schemeClr>
              </a:gs>
              <a:gs pos="54000">
                <a:srgbClr val="043E6F">
                  <a:alpha val="84000"/>
                </a:srgbClr>
              </a:gs>
            </a:gsLst>
            <a:lin ang="10800000" scaled="1"/>
            <a:tileRect/>
          </a:gra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选思谋 </a:t>
            </a:r>
            <a:r>
              <a:rPr lang="en-US" altLang="zh-CN" sz="2400" dirty="0"/>
              <a:t>=</a:t>
            </a:r>
            <a:r>
              <a:rPr lang="zh-CN" altLang="en-US" sz="2400" dirty="0"/>
              <a:t> 选择了工业</a:t>
            </a:r>
            <a:r>
              <a:rPr lang="en-US" altLang="zh-CN" sz="2400" dirty="0"/>
              <a:t>AI</a:t>
            </a:r>
            <a:r>
              <a:rPr lang="zh-CN" altLang="en-US" sz="2400" dirty="0"/>
              <a:t>项目的最高成功的可能性！</a:t>
            </a:r>
            <a:endParaRPr lang="en-US" altLang="zh-CN" sz="2400" dirty="0"/>
          </a:p>
        </p:txBody>
      </p:sp>
      <p:sp>
        <p:nvSpPr>
          <p:cNvPr id="31" name="文本框 30">
            <a:extLst>
              <a:ext uri="{FF2B5EF4-FFF2-40B4-BE49-F238E27FC236}">
                <a16:creationId xmlns:a16="http://schemas.microsoft.com/office/drawing/2014/main" id="{CF3EA5F7-988B-904E-9D56-02DF6F5F6639}"/>
              </a:ext>
            </a:extLst>
          </p:cNvPr>
          <p:cNvSpPr txBox="1"/>
          <p:nvPr/>
        </p:nvSpPr>
        <p:spPr>
          <a:xfrm>
            <a:off x="4165864" y="2550160"/>
            <a:ext cx="3490159" cy="1631216"/>
          </a:xfrm>
          <a:prstGeom prst="rect">
            <a:avLst/>
          </a:prstGeom>
          <a:gradFill flip="none" rotWithShape="1">
            <a:gsLst>
              <a:gs pos="0">
                <a:schemeClr val="accent1">
                  <a:lumMod val="5000"/>
                  <a:lumOff val="95000"/>
                  <a:alpha val="40000"/>
                </a:schemeClr>
              </a:gs>
              <a:gs pos="100000">
                <a:srgbClr val="0070C0">
                  <a:alpha val="20000"/>
                </a:srgbClr>
              </a:gs>
            </a:gsLst>
            <a:lin ang="16200000" scaled="1"/>
            <a:tileRect/>
          </a:gradFill>
          <a:ln>
            <a:gradFill flip="none" rotWithShape="1">
              <a:gsLst>
                <a:gs pos="23000">
                  <a:schemeClr val="accent1">
                    <a:lumMod val="5000"/>
                    <a:lumOff val="95000"/>
                    <a:alpha val="0"/>
                  </a:schemeClr>
                </a:gs>
                <a:gs pos="100000">
                  <a:srgbClr val="043E6F"/>
                </a:gs>
              </a:gsLst>
              <a:lin ang="16200000" scaled="1"/>
              <a:tileRect/>
            </a:gradFill>
          </a:ln>
        </p:spPr>
        <p:txBody>
          <a:bodyPr wrap="square" rtlCol="0">
            <a:noAutofit/>
          </a:bodyPr>
          <a:lstStyle>
            <a:defPPr>
              <a:defRPr lang="zh-CN"/>
            </a:defPPr>
            <a:lvl1pPr algn="ctr">
              <a:spcBef>
                <a:spcPts val="600"/>
              </a:spcBef>
              <a:defRPr sz="2800"/>
            </a:lvl1pPr>
          </a:lstStyle>
          <a:p>
            <a:r>
              <a:rPr lang="zh-CN" altLang="en-US" dirty="0"/>
              <a:t>有经验、好商誉</a:t>
            </a:r>
            <a:endParaRPr lang="en-US" altLang="zh-CN" dirty="0"/>
          </a:p>
          <a:p>
            <a:r>
              <a:rPr lang="zh-CN" altLang="en-US" sz="1200" dirty="0"/>
              <a:t>在</a:t>
            </a:r>
            <a:r>
              <a:rPr lang="en-US" altLang="zh-CN" sz="1200" dirty="0"/>
              <a:t>5</a:t>
            </a:r>
            <a:r>
              <a:rPr lang="zh-CN" altLang="en-US" sz="1200" dirty="0"/>
              <a:t>大行业</a:t>
            </a:r>
            <a:endParaRPr lang="en-US" altLang="zh-CN" sz="1200" dirty="0"/>
          </a:p>
          <a:p>
            <a:r>
              <a:rPr lang="zh-CN" altLang="en-US" sz="1200" dirty="0"/>
              <a:t>足够多</a:t>
            </a:r>
            <a:r>
              <a:rPr lang="en-US" altLang="zh-CN" sz="1200" dirty="0"/>
              <a:t>+</a:t>
            </a:r>
            <a:r>
              <a:rPr lang="zh-CN" altLang="en-US" sz="1200" dirty="0"/>
              <a:t>足够复杂的成功案例经验</a:t>
            </a:r>
            <a:endParaRPr lang="en-US" altLang="zh-CN" sz="1200" dirty="0"/>
          </a:p>
          <a:p>
            <a:r>
              <a:rPr lang="zh-CN" altLang="en-US" sz="1200" dirty="0"/>
              <a:t>做一单，成一单！</a:t>
            </a:r>
            <a:endParaRPr lang="en-US" altLang="zh-CN" sz="1200" dirty="0"/>
          </a:p>
        </p:txBody>
      </p:sp>
      <p:sp>
        <p:nvSpPr>
          <p:cNvPr id="32" name="文本框 31">
            <a:extLst>
              <a:ext uri="{FF2B5EF4-FFF2-40B4-BE49-F238E27FC236}">
                <a16:creationId xmlns:a16="http://schemas.microsoft.com/office/drawing/2014/main" id="{2CBFCDFD-C321-1C47-B9E9-92EEC267AF10}"/>
              </a:ext>
            </a:extLst>
          </p:cNvPr>
          <p:cNvSpPr txBox="1"/>
          <p:nvPr/>
        </p:nvSpPr>
        <p:spPr>
          <a:xfrm>
            <a:off x="8031285" y="2548558"/>
            <a:ext cx="3312973" cy="1631217"/>
          </a:xfrm>
          <a:prstGeom prst="rect">
            <a:avLst/>
          </a:prstGeom>
          <a:gradFill flip="none" rotWithShape="1">
            <a:gsLst>
              <a:gs pos="0">
                <a:schemeClr val="accent1">
                  <a:lumMod val="5000"/>
                  <a:lumOff val="95000"/>
                  <a:alpha val="0"/>
                </a:schemeClr>
              </a:gs>
              <a:gs pos="100000">
                <a:srgbClr val="0070C0">
                  <a:alpha val="20000"/>
                </a:srgbClr>
              </a:gs>
            </a:gsLst>
            <a:lin ang="16200000" scaled="1"/>
            <a:tileRect/>
          </a:gradFill>
          <a:ln>
            <a:gradFill flip="none" rotWithShape="1">
              <a:gsLst>
                <a:gs pos="23000">
                  <a:schemeClr val="accent1">
                    <a:lumMod val="5000"/>
                    <a:lumOff val="95000"/>
                    <a:alpha val="0"/>
                  </a:schemeClr>
                </a:gs>
                <a:gs pos="100000">
                  <a:srgbClr val="043E6F"/>
                </a:gs>
              </a:gsLst>
              <a:lin ang="16200000" scaled="1"/>
              <a:tileRect/>
            </a:gradFill>
          </a:ln>
        </p:spPr>
        <p:txBody>
          <a:bodyPr wrap="square" rtlCol="0">
            <a:noAutofit/>
          </a:bodyPr>
          <a:lstStyle>
            <a:defPPr>
              <a:defRPr lang="zh-CN"/>
            </a:defPPr>
            <a:lvl1pPr algn="ctr">
              <a:spcBef>
                <a:spcPts val="600"/>
              </a:spcBef>
              <a:defRPr sz="2800"/>
            </a:lvl1pPr>
          </a:lstStyle>
          <a:p>
            <a:r>
              <a:rPr lang="zh-CN" altLang="en-US" dirty="0"/>
              <a:t>工业全栈</a:t>
            </a:r>
            <a:endParaRPr lang="en-US" altLang="zh-CN" dirty="0"/>
          </a:p>
          <a:p>
            <a:r>
              <a:rPr lang="zh-CN" altLang="en-US" sz="1200" dirty="0"/>
              <a:t>软硬件设计，制造，生产</a:t>
            </a:r>
            <a:endParaRPr lang="en-US" altLang="zh-CN" sz="1200" dirty="0"/>
          </a:p>
          <a:p>
            <a:r>
              <a:rPr lang="zh-CN" altLang="en-US" sz="1200" dirty="0"/>
              <a:t>物联网、</a:t>
            </a:r>
            <a:r>
              <a:rPr lang="en-US" altLang="zh-CN" sz="1200" dirty="0"/>
              <a:t>AI</a:t>
            </a:r>
            <a:r>
              <a:rPr lang="zh-CN" altLang="en-US" sz="1200" dirty="0"/>
              <a:t>和大数据、数字化转型方案</a:t>
            </a:r>
            <a:endParaRPr lang="en-US" altLang="zh-CN" sz="1200" dirty="0"/>
          </a:p>
          <a:p>
            <a:r>
              <a:rPr lang="en-US" altLang="zh-CN" sz="1200" dirty="0"/>
              <a:t>All</a:t>
            </a:r>
            <a:r>
              <a:rPr lang="zh-CN" altLang="en-US" sz="1200" dirty="0"/>
              <a:t> </a:t>
            </a:r>
            <a:r>
              <a:rPr lang="en-US" altLang="zh-CN" sz="1200" dirty="0"/>
              <a:t>in </a:t>
            </a:r>
            <a:r>
              <a:rPr lang="zh-CN" altLang="en-US" sz="1200" dirty="0"/>
              <a:t>思谋</a:t>
            </a:r>
            <a:endParaRPr lang="en-US" altLang="zh-CN" sz="1200" dirty="0"/>
          </a:p>
        </p:txBody>
      </p:sp>
      <p:sp>
        <p:nvSpPr>
          <p:cNvPr id="33" name="文本框 32">
            <a:extLst>
              <a:ext uri="{FF2B5EF4-FFF2-40B4-BE49-F238E27FC236}">
                <a16:creationId xmlns:a16="http://schemas.microsoft.com/office/drawing/2014/main" id="{CC3829DD-37F6-704B-B9A0-8900D5EBBE98}"/>
              </a:ext>
            </a:extLst>
          </p:cNvPr>
          <p:cNvSpPr txBox="1"/>
          <p:nvPr/>
        </p:nvSpPr>
        <p:spPr>
          <a:xfrm>
            <a:off x="696686" y="4386133"/>
            <a:ext cx="3093918" cy="1554272"/>
          </a:xfrm>
          <a:prstGeom prst="rect">
            <a:avLst/>
          </a:prstGeom>
          <a:gradFill flip="none" rotWithShape="1">
            <a:gsLst>
              <a:gs pos="0">
                <a:schemeClr val="accent1">
                  <a:lumMod val="5000"/>
                  <a:lumOff val="95000"/>
                  <a:alpha val="0"/>
                </a:schemeClr>
              </a:gs>
              <a:gs pos="100000">
                <a:srgbClr val="0070C0">
                  <a:alpha val="20000"/>
                </a:srgbClr>
              </a:gs>
            </a:gsLst>
            <a:lin ang="16200000" scaled="1"/>
            <a:tileRect/>
          </a:gradFill>
          <a:ln>
            <a:gradFill flip="none" rotWithShape="1">
              <a:gsLst>
                <a:gs pos="23000">
                  <a:schemeClr val="accent1">
                    <a:lumMod val="5000"/>
                    <a:lumOff val="95000"/>
                    <a:alpha val="0"/>
                  </a:schemeClr>
                </a:gs>
                <a:gs pos="100000">
                  <a:srgbClr val="043E6F"/>
                </a:gs>
              </a:gsLst>
              <a:lin ang="16200000" scaled="1"/>
              <a:tileRect/>
            </a:gradFill>
          </a:ln>
        </p:spPr>
        <p:txBody>
          <a:bodyPr wrap="square" rtlCol="0">
            <a:noAutofit/>
          </a:bodyPr>
          <a:lstStyle>
            <a:defPPr>
              <a:defRPr lang="zh-CN"/>
            </a:defPPr>
            <a:lvl1pPr algn="ctr">
              <a:spcBef>
                <a:spcPts val="600"/>
              </a:spcBef>
              <a:defRPr sz="2800"/>
            </a:lvl1pPr>
          </a:lstStyle>
          <a:p>
            <a:r>
              <a:rPr lang="zh-CN" altLang="en-US" dirty="0"/>
              <a:t>快速响应</a:t>
            </a:r>
            <a:endParaRPr lang="en-US" altLang="zh-CN" dirty="0"/>
          </a:p>
          <a:p>
            <a:r>
              <a:rPr lang="zh-CN" altLang="en-US" sz="1200" dirty="0"/>
              <a:t>上海</a:t>
            </a:r>
            <a:r>
              <a:rPr lang="en-US" altLang="zh-CN" sz="1200" dirty="0"/>
              <a:t>/</a:t>
            </a:r>
            <a:r>
              <a:rPr lang="zh-CN" altLang="en-US" sz="1200" dirty="0"/>
              <a:t>苏州、深圳</a:t>
            </a:r>
            <a:endParaRPr lang="en-US" altLang="zh-CN" sz="1200" dirty="0"/>
          </a:p>
          <a:p>
            <a:r>
              <a:rPr lang="zh-CN" altLang="en-US" sz="1200" dirty="0"/>
              <a:t>覆盖华东</a:t>
            </a:r>
            <a:r>
              <a:rPr lang="en-US" altLang="zh-CN" sz="1200" dirty="0"/>
              <a:t>/</a:t>
            </a:r>
            <a:r>
              <a:rPr lang="zh-CN" altLang="en-US" sz="1200" dirty="0"/>
              <a:t>华南的制造产业</a:t>
            </a:r>
            <a:endParaRPr lang="en-US" altLang="zh-CN" sz="1200" dirty="0"/>
          </a:p>
          <a:p>
            <a:r>
              <a:rPr lang="en-US" altLang="zh-CN" sz="1200" dirty="0"/>
              <a:t>2</a:t>
            </a:r>
            <a:r>
              <a:rPr lang="zh-CN" altLang="en-US" sz="1200" dirty="0"/>
              <a:t>小时抵达客户现场</a:t>
            </a:r>
            <a:endParaRPr lang="en-US" altLang="zh-CN" sz="1200" dirty="0"/>
          </a:p>
        </p:txBody>
      </p:sp>
      <p:sp>
        <p:nvSpPr>
          <p:cNvPr id="34" name="文本框 33">
            <a:extLst>
              <a:ext uri="{FF2B5EF4-FFF2-40B4-BE49-F238E27FC236}">
                <a16:creationId xmlns:a16="http://schemas.microsoft.com/office/drawing/2014/main" id="{FA92BD31-6994-284F-86BE-66F96090F0DF}"/>
              </a:ext>
            </a:extLst>
          </p:cNvPr>
          <p:cNvSpPr txBox="1"/>
          <p:nvPr/>
        </p:nvSpPr>
        <p:spPr>
          <a:xfrm>
            <a:off x="4165864" y="4386133"/>
            <a:ext cx="3490159" cy="1554272"/>
          </a:xfrm>
          <a:prstGeom prst="rect">
            <a:avLst/>
          </a:prstGeom>
          <a:gradFill flip="none" rotWithShape="1">
            <a:gsLst>
              <a:gs pos="0">
                <a:schemeClr val="accent1">
                  <a:lumMod val="5000"/>
                  <a:lumOff val="95000"/>
                  <a:alpha val="0"/>
                </a:schemeClr>
              </a:gs>
              <a:gs pos="100000">
                <a:srgbClr val="0070C0">
                  <a:alpha val="20000"/>
                </a:srgbClr>
              </a:gs>
            </a:gsLst>
            <a:lin ang="16200000" scaled="1"/>
            <a:tileRect/>
          </a:gradFill>
          <a:ln>
            <a:gradFill flip="none" rotWithShape="1">
              <a:gsLst>
                <a:gs pos="0">
                  <a:schemeClr val="accent1">
                    <a:lumMod val="5000"/>
                    <a:lumOff val="95000"/>
                    <a:alpha val="0"/>
                  </a:schemeClr>
                </a:gs>
                <a:gs pos="100000">
                  <a:srgbClr val="043E6F"/>
                </a:gs>
              </a:gsLst>
              <a:lin ang="16200000" scaled="1"/>
              <a:tileRect/>
            </a:gradFill>
          </a:ln>
        </p:spPr>
        <p:txBody>
          <a:bodyPr wrap="square" rtlCol="0">
            <a:noAutofit/>
          </a:bodyPr>
          <a:lstStyle>
            <a:defPPr>
              <a:defRPr lang="zh-CN"/>
            </a:defPPr>
            <a:lvl1pPr algn="ctr">
              <a:spcBef>
                <a:spcPts val="600"/>
              </a:spcBef>
              <a:defRPr sz="2800"/>
            </a:lvl1pPr>
          </a:lstStyle>
          <a:p>
            <a:r>
              <a:rPr lang="zh-CN" altLang="en-US" dirty="0"/>
              <a:t>行业专家</a:t>
            </a:r>
            <a:endParaRPr lang="en-US" altLang="zh-CN" dirty="0"/>
          </a:p>
          <a:p>
            <a:r>
              <a:rPr lang="zh-CN" altLang="en-US" sz="1200" dirty="0"/>
              <a:t>新能源、</a:t>
            </a:r>
            <a:r>
              <a:rPr lang="en-US" altLang="zh-CN" sz="1200" dirty="0"/>
              <a:t>PCB</a:t>
            </a:r>
            <a:r>
              <a:rPr lang="zh-CN" altLang="en-US" sz="1200" dirty="0"/>
              <a:t>、封测、面板</a:t>
            </a:r>
            <a:endParaRPr lang="en-US" altLang="zh-CN" sz="1200" dirty="0"/>
          </a:p>
          <a:p>
            <a:r>
              <a:rPr lang="en-US" altLang="zh-CN" sz="1200" dirty="0"/>
              <a:t>3C</a:t>
            </a:r>
            <a:r>
              <a:rPr lang="zh-CN" altLang="en-US" sz="1200" dirty="0"/>
              <a:t>制造、半导体</a:t>
            </a:r>
            <a:r>
              <a:rPr lang="en-US" altLang="zh-CN" sz="1200" dirty="0"/>
              <a:t>CIM</a:t>
            </a:r>
            <a:r>
              <a:rPr lang="zh-CN" altLang="en-US" sz="1200" dirty="0"/>
              <a:t>领域、汽车领域</a:t>
            </a:r>
            <a:endParaRPr lang="en-US" altLang="zh-CN" sz="1200" dirty="0"/>
          </a:p>
          <a:p>
            <a:r>
              <a:rPr lang="zh-CN" altLang="en-US" sz="1200" dirty="0"/>
              <a:t>战略和管理咨询</a:t>
            </a:r>
            <a:endParaRPr lang="en-US" altLang="zh-CN" sz="1200" dirty="0"/>
          </a:p>
          <a:p>
            <a:r>
              <a:rPr lang="zh-CN" altLang="en-US" sz="1200" dirty="0"/>
              <a:t>专家资源</a:t>
            </a:r>
            <a:endParaRPr lang="en-US" altLang="zh-CN" sz="1200" dirty="0"/>
          </a:p>
        </p:txBody>
      </p:sp>
      <p:sp>
        <p:nvSpPr>
          <p:cNvPr id="9" name="文本框 8">
            <a:extLst>
              <a:ext uri="{FF2B5EF4-FFF2-40B4-BE49-F238E27FC236}">
                <a16:creationId xmlns:a16="http://schemas.microsoft.com/office/drawing/2014/main" id="{E42B2088-F695-0A48-8A2D-30F42811CA3D}"/>
              </a:ext>
            </a:extLst>
          </p:cNvPr>
          <p:cNvSpPr txBox="1"/>
          <p:nvPr/>
        </p:nvSpPr>
        <p:spPr>
          <a:xfrm>
            <a:off x="8031283" y="4386133"/>
            <a:ext cx="3312973" cy="1554272"/>
          </a:xfrm>
          <a:prstGeom prst="rect">
            <a:avLst/>
          </a:prstGeom>
          <a:gradFill flip="none" rotWithShape="1">
            <a:gsLst>
              <a:gs pos="0">
                <a:schemeClr val="accent1">
                  <a:lumMod val="5000"/>
                  <a:lumOff val="95000"/>
                  <a:alpha val="0"/>
                </a:schemeClr>
              </a:gs>
              <a:gs pos="100000">
                <a:srgbClr val="0070C0">
                  <a:alpha val="10000"/>
                </a:srgbClr>
              </a:gs>
            </a:gsLst>
            <a:lin ang="16200000" scaled="1"/>
            <a:tileRect/>
          </a:gradFill>
          <a:ln>
            <a:gradFill flip="none" rotWithShape="1">
              <a:gsLst>
                <a:gs pos="0">
                  <a:schemeClr val="accent1">
                    <a:lumMod val="5000"/>
                    <a:lumOff val="95000"/>
                    <a:alpha val="0"/>
                  </a:schemeClr>
                </a:gs>
                <a:gs pos="100000">
                  <a:srgbClr val="043E6F"/>
                </a:gs>
              </a:gsLst>
              <a:lin ang="16200000" scaled="1"/>
              <a:tileRect/>
            </a:gradFill>
          </a:ln>
        </p:spPr>
        <p:txBody>
          <a:bodyPr wrap="square" rtlCol="0">
            <a:noAutofit/>
          </a:bodyPr>
          <a:lstStyle>
            <a:defPPr>
              <a:defRPr lang="zh-CN"/>
            </a:defPPr>
            <a:lvl1pPr algn="ctr">
              <a:spcBef>
                <a:spcPts val="600"/>
              </a:spcBef>
              <a:defRPr sz="2800"/>
            </a:lvl1pPr>
          </a:lstStyle>
          <a:p>
            <a:r>
              <a:rPr lang="zh-CN" altLang="en-US" dirty="0"/>
              <a:t>持续发展</a:t>
            </a:r>
            <a:endParaRPr lang="en-US" altLang="zh-CN" dirty="0"/>
          </a:p>
          <a:p>
            <a:r>
              <a:rPr lang="zh-CN" altLang="en-US" sz="1200" dirty="0"/>
              <a:t>世界一流的资本支撑</a:t>
            </a:r>
            <a:endParaRPr lang="en-US" altLang="zh-CN" sz="1200" dirty="0"/>
          </a:p>
          <a:p>
            <a:r>
              <a:rPr lang="zh-CN" altLang="en-US" sz="1200" dirty="0"/>
              <a:t>稳定的业务发展和成长</a:t>
            </a:r>
            <a:endParaRPr lang="en-US" altLang="zh-CN" sz="1200" dirty="0"/>
          </a:p>
          <a:p>
            <a:r>
              <a:rPr lang="zh-CN" altLang="en-US" sz="1200" dirty="0"/>
              <a:t>工业</a:t>
            </a:r>
            <a:r>
              <a:rPr lang="en-US" altLang="zh-CN" sz="1200" dirty="0"/>
              <a:t>AI</a:t>
            </a:r>
            <a:r>
              <a:rPr lang="zh-CN" altLang="en-US" sz="1200" dirty="0"/>
              <a:t>领域的独角兽！</a:t>
            </a:r>
            <a:endParaRPr lang="en-US" altLang="zh-CN" sz="1200" dirty="0"/>
          </a:p>
          <a:p>
            <a:endParaRPr lang="en-US" altLang="zh-CN" dirty="0"/>
          </a:p>
        </p:txBody>
      </p:sp>
      <p:sp>
        <p:nvSpPr>
          <p:cNvPr id="10" name="文本框 9">
            <a:extLst>
              <a:ext uri="{FF2B5EF4-FFF2-40B4-BE49-F238E27FC236}">
                <a16:creationId xmlns:a16="http://schemas.microsoft.com/office/drawing/2014/main" id="{FF01F5A8-2C2C-054B-83B4-E612CFFDA143}"/>
              </a:ext>
            </a:extLst>
          </p:cNvPr>
          <p:cNvSpPr txBox="1"/>
          <p:nvPr/>
        </p:nvSpPr>
        <p:spPr>
          <a:xfrm>
            <a:off x="696685" y="2548559"/>
            <a:ext cx="3093917" cy="1631216"/>
          </a:xfrm>
          <a:prstGeom prst="rect">
            <a:avLst/>
          </a:prstGeom>
          <a:gradFill flip="none" rotWithShape="1">
            <a:gsLst>
              <a:gs pos="0">
                <a:schemeClr val="accent1">
                  <a:lumMod val="5000"/>
                  <a:lumOff val="95000"/>
                  <a:alpha val="0"/>
                </a:schemeClr>
              </a:gs>
              <a:gs pos="100000">
                <a:srgbClr val="0070C0">
                  <a:alpha val="29000"/>
                </a:srgbClr>
              </a:gs>
            </a:gsLst>
            <a:lin ang="16200000" scaled="1"/>
            <a:tileRect/>
          </a:gradFill>
          <a:ln>
            <a:gradFill flip="none" rotWithShape="1">
              <a:gsLst>
                <a:gs pos="23000">
                  <a:schemeClr val="accent1">
                    <a:lumMod val="5000"/>
                    <a:lumOff val="95000"/>
                    <a:alpha val="0"/>
                  </a:schemeClr>
                </a:gs>
                <a:gs pos="100000">
                  <a:srgbClr val="043E6F"/>
                </a:gs>
              </a:gsLst>
              <a:lin ang="16200000" scaled="1"/>
              <a:tileRect/>
            </a:gradFill>
          </a:ln>
        </p:spPr>
        <p:txBody>
          <a:bodyPr wrap="square" rtlCol="0">
            <a:noAutofit/>
          </a:bodyPr>
          <a:lstStyle>
            <a:defPPr>
              <a:defRPr lang="zh-CN"/>
            </a:defPPr>
            <a:lvl1pPr algn="ctr">
              <a:spcBef>
                <a:spcPts val="600"/>
              </a:spcBef>
              <a:defRPr sz="2800"/>
            </a:lvl1pPr>
          </a:lstStyle>
          <a:p>
            <a:r>
              <a:rPr lang="zh-CN" altLang="en-US" dirty="0"/>
              <a:t>专注</a:t>
            </a:r>
            <a:endParaRPr lang="en-US" altLang="zh-CN"/>
          </a:p>
          <a:p>
            <a:r>
              <a:rPr lang="zh-CN" altLang="en-US" sz="1200"/>
              <a:t>亚洲</a:t>
            </a:r>
            <a:r>
              <a:rPr lang="zh-CN" altLang="en-US" sz="1200" dirty="0"/>
              <a:t>最大工业</a:t>
            </a:r>
            <a:r>
              <a:rPr lang="en-US" altLang="zh-CN" sz="1200"/>
              <a:t>AI</a:t>
            </a:r>
            <a:r>
              <a:rPr lang="zh-CN" altLang="en-US" sz="1200"/>
              <a:t>团队</a:t>
            </a:r>
            <a:endParaRPr lang="en-US" altLang="zh-CN" sz="1200"/>
          </a:p>
          <a:p>
            <a:r>
              <a:rPr lang="zh-CN" altLang="en-US" sz="1200"/>
              <a:t>足够</a:t>
            </a:r>
            <a:r>
              <a:rPr lang="zh-CN" altLang="en-US" sz="1200" dirty="0"/>
              <a:t>资源保证交付</a:t>
            </a:r>
            <a:endParaRPr lang="en-US" altLang="zh-CN" sz="1200"/>
          </a:p>
          <a:p>
            <a:r>
              <a:rPr lang="en-US" altLang="zh-CN" sz="1200"/>
              <a:t>500</a:t>
            </a:r>
            <a:r>
              <a:rPr lang="zh-CN" altLang="en-US" sz="1200"/>
              <a:t>人</a:t>
            </a:r>
            <a:r>
              <a:rPr lang="en-US" altLang="zh-CN" sz="1200"/>
              <a:t>+</a:t>
            </a:r>
            <a:r>
              <a:rPr lang="zh-CN" altLang="en-US" sz="1200"/>
              <a:t>全</a:t>
            </a:r>
            <a:r>
              <a:rPr lang="zh-CN" altLang="en-US" sz="1200" dirty="0"/>
              <a:t>职做工业</a:t>
            </a:r>
            <a:r>
              <a:rPr lang="en-US" altLang="zh-CN" sz="1200"/>
              <a:t>AI</a:t>
            </a:r>
            <a:endParaRPr lang="en-US" altLang="zh-CN" sz="1200" dirty="0"/>
          </a:p>
        </p:txBody>
      </p:sp>
    </p:spTree>
    <p:extLst>
      <p:ext uri="{BB962C8B-B14F-4D97-AF65-F5344CB8AC3E}">
        <p14:creationId xmlns:p14="http://schemas.microsoft.com/office/powerpoint/2010/main" val="172827474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突破创新  赋能产业</a:t>
            </a:r>
          </a:p>
        </p:txBody>
      </p:sp>
      <p:sp>
        <p:nvSpPr>
          <p:cNvPr id="26" name="文本框 25"/>
          <p:cNvSpPr txBox="1"/>
          <p:nvPr/>
        </p:nvSpPr>
        <p:spPr>
          <a:xfrm>
            <a:off x="5738327" y="4031946"/>
            <a:ext cx="5291586" cy="664797"/>
          </a:xfrm>
          <a:prstGeom prst="rect">
            <a:avLst/>
          </a:prstGeom>
        </p:spPr>
        <p:txBody>
          <a:bodyPr wrap="square" lIns="0" tIns="0" rIns="0" bIns="0" anchor="ctr">
            <a:spAutoFit/>
          </a:bodyPr>
          <a:lstStyle>
            <a:defPPr>
              <a:defRPr lang="zh-CN"/>
            </a:defPPr>
            <a:lvl1pPr algn="r">
              <a:lnSpc>
                <a:spcPct val="90000"/>
              </a:lnSpc>
              <a:spcBef>
                <a:spcPct val="0"/>
              </a:spcBef>
              <a:buNone/>
              <a:defRPr sz="4800">
                <a:solidFill>
                  <a:schemeClr val="accent1"/>
                </a:solidFill>
                <a:latin typeface="+mj-ea"/>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dirty="0">
                <a:solidFill>
                  <a:srgbClr val="20466F"/>
                </a:solidFill>
                <a:latin typeface="Arial" panose="020B0604020202020204" pitchFamily="34" charset="0"/>
                <a:ea typeface="黑体" panose="02010609060101010101" pitchFamily="49" charset="-122"/>
                <a:cs typeface="Arial" panose="020B0604020202020204" pitchFamily="34" charset="0"/>
              </a:rPr>
              <a:t>制造</a:t>
            </a:r>
            <a:r>
              <a:rPr kumimoji="0" lang="en-US" altLang="zh-CN"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a:t>
            </a:r>
            <a:r>
              <a:rPr kumimoji="0" lang="en-US" altLang="zh-CN"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的应用</a:t>
            </a:r>
          </a:p>
        </p:txBody>
      </p:sp>
      <p:sp>
        <p:nvSpPr>
          <p:cNvPr id="27" name="任意多边形: 形状 26"/>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05</a:t>
            </a:r>
            <a:endParaRPr kumimoji="0" lang="zh-CN" altLang="en-US"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75198417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2B4D6-973F-D343-A4F7-7042CC910292}"/>
              </a:ext>
            </a:extLst>
          </p:cNvPr>
          <p:cNvSpPr>
            <a:spLocks noGrp="1"/>
          </p:cNvSpPr>
          <p:nvPr>
            <p:ph type="title"/>
          </p:nvPr>
        </p:nvSpPr>
        <p:spPr/>
        <p:txBody>
          <a:bodyPr/>
          <a:lstStyle/>
          <a:p>
            <a:r>
              <a:rPr lang="zh-CN" altLang="en-US" dirty="0"/>
              <a:t>行业方案：液晶面板</a:t>
            </a:r>
          </a:p>
        </p:txBody>
      </p:sp>
      <p:pic>
        <p:nvPicPr>
          <p:cNvPr id="3" name="图片 2">
            <a:extLst>
              <a:ext uri="{FF2B5EF4-FFF2-40B4-BE49-F238E27FC236}">
                <a16:creationId xmlns:a16="http://schemas.microsoft.com/office/drawing/2014/main" id="{652F29D3-127D-4C4A-AD93-3773E001BEF5}"/>
              </a:ext>
            </a:extLst>
          </p:cNvPr>
          <p:cNvPicPr>
            <a:picLocks noChangeAspect="1"/>
          </p:cNvPicPr>
          <p:nvPr/>
        </p:nvPicPr>
        <p:blipFill>
          <a:blip r:embed="rId2"/>
          <a:stretch>
            <a:fillRect/>
          </a:stretch>
        </p:blipFill>
        <p:spPr>
          <a:xfrm>
            <a:off x="234459" y="2771820"/>
            <a:ext cx="1350090" cy="854861"/>
          </a:xfrm>
          <a:prstGeom prst="rect">
            <a:avLst/>
          </a:prstGeom>
          <a:noFill/>
          <a:ln w="9525">
            <a:solidFill>
              <a:schemeClr val="tx1">
                <a:lumMod val="75000"/>
                <a:lumOff val="25000"/>
              </a:schemeClr>
            </a:solidFill>
          </a:ln>
        </p:spPr>
      </p:pic>
      <p:sp>
        <p:nvSpPr>
          <p:cNvPr id="4" name="矩形 3">
            <a:extLst>
              <a:ext uri="{FF2B5EF4-FFF2-40B4-BE49-F238E27FC236}">
                <a16:creationId xmlns:a16="http://schemas.microsoft.com/office/drawing/2014/main" id="{A87A793B-1E6B-414E-9E19-B0296803EB7E}"/>
              </a:ext>
            </a:extLst>
          </p:cNvPr>
          <p:cNvSpPr/>
          <p:nvPr/>
        </p:nvSpPr>
        <p:spPr>
          <a:xfrm>
            <a:off x="144412" y="2449935"/>
            <a:ext cx="1348446" cy="276999"/>
          </a:xfrm>
          <a:prstGeom prst="rect">
            <a:avLst/>
          </a:prstGeom>
        </p:spPr>
        <p:txBody>
          <a:bodyPr wrap="none">
            <a:spAutoFit/>
          </a:bodyPr>
          <a:lstStyle/>
          <a:p>
            <a:r>
              <a:rPr lang="zh-CN" altLang="en-US" sz="1200" dirty="0">
                <a:latin typeface="Arial" panose="020B0604020202020204" pitchFamily="34" charset="0"/>
                <a:ea typeface="黑体" panose="02010609060101010101" pitchFamily="49" charset="-122"/>
                <a:cs typeface="Arial" panose="020B0604020202020204" pitchFamily="34" charset="0"/>
              </a:rPr>
              <a:t>以</a:t>
            </a:r>
            <a:r>
              <a:rPr lang="en-US" altLang="zh-CN" sz="1200" dirty="0">
                <a:latin typeface="Arial" panose="020B0604020202020204" pitchFamily="34" charset="0"/>
                <a:ea typeface="黑体" panose="02010609060101010101" pitchFamily="49" charset="-122"/>
                <a:cs typeface="Arial" panose="020B0604020202020204" pitchFamily="34" charset="0"/>
              </a:rPr>
              <a:t>Array</a:t>
            </a:r>
            <a:r>
              <a:rPr lang="zh-CN" altLang="en-US" sz="1200" dirty="0">
                <a:latin typeface="Arial" panose="020B0604020202020204" pitchFamily="34" charset="0"/>
                <a:ea typeface="黑体" panose="02010609060101010101" pitchFamily="49" charset="-122"/>
                <a:cs typeface="Arial" panose="020B0604020202020204" pitchFamily="34" charset="0"/>
              </a:rPr>
              <a:t>玻璃为例</a:t>
            </a:r>
          </a:p>
        </p:txBody>
      </p:sp>
      <p:pic>
        <p:nvPicPr>
          <p:cNvPr id="5" name="Picture 8" descr="âTFT LCD Array AOI è®¾å¤âçå¾çæç´¢ç»æ">
            <a:extLst>
              <a:ext uri="{FF2B5EF4-FFF2-40B4-BE49-F238E27FC236}">
                <a16:creationId xmlns:a16="http://schemas.microsoft.com/office/drawing/2014/main" id="{248183B6-0784-48DA-81D1-80753CDFD7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5663" y="2233372"/>
            <a:ext cx="2043783" cy="177720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7">
            <a:extLst>
              <a:ext uri="{FF2B5EF4-FFF2-40B4-BE49-F238E27FC236}">
                <a16:creationId xmlns:a16="http://schemas.microsoft.com/office/drawing/2014/main" id="{069FD856-7A0C-4EE1-915E-B9221EECA723}"/>
              </a:ext>
            </a:extLst>
          </p:cNvPr>
          <p:cNvCxnSpPr>
            <a:cxnSpLocks/>
          </p:cNvCxnSpPr>
          <p:nvPr/>
        </p:nvCxnSpPr>
        <p:spPr bwMode="auto">
          <a:xfrm>
            <a:off x="1578202" y="3117768"/>
            <a:ext cx="1463508" cy="0"/>
          </a:xfrm>
          <a:prstGeom prst="straightConnector1">
            <a:avLst/>
          </a:prstGeom>
          <a:solidFill>
            <a:schemeClr val="accent1"/>
          </a:solidFill>
          <a:ln w="28575" cap="flat" cmpd="sng" algn="ctr">
            <a:solidFill>
              <a:srgbClr val="00B050"/>
            </a:solidFill>
            <a:prstDash val="solid"/>
            <a:round/>
            <a:headEnd type="none" w="med" len="med"/>
            <a:tailEnd type="triangle"/>
          </a:ln>
        </p:spPr>
      </p:cxnSp>
      <p:sp>
        <p:nvSpPr>
          <p:cNvPr id="7" name="矩形 6">
            <a:extLst>
              <a:ext uri="{FF2B5EF4-FFF2-40B4-BE49-F238E27FC236}">
                <a16:creationId xmlns:a16="http://schemas.microsoft.com/office/drawing/2014/main" id="{31CF422C-A983-49E1-A8B1-6A60CF063BDF}"/>
              </a:ext>
            </a:extLst>
          </p:cNvPr>
          <p:cNvSpPr/>
          <p:nvPr/>
        </p:nvSpPr>
        <p:spPr>
          <a:xfrm>
            <a:off x="4140217" y="2111381"/>
            <a:ext cx="949299" cy="338554"/>
          </a:xfrm>
          <a:prstGeom prst="rect">
            <a:avLst/>
          </a:prstGeom>
        </p:spPr>
        <p:txBody>
          <a:bodyPr wrap="none">
            <a:spAutoFit/>
          </a:bodyPr>
          <a:lstStyle/>
          <a:p>
            <a:r>
              <a:rPr lang="en-US" altLang="zh-CN" sz="1600" dirty="0">
                <a:latin typeface="Arial" panose="020B0604020202020204" pitchFamily="34" charset="0"/>
                <a:ea typeface="黑体" panose="02010609060101010101" pitchFamily="49" charset="-122"/>
                <a:cs typeface="Arial" panose="020B0604020202020204" pitchFamily="34" charset="0"/>
              </a:rPr>
              <a:t>AOI</a:t>
            </a:r>
            <a:r>
              <a:rPr lang="zh-CN" altLang="en-US" sz="1600" dirty="0">
                <a:latin typeface="Arial" panose="020B0604020202020204" pitchFamily="34" charset="0"/>
                <a:ea typeface="黑体" panose="02010609060101010101" pitchFamily="49" charset="-122"/>
                <a:cs typeface="Arial" panose="020B0604020202020204" pitchFamily="34" charset="0"/>
              </a:rPr>
              <a:t>设备</a:t>
            </a:r>
          </a:p>
        </p:txBody>
      </p:sp>
      <p:sp>
        <p:nvSpPr>
          <p:cNvPr id="8" name="矩形: 圆角 11">
            <a:extLst>
              <a:ext uri="{FF2B5EF4-FFF2-40B4-BE49-F238E27FC236}">
                <a16:creationId xmlns:a16="http://schemas.microsoft.com/office/drawing/2014/main" id="{3CA8B5B8-DD9C-4794-8BB6-315C766EAB6A}"/>
              </a:ext>
            </a:extLst>
          </p:cNvPr>
          <p:cNvSpPr/>
          <p:nvPr/>
        </p:nvSpPr>
        <p:spPr>
          <a:xfrm>
            <a:off x="2607963" y="5167962"/>
            <a:ext cx="1740579" cy="781590"/>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存储</a:t>
            </a:r>
            <a:br>
              <a:rPr lang="en-US" altLang="zh-CN" dirty="0">
                <a:solidFill>
                  <a:schemeClr val="tx1"/>
                </a:solidFill>
                <a:latin typeface="Arial" panose="020B0604020202020204" pitchFamily="34" charset="0"/>
                <a:ea typeface="黑体" panose="02010609060101010101" pitchFamily="49" charset="-122"/>
                <a:cs typeface="Arial" panose="020B0604020202020204" pitchFamily="34" charset="0"/>
              </a:rPr>
            </a:br>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服务器</a:t>
            </a:r>
          </a:p>
        </p:txBody>
      </p:sp>
      <p:sp>
        <p:nvSpPr>
          <p:cNvPr id="9" name="矩形: 圆角 12">
            <a:extLst>
              <a:ext uri="{FF2B5EF4-FFF2-40B4-BE49-F238E27FC236}">
                <a16:creationId xmlns:a16="http://schemas.microsoft.com/office/drawing/2014/main" id="{2A942107-5C82-4A2A-A0CB-65223453389A}"/>
              </a:ext>
            </a:extLst>
          </p:cNvPr>
          <p:cNvSpPr/>
          <p:nvPr/>
        </p:nvSpPr>
        <p:spPr>
          <a:xfrm>
            <a:off x="3671726" y="4160966"/>
            <a:ext cx="1349928" cy="430142"/>
          </a:xfrm>
          <a:prstGeom prst="roundRect">
            <a:avLst>
              <a:gd name="adj" fmla="val 0"/>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panose="020B0604020202020204" pitchFamily="34" charset="0"/>
                <a:ea typeface="黑体" panose="02010609060101010101" pitchFamily="49" charset="-122"/>
                <a:cs typeface="Arial" panose="020B0604020202020204" pitchFamily="34" charset="0"/>
              </a:rPr>
              <a:t>AOI</a:t>
            </a:r>
            <a:r>
              <a:rPr lang="zh-CN" altLang="en-US" sz="1100" dirty="0">
                <a:solidFill>
                  <a:schemeClr val="tx1"/>
                </a:solidFill>
                <a:latin typeface="Arial" panose="020B0604020202020204" pitchFamily="34" charset="0"/>
                <a:ea typeface="黑体" panose="02010609060101010101" pitchFamily="49" charset="-122"/>
                <a:cs typeface="Arial" panose="020B0604020202020204" pitchFamily="34" charset="0"/>
              </a:rPr>
              <a:t>本地磁盘存储</a:t>
            </a:r>
            <a:br>
              <a:rPr lang="en-US" altLang="zh-CN" sz="1100" dirty="0">
                <a:solidFill>
                  <a:schemeClr val="tx1"/>
                </a:solidFill>
                <a:latin typeface="Arial" panose="020B0604020202020204" pitchFamily="34" charset="0"/>
                <a:ea typeface="黑体" panose="02010609060101010101" pitchFamily="49" charset="-122"/>
                <a:cs typeface="Arial" panose="020B0604020202020204" pitchFamily="34" charset="0"/>
              </a:rPr>
            </a:br>
            <a:r>
              <a:rPr lang="en-US" altLang="zh-CN" sz="11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1100" dirty="0">
                <a:solidFill>
                  <a:schemeClr val="tx1"/>
                </a:solidFill>
                <a:latin typeface="Arial" panose="020B0604020202020204" pitchFamily="34" charset="0"/>
                <a:ea typeface="黑体" panose="02010609060101010101" pitchFamily="49" charset="-122"/>
                <a:cs typeface="Arial" panose="020B0604020202020204" pitchFamily="34" charset="0"/>
              </a:rPr>
              <a:t>定期删除</a:t>
            </a:r>
            <a:r>
              <a:rPr lang="en-US" altLang="zh-CN" sz="1100" dirty="0">
                <a:solidFill>
                  <a:schemeClr val="tx1"/>
                </a:solidFill>
                <a:latin typeface="Arial" panose="020B0604020202020204" pitchFamily="34" charset="0"/>
                <a:ea typeface="黑体" panose="02010609060101010101" pitchFamily="49" charset="-122"/>
                <a:cs typeface="Arial" panose="020B0604020202020204" pitchFamily="34" charset="0"/>
              </a:rPr>
              <a:t>)</a:t>
            </a:r>
            <a:endParaRPr lang="zh-CN" altLang="en-US" sz="1100"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14747D0F-016B-44E5-87E7-2C5888F59A18}"/>
              </a:ext>
            </a:extLst>
          </p:cNvPr>
          <p:cNvSpPr/>
          <p:nvPr/>
        </p:nvSpPr>
        <p:spPr>
          <a:xfrm>
            <a:off x="3814647" y="3843666"/>
            <a:ext cx="697627" cy="246221"/>
          </a:xfrm>
          <a:prstGeom prst="rect">
            <a:avLst/>
          </a:prstGeom>
        </p:spPr>
        <p:txBody>
          <a:bodyPr wrap="none">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缺陷图片</a:t>
            </a:r>
          </a:p>
        </p:txBody>
      </p:sp>
      <p:cxnSp>
        <p:nvCxnSpPr>
          <p:cNvPr id="11" name="直接箭头连接符 34">
            <a:extLst>
              <a:ext uri="{FF2B5EF4-FFF2-40B4-BE49-F238E27FC236}">
                <a16:creationId xmlns:a16="http://schemas.microsoft.com/office/drawing/2014/main" id="{C61FC652-B050-4428-8623-D59A29532D87}"/>
              </a:ext>
            </a:extLst>
          </p:cNvPr>
          <p:cNvCxnSpPr>
            <a:cxnSpLocks/>
          </p:cNvCxnSpPr>
          <p:nvPr/>
        </p:nvCxnSpPr>
        <p:spPr>
          <a:xfrm>
            <a:off x="3853509" y="3801166"/>
            <a:ext cx="0" cy="4126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36">
            <a:extLst>
              <a:ext uri="{FF2B5EF4-FFF2-40B4-BE49-F238E27FC236}">
                <a16:creationId xmlns:a16="http://schemas.microsoft.com/office/drawing/2014/main" id="{6D37CBD1-000A-43B6-A19B-619EECDB8D9D}"/>
              </a:ext>
            </a:extLst>
          </p:cNvPr>
          <p:cNvCxnSpPr>
            <a:cxnSpLocks/>
          </p:cNvCxnSpPr>
          <p:nvPr/>
        </p:nvCxnSpPr>
        <p:spPr>
          <a:xfrm>
            <a:off x="3183805" y="3494361"/>
            <a:ext cx="0" cy="1691959"/>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C5854F8A-016A-44F6-BDC2-6E9E94C508DE}"/>
              </a:ext>
            </a:extLst>
          </p:cNvPr>
          <p:cNvSpPr/>
          <p:nvPr/>
        </p:nvSpPr>
        <p:spPr>
          <a:xfrm>
            <a:off x="2269829" y="5100351"/>
            <a:ext cx="697627" cy="246221"/>
          </a:xfrm>
          <a:prstGeom prst="rect">
            <a:avLst/>
          </a:prstGeom>
        </p:spPr>
        <p:txBody>
          <a:bodyPr wrap="none">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缺陷图片</a:t>
            </a:r>
          </a:p>
        </p:txBody>
      </p:sp>
      <p:pic>
        <p:nvPicPr>
          <p:cNvPr id="14" name="图片 13">
            <a:extLst>
              <a:ext uri="{FF2B5EF4-FFF2-40B4-BE49-F238E27FC236}">
                <a16:creationId xmlns:a16="http://schemas.microsoft.com/office/drawing/2014/main" id="{3460ED8F-621A-4241-AD7F-72CDC21FD48C}"/>
              </a:ext>
            </a:extLst>
          </p:cNvPr>
          <p:cNvPicPr>
            <a:picLocks noChangeAspect="1"/>
          </p:cNvPicPr>
          <p:nvPr/>
        </p:nvPicPr>
        <p:blipFill>
          <a:blip r:embed="rId4"/>
          <a:stretch>
            <a:fillRect/>
          </a:stretch>
        </p:blipFill>
        <p:spPr>
          <a:xfrm>
            <a:off x="6352405" y="2434370"/>
            <a:ext cx="2209846" cy="1360174"/>
          </a:xfrm>
          <a:prstGeom prst="rect">
            <a:avLst/>
          </a:prstGeom>
          <a:ln w="9525">
            <a:solidFill>
              <a:schemeClr val="tx1">
                <a:lumMod val="75000"/>
                <a:lumOff val="25000"/>
              </a:schemeClr>
            </a:solidFill>
          </a:ln>
        </p:spPr>
      </p:pic>
      <p:cxnSp>
        <p:nvCxnSpPr>
          <p:cNvPr id="15" name="直接箭头连接符 41">
            <a:extLst>
              <a:ext uri="{FF2B5EF4-FFF2-40B4-BE49-F238E27FC236}">
                <a16:creationId xmlns:a16="http://schemas.microsoft.com/office/drawing/2014/main" id="{D710A653-9AB4-4ABD-97D1-DF39AA4D8ADD}"/>
              </a:ext>
            </a:extLst>
          </p:cNvPr>
          <p:cNvCxnSpPr>
            <a:cxnSpLocks/>
            <a:stCxn id="27" idx="3"/>
            <a:endCxn id="14" idx="1"/>
          </p:cNvCxnSpPr>
          <p:nvPr/>
        </p:nvCxnSpPr>
        <p:spPr bwMode="auto">
          <a:xfrm flipV="1">
            <a:off x="5036807" y="3114457"/>
            <a:ext cx="1315598" cy="3311"/>
          </a:xfrm>
          <a:prstGeom prst="straightConnector1">
            <a:avLst/>
          </a:prstGeom>
          <a:solidFill>
            <a:schemeClr val="accent1"/>
          </a:solidFill>
          <a:ln w="28575" cap="flat" cmpd="sng" algn="ctr">
            <a:solidFill>
              <a:srgbClr val="00B050"/>
            </a:solidFill>
            <a:prstDash val="solid"/>
            <a:round/>
            <a:headEnd type="none" w="med" len="med"/>
            <a:tailEnd type="triangle"/>
          </a:ln>
        </p:spPr>
      </p:cxnSp>
      <p:sp>
        <p:nvSpPr>
          <p:cNvPr id="16" name="矩形 15">
            <a:extLst>
              <a:ext uri="{FF2B5EF4-FFF2-40B4-BE49-F238E27FC236}">
                <a16:creationId xmlns:a16="http://schemas.microsoft.com/office/drawing/2014/main" id="{AD2FF297-EFB1-4973-B173-2A0D17AC5472}"/>
              </a:ext>
            </a:extLst>
          </p:cNvPr>
          <p:cNvSpPr/>
          <p:nvPr/>
        </p:nvSpPr>
        <p:spPr>
          <a:xfrm>
            <a:off x="6567196" y="2118772"/>
            <a:ext cx="1519968" cy="307777"/>
          </a:xfrm>
          <a:prstGeom prst="rect">
            <a:avLst/>
          </a:prstGeom>
        </p:spPr>
        <p:txBody>
          <a:bodyPr wrap="none">
            <a:spAutoFit/>
          </a:bodyPr>
          <a:lstStyle/>
          <a:p>
            <a:r>
              <a:rPr lang="zh-CN" altLang="en-US" sz="1400" dirty="0">
                <a:latin typeface="Arial" panose="020B0604020202020204" pitchFamily="34" charset="0"/>
                <a:ea typeface="黑体" panose="02010609060101010101" pitchFamily="49" charset="-122"/>
                <a:cs typeface="Arial" panose="020B0604020202020204" pitchFamily="34" charset="0"/>
              </a:rPr>
              <a:t>仓储区</a:t>
            </a:r>
            <a:r>
              <a:rPr lang="en-US" altLang="zh-CN" sz="1400" dirty="0">
                <a:latin typeface="Arial" panose="020B0604020202020204" pitchFamily="34" charset="0"/>
                <a:ea typeface="黑体" panose="02010609060101010101" pitchFamily="49" charset="-122"/>
                <a:cs typeface="Arial" panose="020B0604020202020204" pitchFamily="34" charset="0"/>
              </a:rPr>
              <a:t>/</a:t>
            </a:r>
            <a:r>
              <a:rPr lang="zh-CN" altLang="en-US" sz="1400" dirty="0">
                <a:latin typeface="Arial" panose="020B0604020202020204" pitchFamily="34" charset="0"/>
                <a:ea typeface="黑体" panose="02010609060101010101" pitchFamily="49" charset="-122"/>
                <a:cs typeface="Arial" panose="020B0604020202020204" pitchFamily="34" charset="0"/>
              </a:rPr>
              <a:t>等待检测</a:t>
            </a:r>
          </a:p>
        </p:txBody>
      </p:sp>
      <p:pic>
        <p:nvPicPr>
          <p:cNvPr id="17" name="图片 16">
            <a:extLst>
              <a:ext uri="{FF2B5EF4-FFF2-40B4-BE49-F238E27FC236}">
                <a16:creationId xmlns:a16="http://schemas.microsoft.com/office/drawing/2014/main" id="{250A5E95-801F-4679-B266-7627F67F4382}"/>
              </a:ext>
            </a:extLst>
          </p:cNvPr>
          <p:cNvPicPr>
            <a:picLocks noChangeAspect="1"/>
          </p:cNvPicPr>
          <p:nvPr/>
        </p:nvPicPr>
        <p:blipFill>
          <a:blip r:embed="rId5"/>
          <a:stretch>
            <a:fillRect/>
          </a:stretch>
        </p:blipFill>
        <p:spPr>
          <a:xfrm>
            <a:off x="9845210" y="2426549"/>
            <a:ext cx="2144329" cy="1389841"/>
          </a:xfrm>
          <a:prstGeom prst="rect">
            <a:avLst/>
          </a:prstGeom>
          <a:ln w="9525">
            <a:solidFill>
              <a:schemeClr val="tx1">
                <a:lumMod val="75000"/>
                <a:lumOff val="25000"/>
              </a:schemeClr>
            </a:solidFill>
          </a:ln>
        </p:spPr>
      </p:pic>
      <p:cxnSp>
        <p:nvCxnSpPr>
          <p:cNvPr id="18" name="直接箭头连接符 54">
            <a:extLst>
              <a:ext uri="{FF2B5EF4-FFF2-40B4-BE49-F238E27FC236}">
                <a16:creationId xmlns:a16="http://schemas.microsoft.com/office/drawing/2014/main" id="{209B7A89-CB57-4945-9D21-2012FD7E0342}"/>
              </a:ext>
            </a:extLst>
          </p:cNvPr>
          <p:cNvCxnSpPr>
            <a:cxnSpLocks/>
            <a:stCxn id="21" idx="0"/>
          </p:cNvCxnSpPr>
          <p:nvPr/>
        </p:nvCxnSpPr>
        <p:spPr bwMode="auto">
          <a:xfrm flipV="1">
            <a:off x="9250192" y="1610554"/>
            <a:ext cx="0" cy="3069452"/>
          </a:xfrm>
          <a:prstGeom prst="straightConnector1">
            <a:avLst/>
          </a:prstGeom>
          <a:solidFill>
            <a:schemeClr val="accent1"/>
          </a:solidFill>
          <a:ln w="12700" cap="flat" cmpd="sng" algn="ctr">
            <a:solidFill>
              <a:schemeClr val="tx1"/>
            </a:solidFill>
            <a:prstDash val="sysDash"/>
            <a:round/>
            <a:headEnd type="none" w="med" len="med"/>
            <a:tailEnd type="triangle"/>
          </a:ln>
        </p:spPr>
      </p:cxnSp>
      <p:cxnSp>
        <p:nvCxnSpPr>
          <p:cNvPr id="19" name="直接箭头连接符 61">
            <a:extLst>
              <a:ext uri="{FF2B5EF4-FFF2-40B4-BE49-F238E27FC236}">
                <a16:creationId xmlns:a16="http://schemas.microsoft.com/office/drawing/2014/main" id="{85171B12-A1DC-49D6-9F0C-603956A1850C}"/>
              </a:ext>
            </a:extLst>
          </p:cNvPr>
          <p:cNvCxnSpPr>
            <a:cxnSpLocks/>
            <a:stCxn id="14" idx="3"/>
            <a:endCxn id="17" idx="1"/>
          </p:cNvCxnSpPr>
          <p:nvPr/>
        </p:nvCxnSpPr>
        <p:spPr bwMode="auto">
          <a:xfrm>
            <a:off x="8562251" y="3114457"/>
            <a:ext cx="1282959" cy="7013"/>
          </a:xfrm>
          <a:prstGeom prst="straightConnector1">
            <a:avLst/>
          </a:prstGeom>
          <a:solidFill>
            <a:schemeClr val="accent1"/>
          </a:solidFill>
          <a:ln w="28575" cap="flat" cmpd="sng" algn="ctr">
            <a:solidFill>
              <a:srgbClr val="00B050"/>
            </a:solidFill>
            <a:prstDash val="solid"/>
            <a:round/>
            <a:headEnd type="none" w="med" len="med"/>
            <a:tailEnd type="triangle"/>
          </a:ln>
        </p:spPr>
      </p:cxnSp>
      <p:cxnSp>
        <p:nvCxnSpPr>
          <p:cNvPr id="20" name="直接箭头连接符 67">
            <a:extLst>
              <a:ext uri="{FF2B5EF4-FFF2-40B4-BE49-F238E27FC236}">
                <a16:creationId xmlns:a16="http://schemas.microsoft.com/office/drawing/2014/main" id="{52C15D22-5F25-4A1F-80C6-7B5C2826331B}"/>
              </a:ext>
            </a:extLst>
          </p:cNvPr>
          <p:cNvCxnSpPr>
            <a:cxnSpLocks/>
            <a:endCxn id="27" idx="0"/>
          </p:cNvCxnSpPr>
          <p:nvPr/>
        </p:nvCxnSpPr>
        <p:spPr>
          <a:xfrm>
            <a:off x="4019409" y="1604235"/>
            <a:ext cx="19850" cy="8301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矩形: 圆角 73">
            <a:extLst>
              <a:ext uri="{FF2B5EF4-FFF2-40B4-BE49-F238E27FC236}">
                <a16:creationId xmlns:a16="http://schemas.microsoft.com/office/drawing/2014/main" id="{8970E980-BA6F-471B-9294-FA418EE6D6FA}"/>
              </a:ext>
            </a:extLst>
          </p:cNvPr>
          <p:cNvSpPr/>
          <p:nvPr/>
        </p:nvSpPr>
        <p:spPr>
          <a:xfrm>
            <a:off x="8758836" y="4680006"/>
            <a:ext cx="982711" cy="328388"/>
          </a:xfrm>
          <a:prstGeom prst="roundRect">
            <a:avLst>
              <a:gd name="adj" fmla="val 0"/>
            </a:avLst>
          </a:prstGeom>
          <a:solidFill>
            <a:schemeClr val="bg1">
              <a:lumMod val="6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Arial" panose="020B0604020202020204" pitchFamily="34" charset="0"/>
                <a:ea typeface="黑体" panose="02010609060101010101" pitchFamily="49" charset="-122"/>
                <a:cs typeface="Arial" panose="020B0604020202020204" pitchFamily="34" charset="0"/>
              </a:rPr>
              <a:t>人工识别</a:t>
            </a:r>
          </a:p>
        </p:txBody>
      </p:sp>
      <p:cxnSp>
        <p:nvCxnSpPr>
          <p:cNvPr id="22" name="直接箭头连接符 78">
            <a:extLst>
              <a:ext uri="{FF2B5EF4-FFF2-40B4-BE49-F238E27FC236}">
                <a16:creationId xmlns:a16="http://schemas.microsoft.com/office/drawing/2014/main" id="{5D5C3EF7-9519-4598-8AE4-C6975754EC9A}"/>
              </a:ext>
            </a:extLst>
          </p:cNvPr>
          <p:cNvCxnSpPr>
            <a:cxnSpLocks/>
            <a:endCxn id="17" idx="0"/>
          </p:cNvCxnSpPr>
          <p:nvPr/>
        </p:nvCxnSpPr>
        <p:spPr>
          <a:xfrm flipH="1">
            <a:off x="10917375" y="1588002"/>
            <a:ext cx="4684" cy="838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7AE386DB-E408-48BC-8FD2-E821CBACFF4E}"/>
              </a:ext>
            </a:extLst>
          </p:cNvPr>
          <p:cNvSpPr/>
          <p:nvPr/>
        </p:nvSpPr>
        <p:spPr>
          <a:xfrm>
            <a:off x="3266569" y="1699908"/>
            <a:ext cx="1080121" cy="553998"/>
          </a:xfrm>
          <a:prstGeom prst="rect">
            <a:avLst/>
          </a:prstGeom>
        </p:spPr>
        <p:txBody>
          <a:bodyPr wrap="square">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检测完毕</a:t>
            </a:r>
            <a:endParaRPr lang="en-US" altLang="zh-CN" sz="1000" dirty="0">
              <a:latin typeface="Arial" panose="020B0604020202020204" pitchFamily="34" charset="0"/>
              <a:ea typeface="黑体" panose="02010609060101010101" pitchFamily="49" charset="-122"/>
              <a:cs typeface="Arial" panose="020B0604020202020204" pitchFamily="34" charset="0"/>
            </a:endParaRPr>
          </a:p>
          <a:p>
            <a:r>
              <a:rPr lang="zh-CN" altLang="en-US" sz="1000" dirty="0">
                <a:latin typeface="Arial" panose="020B0604020202020204" pitchFamily="34" charset="0"/>
                <a:ea typeface="黑体" panose="02010609060101010101" pitchFamily="49" charset="-122"/>
                <a:cs typeface="Arial" panose="020B0604020202020204" pitchFamily="34" charset="0"/>
              </a:rPr>
              <a:t>上传图片</a:t>
            </a:r>
            <a:endParaRPr lang="en-US" altLang="zh-CN" sz="1000" dirty="0">
              <a:latin typeface="Arial" panose="020B0604020202020204" pitchFamily="34" charset="0"/>
              <a:ea typeface="黑体" panose="02010609060101010101" pitchFamily="49" charset="-122"/>
              <a:cs typeface="Arial" panose="020B0604020202020204" pitchFamily="34" charset="0"/>
            </a:endParaRPr>
          </a:p>
          <a:p>
            <a:r>
              <a:rPr lang="zh-CN" altLang="en-US" sz="1000" dirty="0">
                <a:latin typeface="Arial" panose="020B0604020202020204" pitchFamily="34" charset="0"/>
                <a:ea typeface="黑体" panose="02010609060101010101" pitchFamily="49" charset="-122"/>
                <a:cs typeface="Arial" panose="020B0604020202020204" pitchFamily="34" charset="0"/>
              </a:rPr>
              <a:t>上报消息</a:t>
            </a:r>
          </a:p>
        </p:txBody>
      </p:sp>
      <p:sp>
        <p:nvSpPr>
          <p:cNvPr id="24" name="矩形 23">
            <a:extLst>
              <a:ext uri="{FF2B5EF4-FFF2-40B4-BE49-F238E27FC236}">
                <a16:creationId xmlns:a16="http://schemas.microsoft.com/office/drawing/2014/main" id="{7DBF70EC-84FF-4F6E-B009-63AECE835F9C}"/>
              </a:ext>
            </a:extLst>
          </p:cNvPr>
          <p:cNvSpPr/>
          <p:nvPr/>
        </p:nvSpPr>
        <p:spPr>
          <a:xfrm>
            <a:off x="9232809" y="4241011"/>
            <a:ext cx="1478290" cy="430887"/>
          </a:xfrm>
          <a:prstGeom prst="rect">
            <a:avLst/>
          </a:prstGeom>
        </p:spPr>
        <p:txBody>
          <a:bodyPr wrap="none">
            <a:spAutoFit/>
          </a:bodyPr>
          <a:lstStyle/>
          <a:p>
            <a:r>
              <a:rPr lang="zh-CN" altLang="en-US" sz="1100" dirty="0">
                <a:latin typeface="Arial" panose="020B0604020202020204" pitchFamily="34" charset="0"/>
                <a:ea typeface="黑体" panose="02010609060101010101" pitchFamily="49" charset="-122"/>
                <a:cs typeface="Arial" panose="020B0604020202020204" pitchFamily="34" charset="0"/>
              </a:rPr>
              <a:t>人工检测结果</a:t>
            </a:r>
            <a:br>
              <a:rPr lang="en-US" altLang="zh-CN" sz="1100" dirty="0">
                <a:latin typeface="Arial" panose="020B0604020202020204" pitchFamily="34" charset="0"/>
                <a:ea typeface="黑体" panose="02010609060101010101" pitchFamily="49" charset="-122"/>
                <a:cs typeface="Arial" panose="020B0604020202020204" pitchFamily="34" charset="0"/>
              </a:rPr>
            </a:br>
            <a:r>
              <a:rPr lang="zh-CN" altLang="en-US" sz="1100" dirty="0">
                <a:latin typeface="Arial" panose="020B0604020202020204" pitchFamily="34" charset="0"/>
                <a:ea typeface="黑体" panose="02010609060101010101" pitchFamily="49" charset="-122"/>
                <a:cs typeface="Arial" panose="020B0604020202020204" pitchFamily="34" charset="0"/>
              </a:rPr>
              <a:t>直接保存在</a:t>
            </a:r>
            <a:r>
              <a:rPr lang="en-US" altLang="zh-CN" sz="1100" dirty="0">
                <a:latin typeface="Arial" panose="020B0604020202020204" pitchFamily="34" charset="0"/>
                <a:ea typeface="黑体" panose="02010609060101010101" pitchFamily="49" charset="-122"/>
                <a:cs typeface="Arial" panose="020B0604020202020204" pitchFamily="34" charset="0"/>
              </a:rPr>
              <a:t>MES</a:t>
            </a:r>
            <a:r>
              <a:rPr lang="zh-CN" altLang="en-US" sz="1100" dirty="0">
                <a:latin typeface="Arial" panose="020B0604020202020204" pitchFamily="34" charset="0"/>
                <a:ea typeface="黑体" panose="02010609060101010101" pitchFamily="49" charset="-122"/>
                <a:cs typeface="Arial" panose="020B0604020202020204" pitchFamily="34" charset="0"/>
              </a:rPr>
              <a:t>系统</a:t>
            </a:r>
          </a:p>
        </p:txBody>
      </p:sp>
      <p:sp>
        <p:nvSpPr>
          <p:cNvPr id="25" name="矩形: 圆角 66">
            <a:extLst>
              <a:ext uri="{FF2B5EF4-FFF2-40B4-BE49-F238E27FC236}">
                <a16:creationId xmlns:a16="http://schemas.microsoft.com/office/drawing/2014/main" id="{CFC4C7A3-3B0B-43F6-8EBC-C1EA9B78406A}"/>
              </a:ext>
            </a:extLst>
          </p:cNvPr>
          <p:cNvSpPr/>
          <p:nvPr/>
        </p:nvSpPr>
        <p:spPr>
          <a:xfrm>
            <a:off x="219201" y="1409699"/>
            <a:ext cx="11610774" cy="184997"/>
          </a:xfrm>
          <a:prstGeom prst="roundRect">
            <a:avLst>
              <a:gd name="adj" fmla="val 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Arial" panose="020B0604020202020204" pitchFamily="34" charset="0"/>
                <a:ea typeface="黑体" panose="02010609060101010101" pitchFamily="49" charset="-122"/>
                <a:cs typeface="Arial" panose="020B0604020202020204" pitchFamily="34" charset="0"/>
              </a:rPr>
              <a:t>TIBCO</a:t>
            </a:r>
            <a:r>
              <a:rPr lang="zh-CN" altLang="en-US" sz="1050" dirty="0">
                <a:solidFill>
                  <a:schemeClr val="tx1"/>
                </a:solidFill>
                <a:latin typeface="Arial" panose="020B0604020202020204" pitchFamily="34" charset="0"/>
                <a:ea typeface="黑体" panose="02010609060101010101" pitchFamily="49" charset="-122"/>
                <a:cs typeface="Arial" panose="020B0604020202020204" pitchFamily="34" charset="0"/>
              </a:rPr>
              <a:t> </a:t>
            </a:r>
            <a:r>
              <a:rPr lang="en-US" altLang="zh-CN" sz="1050" dirty="0">
                <a:solidFill>
                  <a:schemeClr val="tx1"/>
                </a:solidFill>
                <a:latin typeface="Arial" panose="020B0604020202020204" pitchFamily="34" charset="0"/>
                <a:ea typeface="黑体" panose="02010609060101010101" pitchFamily="49" charset="-122"/>
                <a:cs typeface="Arial" panose="020B0604020202020204" pitchFamily="34" charset="0"/>
              </a:rPr>
              <a:t>RV</a:t>
            </a:r>
            <a:r>
              <a:rPr lang="zh-CN" altLang="en-US" sz="1050" dirty="0">
                <a:solidFill>
                  <a:schemeClr val="tx1"/>
                </a:solidFill>
                <a:latin typeface="Arial" panose="020B0604020202020204" pitchFamily="34" charset="0"/>
                <a:ea typeface="黑体" panose="02010609060101010101" pitchFamily="49" charset="-122"/>
                <a:cs typeface="Arial" panose="020B0604020202020204" pitchFamily="34" charset="0"/>
              </a:rPr>
              <a:t> </a:t>
            </a:r>
            <a:r>
              <a:rPr lang="en-US" altLang="zh-CN" sz="105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1050" dirty="0">
                <a:solidFill>
                  <a:schemeClr val="tx1"/>
                </a:solidFill>
                <a:latin typeface="Arial" panose="020B0604020202020204" pitchFamily="34" charset="0"/>
                <a:ea typeface="黑体" panose="02010609060101010101" pitchFamily="49" charset="-122"/>
                <a:cs typeface="Arial" panose="020B0604020202020204" pitchFamily="34" charset="0"/>
              </a:rPr>
              <a:t>消息总线）</a:t>
            </a:r>
          </a:p>
        </p:txBody>
      </p:sp>
      <p:pic>
        <p:nvPicPr>
          <p:cNvPr id="26" name="图片 25">
            <a:extLst>
              <a:ext uri="{FF2B5EF4-FFF2-40B4-BE49-F238E27FC236}">
                <a16:creationId xmlns:a16="http://schemas.microsoft.com/office/drawing/2014/main" id="{48CB8440-DA40-488F-AEED-E92463ED61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379" y="4337837"/>
            <a:ext cx="1036226" cy="777170"/>
          </a:xfrm>
          <a:prstGeom prst="rect">
            <a:avLst/>
          </a:prstGeom>
          <a:ln>
            <a:solidFill>
              <a:schemeClr val="bg1">
                <a:lumMod val="75000"/>
              </a:schemeClr>
            </a:solidFill>
          </a:ln>
        </p:spPr>
      </p:pic>
      <p:pic>
        <p:nvPicPr>
          <p:cNvPr id="27" name="Picture 2" descr="https://aemstatic-ww1.azureedge.net/content/dam/VSD/print-articles/2011/05/fea2f3b-1105vsd.jpg">
            <a:extLst>
              <a:ext uri="{FF2B5EF4-FFF2-40B4-BE49-F238E27FC236}">
                <a16:creationId xmlns:a16="http://schemas.microsoft.com/office/drawing/2014/main" id="{E32742AF-A4CA-461D-A731-6FFD135C34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1710" y="2434370"/>
            <a:ext cx="1995097" cy="1366796"/>
          </a:xfrm>
          <a:prstGeom prst="rect">
            <a:avLst/>
          </a:prstGeom>
          <a:noFill/>
          <a:ln w="952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8" name="直接箭头连接符 57">
            <a:extLst>
              <a:ext uri="{FF2B5EF4-FFF2-40B4-BE49-F238E27FC236}">
                <a16:creationId xmlns:a16="http://schemas.microsoft.com/office/drawing/2014/main" id="{A84A73A0-E863-48F4-885B-B3226EBA539D}"/>
              </a:ext>
            </a:extLst>
          </p:cNvPr>
          <p:cNvCxnSpPr>
            <a:cxnSpLocks/>
            <a:endCxn id="21" idx="1"/>
          </p:cNvCxnSpPr>
          <p:nvPr/>
        </p:nvCxnSpPr>
        <p:spPr bwMode="auto">
          <a:xfrm>
            <a:off x="8271670" y="4840802"/>
            <a:ext cx="487166" cy="3398"/>
          </a:xfrm>
          <a:prstGeom prst="straightConnector1">
            <a:avLst/>
          </a:prstGeom>
          <a:solidFill>
            <a:schemeClr val="accent1"/>
          </a:solidFill>
          <a:ln w="12700" cap="flat" cmpd="sng" algn="ctr">
            <a:solidFill>
              <a:schemeClr val="tx1"/>
            </a:solidFill>
            <a:prstDash val="sysDash"/>
            <a:round/>
            <a:headEnd type="none" w="med" len="med"/>
            <a:tailEnd type="triangle"/>
          </a:ln>
        </p:spPr>
      </p:cxnSp>
      <p:cxnSp>
        <p:nvCxnSpPr>
          <p:cNvPr id="29" name="直接箭头连接符 57">
            <a:extLst>
              <a:ext uri="{FF2B5EF4-FFF2-40B4-BE49-F238E27FC236}">
                <a16:creationId xmlns:a16="http://schemas.microsoft.com/office/drawing/2014/main" id="{06F10C0B-77D4-4AEE-B9A5-731F2620EC9F}"/>
              </a:ext>
            </a:extLst>
          </p:cNvPr>
          <p:cNvCxnSpPr>
            <a:cxnSpLocks/>
          </p:cNvCxnSpPr>
          <p:nvPr/>
        </p:nvCxnSpPr>
        <p:spPr bwMode="auto">
          <a:xfrm flipV="1">
            <a:off x="4348542" y="5183441"/>
            <a:ext cx="1998242" cy="2880"/>
          </a:xfrm>
          <a:prstGeom prst="straightConnector1">
            <a:avLst/>
          </a:prstGeom>
          <a:solidFill>
            <a:schemeClr val="accent1"/>
          </a:solidFill>
          <a:ln w="12700" cap="flat" cmpd="sng" algn="ctr">
            <a:solidFill>
              <a:schemeClr val="tx1"/>
            </a:solidFill>
            <a:prstDash val="sysDash"/>
            <a:round/>
            <a:headEnd type="none" w="med" len="med"/>
            <a:tailEnd type="triangle"/>
          </a:ln>
        </p:spPr>
      </p:cxnSp>
      <p:sp>
        <p:nvSpPr>
          <p:cNvPr id="30" name="矩形: 圆角 11">
            <a:extLst>
              <a:ext uri="{FF2B5EF4-FFF2-40B4-BE49-F238E27FC236}">
                <a16:creationId xmlns:a16="http://schemas.microsoft.com/office/drawing/2014/main" id="{4460BA20-4E0D-4FDA-8ED7-0ADE75044191}"/>
              </a:ext>
            </a:extLst>
          </p:cNvPr>
          <p:cNvSpPr/>
          <p:nvPr/>
        </p:nvSpPr>
        <p:spPr>
          <a:xfrm>
            <a:off x="7216874" y="978958"/>
            <a:ext cx="1740579" cy="217388"/>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Arial" panose="020B0604020202020204" pitchFamily="34" charset="0"/>
                <a:ea typeface="黑体" panose="02010609060101010101" pitchFamily="49" charset="-122"/>
                <a:cs typeface="Arial" panose="020B0604020202020204" pitchFamily="34" charset="0"/>
              </a:rPr>
              <a:t>亚摩</a:t>
            </a:r>
            <a:r>
              <a:rPr lang="en-US" altLang="zh-CN" sz="1200" dirty="0">
                <a:solidFill>
                  <a:schemeClr val="tx1"/>
                </a:solidFill>
                <a:latin typeface="Arial" panose="020B0604020202020204" pitchFamily="34" charset="0"/>
                <a:ea typeface="黑体" panose="02010609060101010101" pitchFamily="49" charset="-122"/>
                <a:cs typeface="Arial" panose="020B0604020202020204" pitchFamily="34" charset="0"/>
              </a:rPr>
              <a:t>-MES</a:t>
            </a:r>
            <a:r>
              <a:rPr lang="zh-CN" altLang="en-US" sz="1200" dirty="0">
                <a:solidFill>
                  <a:schemeClr val="tx1"/>
                </a:solidFill>
                <a:latin typeface="Arial" panose="020B0604020202020204" pitchFamily="34" charset="0"/>
                <a:ea typeface="黑体" panose="02010609060101010101" pitchFamily="49" charset="-122"/>
                <a:cs typeface="Arial" panose="020B0604020202020204" pitchFamily="34" charset="0"/>
              </a:rPr>
              <a:t>系统</a:t>
            </a:r>
          </a:p>
        </p:txBody>
      </p:sp>
      <p:cxnSp>
        <p:nvCxnSpPr>
          <p:cNvPr id="31" name="直接箭头连接符 67">
            <a:extLst>
              <a:ext uri="{FF2B5EF4-FFF2-40B4-BE49-F238E27FC236}">
                <a16:creationId xmlns:a16="http://schemas.microsoft.com/office/drawing/2014/main" id="{EDA7DB7F-E40C-486C-AE9F-B46BC600DE8A}"/>
              </a:ext>
            </a:extLst>
          </p:cNvPr>
          <p:cNvCxnSpPr>
            <a:cxnSpLocks/>
            <a:stCxn id="30" idx="2"/>
          </p:cNvCxnSpPr>
          <p:nvPr/>
        </p:nvCxnSpPr>
        <p:spPr>
          <a:xfrm>
            <a:off x="8087164" y="1196346"/>
            <a:ext cx="0" cy="30668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9246A6B2-E4F3-4433-8896-B6BBA9B84E74}"/>
              </a:ext>
            </a:extLst>
          </p:cNvPr>
          <p:cNvSpPr/>
          <p:nvPr/>
        </p:nvSpPr>
        <p:spPr>
          <a:xfrm>
            <a:off x="9824116" y="1973854"/>
            <a:ext cx="1773965" cy="400110"/>
          </a:xfrm>
          <a:prstGeom prst="rect">
            <a:avLst/>
          </a:prstGeom>
        </p:spPr>
        <p:txBody>
          <a:bodyPr wrap="square">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线内修复</a:t>
            </a:r>
            <a:br>
              <a:rPr lang="en-US" altLang="zh-CN" sz="1000" dirty="0">
                <a:latin typeface="Arial" panose="020B0604020202020204" pitchFamily="34" charset="0"/>
                <a:ea typeface="黑体" panose="02010609060101010101" pitchFamily="49" charset="-122"/>
                <a:cs typeface="Arial" panose="020B0604020202020204" pitchFamily="34" charset="0"/>
              </a:rPr>
            </a:br>
            <a:r>
              <a:rPr lang="zh-CN" altLang="en-US" sz="1000" dirty="0">
                <a:latin typeface="Arial" panose="020B0604020202020204" pitchFamily="34" charset="0"/>
                <a:ea typeface="黑体" panose="02010609060101010101" pitchFamily="49" charset="-122"/>
                <a:cs typeface="Arial" panose="020B0604020202020204" pitchFamily="34" charset="0"/>
              </a:rPr>
              <a:t>制程重做</a:t>
            </a:r>
            <a:endParaRPr lang="zh-CN" altLang="en-US" sz="1000" dirty="0">
              <a:solidFill>
                <a:srgbClr val="1E6CBE"/>
              </a:solidFill>
              <a:latin typeface="Arial" panose="020B0604020202020204" pitchFamily="34" charset="0"/>
              <a:ea typeface="黑体" panose="02010609060101010101" pitchFamily="49" charset="-122"/>
              <a:cs typeface="Arial" panose="020B0604020202020204" pitchFamily="34" charset="0"/>
            </a:endParaRPr>
          </a:p>
        </p:txBody>
      </p:sp>
      <p:sp>
        <p:nvSpPr>
          <p:cNvPr id="33" name="圆角矩形 136">
            <a:extLst>
              <a:ext uri="{FF2B5EF4-FFF2-40B4-BE49-F238E27FC236}">
                <a16:creationId xmlns:a16="http://schemas.microsoft.com/office/drawing/2014/main" id="{4A84430B-B8BF-423D-B606-29914FD78F07}"/>
              </a:ext>
            </a:extLst>
          </p:cNvPr>
          <p:cNvSpPr/>
          <p:nvPr/>
        </p:nvSpPr>
        <p:spPr bwMode="auto">
          <a:xfrm>
            <a:off x="2063406" y="2985481"/>
            <a:ext cx="270018" cy="27001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en-US" altLang="zh-CN"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rPr>
              <a:t>1</a:t>
            </a:r>
            <a:endParaRPr kumimoji="0" lang="zh-CN" altLang="en-US"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endParaRPr>
          </a:p>
        </p:txBody>
      </p:sp>
      <p:sp>
        <p:nvSpPr>
          <p:cNvPr id="34" name="圆角矩形 137">
            <a:extLst>
              <a:ext uri="{FF2B5EF4-FFF2-40B4-BE49-F238E27FC236}">
                <a16:creationId xmlns:a16="http://schemas.microsoft.com/office/drawing/2014/main" id="{41BAA86E-500E-424C-925E-E52BA6022155}"/>
              </a:ext>
            </a:extLst>
          </p:cNvPr>
          <p:cNvSpPr/>
          <p:nvPr/>
        </p:nvSpPr>
        <p:spPr bwMode="auto">
          <a:xfrm>
            <a:off x="3912545" y="1801427"/>
            <a:ext cx="270018" cy="27001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en-US" altLang="zh-CN"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rPr>
              <a:t>3</a:t>
            </a:r>
            <a:endParaRPr kumimoji="0" lang="zh-CN" altLang="en-US"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endParaRPr>
          </a:p>
        </p:txBody>
      </p:sp>
      <p:sp>
        <p:nvSpPr>
          <p:cNvPr id="35" name="圆角矩形 138">
            <a:extLst>
              <a:ext uri="{FF2B5EF4-FFF2-40B4-BE49-F238E27FC236}">
                <a16:creationId xmlns:a16="http://schemas.microsoft.com/office/drawing/2014/main" id="{2EAEBCA0-AC4D-4C2B-866F-240BA2D46FB2}"/>
              </a:ext>
            </a:extLst>
          </p:cNvPr>
          <p:cNvSpPr/>
          <p:nvPr/>
        </p:nvSpPr>
        <p:spPr bwMode="auto">
          <a:xfrm>
            <a:off x="3065727" y="4297316"/>
            <a:ext cx="270018" cy="27001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2</a:t>
            </a:r>
            <a:endParaRPr kumimoji="0" lang="zh-CN" altLang="en-US"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endParaRPr>
          </a:p>
        </p:txBody>
      </p:sp>
      <p:sp>
        <p:nvSpPr>
          <p:cNvPr id="36" name="圆角矩形 139">
            <a:extLst>
              <a:ext uri="{FF2B5EF4-FFF2-40B4-BE49-F238E27FC236}">
                <a16:creationId xmlns:a16="http://schemas.microsoft.com/office/drawing/2014/main" id="{0F786397-C79F-4B66-A862-6F73A4CF82E0}"/>
              </a:ext>
            </a:extLst>
          </p:cNvPr>
          <p:cNvSpPr/>
          <p:nvPr/>
        </p:nvSpPr>
        <p:spPr bwMode="auto">
          <a:xfrm>
            <a:off x="5529881" y="2985481"/>
            <a:ext cx="270018" cy="27001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4</a:t>
            </a:r>
            <a:endParaRPr kumimoji="0" lang="zh-CN" altLang="en-US"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endParaRPr>
          </a:p>
        </p:txBody>
      </p:sp>
      <p:sp>
        <p:nvSpPr>
          <p:cNvPr id="37" name="圆角矩形 140">
            <a:extLst>
              <a:ext uri="{FF2B5EF4-FFF2-40B4-BE49-F238E27FC236}">
                <a16:creationId xmlns:a16="http://schemas.microsoft.com/office/drawing/2014/main" id="{F08FD190-7203-4B8A-91B6-54EA0AC73971}"/>
              </a:ext>
            </a:extLst>
          </p:cNvPr>
          <p:cNvSpPr/>
          <p:nvPr/>
        </p:nvSpPr>
        <p:spPr bwMode="auto">
          <a:xfrm>
            <a:off x="5547405" y="5051311"/>
            <a:ext cx="270018" cy="27001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en-US" altLang="zh-CN"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rPr>
              <a:t>5</a:t>
            </a:r>
            <a:endParaRPr kumimoji="0" lang="zh-CN" altLang="en-US"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endParaRPr>
          </a:p>
        </p:txBody>
      </p:sp>
      <p:sp>
        <p:nvSpPr>
          <p:cNvPr id="38" name="圆角矩形 141">
            <a:extLst>
              <a:ext uri="{FF2B5EF4-FFF2-40B4-BE49-F238E27FC236}">
                <a16:creationId xmlns:a16="http://schemas.microsoft.com/office/drawing/2014/main" id="{47F90CB5-E0AF-45EC-93C2-E4BF37325897}"/>
              </a:ext>
            </a:extLst>
          </p:cNvPr>
          <p:cNvSpPr/>
          <p:nvPr/>
        </p:nvSpPr>
        <p:spPr bwMode="auto">
          <a:xfrm>
            <a:off x="9127902" y="3890948"/>
            <a:ext cx="270018" cy="27001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6</a:t>
            </a:r>
            <a:endParaRPr kumimoji="0" lang="zh-CN" altLang="en-US"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endParaRPr>
          </a:p>
        </p:txBody>
      </p:sp>
      <p:sp>
        <p:nvSpPr>
          <p:cNvPr id="39" name="圆角矩形 142">
            <a:extLst>
              <a:ext uri="{FF2B5EF4-FFF2-40B4-BE49-F238E27FC236}">
                <a16:creationId xmlns:a16="http://schemas.microsoft.com/office/drawing/2014/main" id="{15C6FD39-2096-4E3F-BB65-25E5F0C57821}"/>
              </a:ext>
            </a:extLst>
          </p:cNvPr>
          <p:cNvSpPr/>
          <p:nvPr/>
        </p:nvSpPr>
        <p:spPr bwMode="auto">
          <a:xfrm>
            <a:off x="9372483" y="2985481"/>
            <a:ext cx="270018" cy="27001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en-US" altLang="zh-CN" sz="1400" dirty="0">
                <a:solidFill>
                  <a:schemeClr val="tx1"/>
                </a:solidFill>
                <a:latin typeface="Arial" panose="020B0604020202020204" pitchFamily="34" charset="0"/>
                <a:ea typeface="黑体" panose="02010609060101010101" pitchFamily="49" charset="-122"/>
                <a:cs typeface="Arial" panose="020B0604020202020204" pitchFamily="34" charset="0"/>
              </a:rPr>
              <a:t>7</a:t>
            </a:r>
            <a:endParaRPr kumimoji="0" lang="zh-CN" altLang="en-US" sz="140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endParaRPr>
          </a:p>
        </p:txBody>
      </p:sp>
      <p:sp>
        <p:nvSpPr>
          <p:cNvPr id="40" name="矩形 39">
            <a:extLst>
              <a:ext uri="{FF2B5EF4-FFF2-40B4-BE49-F238E27FC236}">
                <a16:creationId xmlns:a16="http://schemas.microsoft.com/office/drawing/2014/main" id="{F3E4EFA4-298A-4D14-AD19-8ACCB8CBB912}"/>
              </a:ext>
            </a:extLst>
          </p:cNvPr>
          <p:cNvSpPr/>
          <p:nvPr/>
        </p:nvSpPr>
        <p:spPr>
          <a:xfrm>
            <a:off x="9758930" y="3801166"/>
            <a:ext cx="2230609" cy="400110"/>
          </a:xfrm>
          <a:prstGeom prst="rect">
            <a:avLst/>
          </a:prstGeom>
        </p:spPr>
        <p:txBody>
          <a:bodyPr wrap="square">
            <a:spAutoFit/>
          </a:bodyPr>
          <a:lstStyle/>
          <a:p>
            <a:r>
              <a:rPr lang="zh-CN" altLang="en-US" sz="1000" dirty="0">
                <a:solidFill>
                  <a:srgbClr val="1E6CBE"/>
                </a:solidFill>
                <a:latin typeface="Arial" panose="020B0604020202020204" pitchFamily="34" charset="0"/>
                <a:ea typeface="黑体" panose="02010609060101010101" pitchFamily="49" charset="-122"/>
                <a:cs typeface="Arial" panose="020B0604020202020204" pitchFamily="34" charset="0"/>
              </a:rPr>
              <a:t>以下为示意图（工厂现场是远程操作修复）</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grpSp>
        <p:nvGrpSpPr>
          <p:cNvPr id="41" name="组合 40">
            <a:extLst>
              <a:ext uri="{FF2B5EF4-FFF2-40B4-BE49-F238E27FC236}">
                <a16:creationId xmlns:a16="http://schemas.microsoft.com/office/drawing/2014/main" id="{8BB649D3-35C9-49B1-9A29-4B5F6EEC79FB}"/>
              </a:ext>
            </a:extLst>
          </p:cNvPr>
          <p:cNvGrpSpPr/>
          <p:nvPr/>
        </p:nvGrpSpPr>
        <p:grpSpPr>
          <a:xfrm>
            <a:off x="3478252" y="1610554"/>
            <a:ext cx="8511287" cy="4820103"/>
            <a:chOff x="3556630" y="1950220"/>
            <a:chExt cx="8511287" cy="4820103"/>
          </a:xfrm>
        </p:grpSpPr>
        <p:grpSp>
          <p:nvGrpSpPr>
            <p:cNvPr id="42" name="组合 41">
              <a:extLst>
                <a:ext uri="{FF2B5EF4-FFF2-40B4-BE49-F238E27FC236}">
                  <a16:creationId xmlns:a16="http://schemas.microsoft.com/office/drawing/2014/main" id="{0C1F1A74-FBFF-4C0A-98D6-CBF8849EC335}"/>
                </a:ext>
              </a:extLst>
            </p:cNvPr>
            <p:cNvGrpSpPr/>
            <p:nvPr/>
          </p:nvGrpSpPr>
          <p:grpSpPr>
            <a:xfrm>
              <a:off x="4502393" y="5311573"/>
              <a:ext cx="7565524" cy="1458750"/>
              <a:chOff x="4502393" y="5311573"/>
              <a:chExt cx="7565524" cy="1458750"/>
            </a:xfrm>
          </p:grpSpPr>
          <p:grpSp>
            <p:nvGrpSpPr>
              <p:cNvPr id="48" name="组合 47">
                <a:extLst>
                  <a:ext uri="{FF2B5EF4-FFF2-40B4-BE49-F238E27FC236}">
                    <a16:creationId xmlns:a16="http://schemas.microsoft.com/office/drawing/2014/main" id="{2F5FE2E6-C757-4BA0-923E-62F090DA96B8}"/>
                  </a:ext>
                </a:extLst>
              </p:cNvPr>
              <p:cNvGrpSpPr/>
              <p:nvPr/>
            </p:nvGrpSpPr>
            <p:grpSpPr>
              <a:xfrm>
                <a:off x="4502393" y="5311573"/>
                <a:ext cx="7565524" cy="1458750"/>
                <a:chOff x="4502393" y="5311573"/>
                <a:chExt cx="7565524" cy="1458750"/>
              </a:xfrm>
            </p:grpSpPr>
            <p:grpSp>
              <p:nvGrpSpPr>
                <p:cNvPr id="51" name="组合 50">
                  <a:extLst>
                    <a:ext uri="{FF2B5EF4-FFF2-40B4-BE49-F238E27FC236}">
                      <a16:creationId xmlns:a16="http://schemas.microsoft.com/office/drawing/2014/main" id="{C9BA50CB-CECF-4656-99B9-59F07E448A0D}"/>
                    </a:ext>
                  </a:extLst>
                </p:cNvPr>
                <p:cNvGrpSpPr/>
                <p:nvPr/>
              </p:nvGrpSpPr>
              <p:grpSpPr>
                <a:xfrm>
                  <a:off x="4502393" y="5311573"/>
                  <a:ext cx="7565524" cy="1442454"/>
                  <a:chOff x="4502393" y="5311573"/>
                  <a:chExt cx="7565524" cy="1442454"/>
                </a:xfrm>
              </p:grpSpPr>
              <p:sp>
                <p:nvSpPr>
                  <p:cNvPr id="57" name="矩形: 圆角 11">
                    <a:extLst>
                      <a:ext uri="{FF2B5EF4-FFF2-40B4-BE49-F238E27FC236}">
                        <a16:creationId xmlns:a16="http://schemas.microsoft.com/office/drawing/2014/main" id="{E9E687E0-00F2-45BC-A563-D91844DA826C}"/>
                      </a:ext>
                    </a:extLst>
                  </p:cNvPr>
                  <p:cNvSpPr/>
                  <p:nvPr/>
                </p:nvSpPr>
                <p:spPr>
                  <a:xfrm>
                    <a:off x="4502393" y="5880706"/>
                    <a:ext cx="7565524" cy="873321"/>
                  </a:xfrm>
                  <a:prstGeom prst="roundRect">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58" name="图形 57" descr="旗帜">
                    <a:extLst>
                      <a:ext uri="{FF2B5EF4-FFF2-40B4-BE49-F238E27FC236}">
                        <a16:creationId xmlns:a16="http://schemas.microsoft.com/office/drawing/2014/main" id="{3423C8F2-0AEB-4404-8CC9-CC580DBCB3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53517" y="5311573"/>
                    <a:ext cx="914400" cy="914400"/>
                  </a:xfrm>
                  <a:prstGeom prst="rect">
                    <a:avLst/>
                  </a:prstGeom>
                </p:spPr>
              </p:pic>
            </p:grpSp>
            <p:grpSp>
              <p:nvGrpSpPr>
                <p:cNvPr id="52" name="组合 51">
                  <a:extLst>
                    <a:ext uri="{FF2B5EF4-FFF2-40B4-BE49-F238E27FC236}">
                      <a16:creationId xmlns:a16="http://schemas.microsoft.com/office/drawing/2014/main" id="{52A616AB-0233-437F-9409-E51DAF356E0C}"/>
                    </a:ext>
                  </a:extLst>
                </p:cNvPr>
                <p:cNvGrpSpPr/>
                <p:nvPr/>
              </p:nvGrpSpPr>
              <p:grpSpPr>
                <a:xfrm>
                  <a:off x="4732307" y="5939326"/>
                  <a:ext cx="7176039" cy="830997"/>
                  <a:chOff x="4756710" y="5987323"/>
                  <a:chExt cx="7176039" cy="830997"/>
                </a:xfrm>
              </p:grpSpPr>
              <p:sp>
                <p:nvSpPr>
                  <p:cNvPr id="53" name="矩形 52">
                    <a:extLst>
                      <a:ext uri="{FF2B5EF4-FFF2-40B4-BE49-F238E27FC236}">
                        <a16:creationId xmlns:a16="http://schemas.microsoft.com/office/drawing/2014/main" id="{793F0924-20DD-4891-8659-B35F7C3DFFC2}"/>
                      </a:ext>
                    </a:extLst>
                  </p:cNvPr>
                  <p:cNvSpPr/>
                  <p:nvPr/>
                </p:nvSpPr>
                <p:spPr>
                  <a:xfrm>
                    <a:off x="9222232" y="5987323"/>
                    <a:ext cx="2710517" cy="830997"/>
                  </a:xfrm>
                  <a:prstGeom prst="rect">
                    <a:avLst/>
                  </a:prstGeom>
                </p:spPr>
                <p:txBody>
                  <a:bodyPr wrap="square" anchor="t">
                    <a:spAutoFit/>
                  </a:bodyPr>
                  <a:lstStyle/>
                  <a:p>
                    <a:pPr marL="171450" indent="-171450">
                      <a:spcBef>
                        <a:spcPts val="0"/>
                      </a:spcBef>
                      <a:buFont typeface="Arial" panose="020B0604020202020204" pitchFamily="34" charset="0"/>
                      <a:buChar char="•"/>
                    </a:pP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缺陷分类</a:t>
                    </a:r>
                    <a:r>
                      <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rPr>
                      <a:t>Code</a:t>
                    </a:r>
                  </a:p>
                  <a:p>
                    <a:pPr marL="171450" indent="-171450">
                      <a:spcBef>
                        <a:spcPts val="0"/>
                      </a:spcBef>
                      <a:buFont typeface="Arial" panose="020B0604020202020204" pitchFamily="34" charset="0"/>
                      <a:buChar char="•"/>
                    </a:pP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异常相交</a:t>
                    </a:r>
                    <a:r>
                      <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rPr>
                      <a:t>/</a:t>
                    </a: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断线（</a:t>
                    </a:r>
                    <a:r>
                      <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rPr>
                      <a:t>M1/M2, </a:t>
                    </a: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断线宽度，几分之几、缺陷面积多少</a:t>
                    </a:r>
                    <a:r>
                      <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rPr>
                      <a:t>um</a:t>
                    </a:r>
                  </a:p>
                  <a:p>
                    <a:pPr marL="171450" indent="-171450">
                      <a:spcBef>
                        <a:spcPts val="0"/>
                      </a:spcBef>
                      <a:buFont typeface="Arial" panose="020B0604020202020204" pitchFamily="34" charset="0"/>
                      <a:buChar char="•"/>
                    </a:pP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缺陷是否覆盖</a:t>
                    </a:r>
                    <a:r>
                      <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rPr>
                      <a:t>TFT</a:t>
                    </a: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区域</a:t>
                    </a:r>
                    <a:endPar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endParaRPr>
                  </a:p>
                  <a:p>
                    <a:pPr marL="171450" indent="-171450">
                      <a:spcBef>
                        <a:spcPts val="0"/>
                      </a:spcBef>
                      <a:buFont typeface="Arial" panose="020B0604020202020204" pitchFamily="34" charset="0"/>
                      <a:buChar char="•"/>
                    </a:pP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缺陷影响像素的比例</a:t>
                    </a:r>
                    <a:endPar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endParaRPr>
                  </a:p>
                  <a:p>
                    <a:pPr marL="171450" indent="-171450">
                      <a:spcBef>
                        <a:spcPts val="0"/>
                      </a:spcBef>
                      <a:buFont typeface="Arial" panose="020B0604020202020204" pitchFamily="34" charset="0"/>
                      <a:buChar char="•"/>
                    </a:pP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缺陷的大小</a:t>
                    </a:r>
                    <a:r>
                      <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rPr>
                      <a:t>/</a:t>
                    </a: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开异常单</a:t>
                    </a:r>
                    <a:r>
                      <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rPr>
                      <a:t>/Panel</a:t>
                    </a:r>
                    <a:r>
                      <a:rPr lang="zh-CN" altLang="en-US" sz="800" dirty="0">
                        <a:solidFill>
                          <a:schemeClr val="bg1"/>
                        </a:solidFill>
                        <a:latin typeface="Arial" panose="020B0604020202020204" pitchFamily="34" charset="0"/>
                        <a:ea typeface="黑体" panose="02010609060101010101" pitchFamily="49" charset="-122"/>
                        <a:cs typeface="Arial" panose="020B0604020202020204" pitchFamily="34" charset="0"/>
                      </a:rPr>
                      <a:t>分级</a:t>
                    </a:r>
                    <a:endParaRPr lang="en-US" altLang="zh-CN" sz="8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54" name="矩形: 圆角 72">
                    <a:hlinkClick r:id="rId10" action="ppaction://hlinksldjump"/>
                    <a:extLst>
                      <a:ext uri="{FF2B5EF4-FFF2-40B4-BE49-F238E27FC236}">
                        <a16:creationId xmlns:a16="http://schemas.microsoft.com/office/drawing/2014/main" id="{CAF6F426-8FC2-44CD-9AB2-FF5E73AF0E42}"/>
                      </a:ext>
                    </a:extLst>
                  </p:cNvPr>
                  <p:cNvSpPr/>
                  <p:nvPr/>
                </p:nvSpPr>
                <p:spPr>
                  <a:xfrm>
                    <a:off x="6450387" y="6392725"/>
                    <a:ext cx="2223124" cy="365942"/>
                  </a:xfrm>
                  <a:prstGeom prst="roundRect">
                    <a:avLst>
                      <a:gd name="adj" fmla="val 0"/>
                    </a:avLst>
                  </a:prstGeom>
                  <a:solidFill>
                    <a:srgbClr val="FFC0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Arial" panose="020B0604020202020204" pitchFamily="34" charset="0"/>
                        <a:ea typeface="黑体" panose="02010609060101010101" pitchFamily="49" charset="-122"/>
                        <a:cs typeface="Arial" panose="020B0604020202020204" pitchFamily="34" charset="0"/>
                      </a:rPr>
                      <a:t>AI</a:t>
                    </a:r>
                    <a:r>
                      <a:rPr lang="zh-CN" altLang="en-US" sz="1200" dirty="0">
                        <a:solidFill>
                          <a:schemeClr val="tx1"/>
                        </a:solidFill>
                        <a:latin typeface="Arial" panose="020B0604020202020204" pitchFamily="34" charset="0"/>
                        <a:ea typeface="黑体" panose="02010609060101010101" pitchFamily="49" charset="-122"/>
                        <a:cs typeface="Arial" panose="020B0604020202020204" pitchFamily="34" charset="0"/>
                      </a:rPr>
                      <a:t>推理（判图</a:t>
                    </a:r>
                    <a:r>
                      <a:rPr lang="en-US" altLang="zh-CN" sz="12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1200" dirty="0">
                        <a:solidFill>
                          <a:schemeClr val="tx1"/>
                        </a:solidFill>
                        <a:latin typeface="Arial" panose="020B0604020202020204" pitchFamily="34" charset="0"/>
                        <a:ea typeface="黑体" panose="02010609060101010101" pitchFamily="49" charset="-122"/>
                        <a:cs typeface="Arial" panose="020B0604020202020204" pitchFamily="34" charset="0"/>
                      </a:rPr>
                      <a:t>分类）</a:t>
                    </a:r>
                    <a:endParaRPr lang="en-US" altLang="zh-CN" sz="1200" dirty="0">
                      <a:solidFill>
                        <a:schemeClr val="tx1"/>
                      </a:solidFill>
                      <a:latin typeface="Arial" panose="020B0604020202020204" pitchFamily="34" charset="0"/>
                      <a:ea typeface="黑体" panose="02010609060101010101" pitchFamily="49" charset="-122"/>
                      <a:cs typeface="Arial" panose="020B0604020202020204" pitchFamily="34" charset="0"/>
                    </a:endParaRPr>
                  </a:p>
                  <a:p>
                    <a:r>
                      <a:rPr lang="en-US" altLang="zh-CN" sz="1200" dirty="0">
                        <a:solidFill>
                          <a:schemeClr val="tx1"/>
                        </a:solidFill>
                        <a:latin typeface="Arial" panose="020B0604020202020204" pitchFamily="34" charset="0"/>
                        <a:ea typeface="黑体" panose="02010609060101010101" pitchFamily="49" charset="-122"/>
                        <a:cs typeface="Arial" panose="020B0604020202020204" pitchFamily="34" charset="0"/>
                      </a:rPr>
                      <a:t>AI</a:t>
                    </a:r>
                    <a:r>
                      <a:rPr lang="zh-CN" altLang="en-US" sz="1200" dirty="0">
                        <a:solidFill>
                          <a:schemeClr val="tx1"/>
                        </a:solidFill>
                        <a:latin typeface="Arial" panose="020B0604020202020204" pitchFamily="34" charset="0"/>
                        <a:ea typeface="黑体" panose="02010609060101010101" pitchFamily="49" charset="-122"/>
                        <a:cs typeface="Arial" panose="020B0604020202020204" pitchFamily="34" charset="0"/>
                      </a:rPr>
                      <a:t>训练（训练模型）</a:t>
                    </a:r>
                  </a:p>
                </p:txBody>
              </p:sp>
              <p:pic>
                <p:nvPicPr>
                  <p:cNvPr id="55" name="图片 54">
                    <a:extLst>
                      <a:ext uri="{FF2B5EF4-FFF2-40B4-BE49-F238E27FC236}">
                        <a16:creationId xmlns:a16="http://schemas.microsoft.com/office/drawing/2014/main" id="{8857B8C6-0D2F-4700-8E20-9B817B859F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6710" y="6392725"/>
                    <a:ext cx="487921" cy="365941"/>
                  </a:xfrm>
                  <a:prstGeom prst="rect">
                    <a:avLst/>
                  </a:prstGeom>
                  <a:ln>
                    <a:solidFill>
                      <a:schemeClr val="bg1">
                        <a:lumMod val="75000"/>
                      </a:schemeClr>
                    </a:solidFill>
                  </a:ln>
                </p:spPr>
              </p:pic>
              <p:cxnSp>
                <p:nvCxnSpPr>
                  <p:cNvPr id="56" name="直接箭头连接符 57">
                    <a:extLst>
                      <a:ext uri="{FF2B5EF4-FFF2-40B4-BE49-F238E27FC236}">
                        <a16:creationId xmlns:a16="http://schemas.microsoft.com/office/drawing/2014/main" id="{55C0FE86-E8BB-491B-93A6-11C53320F518}"/>
                      </a:ext>
                    </a:extLst>
                  </p:cNvPr>
                  <p:cNvCxnSpPr>
                    <a:cxnSpLocks/>
                    <a:stCxn id="54" idx="3"/>
                  </p:cNvCxnSpPr>
                  <p:nvPr/>
                </p:nvCxnSpPr>
                <p:spPr bwMode="auto">
                  <a:xfrm flipV="1">
                    <a:off x="8673511" y="6571627"/>
                    <a:ext cx="557172" cy="4069"/>
                  </a:xfrm>
                  <a:prstGeom prst="straightConnector1">
                    <a:avLst/>
                  </a:prstGeom>
                  <a:solidFill>
                    <a:schemeClr val="accent1"/>
                  </a:solidFill>
                  <a:ln w="12700" cap="flat" cmpd="sng" algn="ctr">
                    <a:solidFill>
                      <a:srgbClr val="FFC000"/>
                    </a:solidFill>
                    <a:prstDash val="sysDash"/>
                    <a:round/>
                    <a:headEnd type="none" w="med" len="med"/>
                    <a:tailEnd type="triangle"/>
                  </a:ln>
                </p:spPr>
              </p:cxnSp>
            </p:grpSp>
          </p:grpSp>
          <p:sp>
            <p:nvSpPr>
              <p:cNvPr id="49" name="矩形: 圆角 73">
                <a:extLst>
                  <a:ext uri="{FF2B5EF4-FFF2-40B4-BE49-F238E27FC236}">
                    <a16:creationId xmlns:a16="http://schemas.microsoft.com/office/drawing/2014/main" id="{0F3982D0-FD52-4453-B121-A1B1EE4D1C6A}"/>
                  </a:ext>
                </a:extLst>
              </p:cNvPr>
              <p:cNvSpPr/>
              <p:nvPr/>
            </p:nvSpPr>
            <p:spPr>
              <a:xfrm>
                <a:off x="8837214" y="5390977"/>
                <a:ext cx="1752409" cy="328388"/>
              </a:xfrm>
              <a:prstGeom prst="roundRect">
                <a:avLst>
                  <a:gd name="adj" fmla="val 0"/>
                </a:avLst>
              </a:prstGeom>
              <a:solidFill>
                <a:schemeClr val="tx1">
                  <a:lumMod val="65000"/>
                  <a:lumOff val="3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AI</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识别</a:t>
                </a:r>
              </a:p>
            </p:txBody>
          </p:sp>
          <p:sp>
            <p:nvSpPr>
              <p:cNvPr id="50" name="矩形: 圆角 73">
                <a:extLst>
                  <a:ext uri="{FF2B5EF4-FFF2-40B4-BE49-F238E27FC236}">
                    <a16:creationId xmlns:a16="http://schemas.microsoft.com/office/drawing/2014/main" id="{C79BF10E-385D-4F22-A237-DCC8A441AA46}"/>
                  </a:ext>
                </a:extLst>
              </p:cNvPr>
              <p:cNvSpPr/>
              <p:nvPr/>
            </p:nvSpPr>
            <p:spPr>
              <a:xfrm>
                <a:off x="10589623" y="5390977"/>
                <a:ext cx="563894" cy="328388"/>
              </a:xfrm>
              <a:prstGeom prst="roundRect">
                <a:avLst>
                  <a:gd name="adj" fmla="val 0"/>
                </a:avLst>
              </a:prstGeom>
              <a:solidFill>
                <a:schemeClr val="tx1">
                  <a:lumMod val="65000"/>
                  <a:lumOff val="3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70%</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cxnSp>
          <p:nvCxnSpPr>
            <p:cNvPr id="43" name="直接箭头连接符 54">
              <a:extLst>
                <a:ext uri="{FF2B5EF4-FFF2-40B4-BE49-F238E27FC236}">
                  <a16:creationId xmlns:a16="http://schemas.microsoft.com/office/drawing/2014/main" id="{C3977BF8-35C0-4EE8-992F-E5AF7D952017}"/>
                </a:ext>
              </a:extLst>
            </p:cNvPr>
            <p:cNvCxnSpPr>
              <a:cxnSpLocks/>
            </p:cNvCxnSpPr>
            <p:nvPr/>
          </p:nvCxnSpPr>
          <p:spPr bwMode="auto">
            <a:xfrm flipV="1">
              <a:off x="5461989" y="1950220"/>
              <a:ext cx="0" cy="4186949"/>
            </a:xfrm>
            <a:prstGeom prst="straightConnector1">
              <a:avLst/>
            </a:prstGeom>
            <a:solidFill>
              <a:schemeClr val="accent1"/>
            </a:solidFill>
            <a:ln w="12700" cap="flat" cmpd="sng" algn="ctr">
              <a:solidFill>
                <a:srgbClr val="FFC000"/>
              </a:solidFill>
              <a:prstDash val="sysDash"/>
              <a:round/>
              <a:headEnd type="none" w="med" len="med"/>
              <a:tailEnd type="triangle"/>
            </a:ln>
          </p:spPr>
        </p:cxnSp>
        <p:sp>
          <p:nvSpPr>
            <p:cNvPr id="44" name="矩形: 圆角 72">
              <a:hlinkClick r:id="rId10" action="ppaction://hlinksldjump"/>
              <a:extLst>
                <a:ext uri="{FF2B5EF4-FFF2-40B4-BE49-F238E27FC236}">
                  <a16:creationId xmlns:a16="http://schemas.microsoft.com/office/drawing/2014/main" id="{FC1F7996-A43C-449C-8C5F-13FE6E6CF94A}"/>
                </a:ext>
              </a:extLst>
            </p:cNvPr>
            <p:cNvSpPr/>
            <p:nvPr/>
          </p:nvSpPr>
          <p:spPr>
            <a:xfrm>
              <a:off x="6425984" y="5954198"/>
              <a:ext cx="2223124" cy="365942"/>
            </a:xfrm>
            <a:prstGeom prst="roundRect">
              <a:avLst>
                <a:gd name="adj" fmla="val 0"/>
              </a:avLst>
            </a:prstGeom>
            <a:solidFill>
              <a:srgbClr val="FFC0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ea typeface="黑体" panose="02010609060101010101" pitchFamily="49" charset="-122"/>
                  <a:cs typeface="Arial" panose="020B0604020202020204" pitchFamily="34" charset="0"/>
                </a:rPr>
                <a:t>AI</a:t>
              </a:r>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应用前台</a:t>
              </a:r>
            </a:p>
          </p:txBody>
        </p:sp>
        <p:cxnSp>
          <p:nvCxnSpPr>
            <p:cNvPr id="45" name="直接箭头连接符 54">
              <a:extLst>
                <a:ext uri="{FF2B5EF4-FFF2-40B4-BE49-F238E27FC236}">
                  <a16:creationId xmlns:a16="http://schemas.microsoft.com/office/drawing/2014/main" id="{8CA2ADD7-05C5-4E05-868A-F8C83AD91852}"/>
                </a:ext>
              </a:extLst>
            </p:cNvPr>
            <p:cNvCxnSpPr>
              <a:cxnSpLocks/>
              <a:endCxn id="44" idx="1"/>
            </p:cNvCxnSpPr>
            <p:nvPr/>
          </p:nvCxnSpPr>
          <p:spPr bwMode="auto">
            <a:xfrm>
              <a:off x="5425526" y="6137169"/>
              <a:ext cx="1000458" cy="0"/>
            </a:xfrm>
            <a:prstGeom prst="straightConnector1">
              <a:avLst/>
            </a:prstGeom>
            <a:solidFill>
              <a:schemeClr val="accent1"/>
            </a:solidFill>
            <a:ln w="12700" cap="flat" cmpd="sng" algn="ctr">
              <a:solidFill>
                <a:srgbClr val="FFC000"/>
              </a:solidFill>
              <a:prstDash val="sysDash"/>
              <a:round/>
              <a:headEnd type="none" w="med" len="med"/>
              <a:tailEnd type="triangle"/>
            </a:ln>
          </p:spPr>
        </p:cxnSp>
        <p:sp>
          <p:nvSpPr>
            <p:cNvPr id="46" name="矩形 45">
              <a:extLst>
                <a:ext uri="{FF2B5EF4-FFF2-40B4-BE49-F238E27FC236}">
                  <a16:creationId xmlns:a16="http://schemas.microsoft.com/office/drawing/2014/main" id="{73D34D45-620D-4DF8-80EE-C4126229D7B6}"/>
                </a:ext>
              </a:extLst>
            </p:cNvPr>
            <p:cNvSpPr/>
            <p:nvPr/>
          </p:nvSpPr>
          <p:spPr>
            <a:xfrm>
              <a:off x="5428227" y="5932325"/>
              <a:ext cx="697627" cy="400110"/>
            </a:xfrm>
            <a:prstGeom prst="rect">
              <a:avLst/>
            </a:prstGeom>
          </p:spPr>
          <p:txBody>
            <a:bodyPr wrap="none">
              <a:spAutoFit/>
            </a:bodyPr>
            <a:lstStyle/>
            <a:p>
              <a:r>
                <a:rPr lang="en-US" altLang="zh-CN" sz="1000" dirty="0">
                  <a:solidFill>
                    <a:schemeClr val="bg1"/>
                  </a:solidFill>
                  <a:latin typeface="Arial" panose="020B0604020202020204" pitchFamily="34" charset="0"/>
                  <a:ea typeface="黑体" panose="02010609060101010101" pitchFamily="49" charset="-122"/>
                  <a:cs typeface="Arial" panose="020B0604020202020204" pitchFamily="34" charset="0"/>
                </a:rPr>
                <a:t>7x24</a:t>
              </a:r>
              <a:br>
                <a:rPr lang="en-US" altLang="zh-CN" sz="1000" dirty="0">
                  <a:solidFill>
                    <a:schemeClr val="bg1"/>
                  </a:solidFill>
                  <a:latin typeface="Arial" panose="020B0604020202020204" pitchFamily="34" charset="0"/>
                  <a:ea typeface="黑体" panose="02010609060101010101" pitchFamily="49" charset="-122"/>
                  <a:cs typeface="Arial" panose="020B0604020202020204" pitchFamily="34" charset="0"/>
                </a:rPr>
              </a:br>
              <a:r>
                <a:rPr lang="zh-CN" altLang="en-US" sz="1000" dirty="0">
                  <a:solidFill>
                    <a:schemeClr val="bg1"/>
                  </a:solidFill>
                  <a:latin typeface="Arial" panose="020B0604020202020204" pitchFamily="34" charset="0"/>
                  <a:ea typeface="黑体" panose="02010609060101010101" pitchFamily="49" charset="-122"/>
                  <a:cs typeface="Arial" panose="020B0604020202020204" pitchFamily="34" charset="0"/>
                </a:rPr>
                <a:t>监听消息</a:t>
              </a:r>
            </a:p>
          </p:txBody>
        </p:sp>
        <p:cxnSp>
          <p:nvCxnSpPr>
            <p:cNvPr id="47" name="肘形连接符 47">
              <a:extLst>
                <a:ext uri="{FF2B5EF4-FFF2-40B4-BE49-F238E27FC236}">
                  <a16:creationId xmlns:a16="http://schemas.microsoft.com/office/drawing/2014/main" id="{06D3B2E6-8E7E-4D3E-946A-98566DF33AC7}"/>
                </a:ext>
              </a:extLst>
            </p:cNvPr>
            <p:cNvCxnSpPr>
              <a:cxnSpLocks/>
              <a:stCxn id="8" idx="2"/>
              <a:endCxn id="54" idx="1"/>
            </p:cNvCxnSpPr>
            <p:nvPr/>
          </p:nvCxnSpPr>
          <p:spPr bwMode="auto">
            <a:xfrm rot="16200000" flipH="1">
              <a:off x="4867712" y="4969427"/>
              <a:ext cx="247190" cy="2869353"/>
            </a:xfrm>
            <a:prstGeom prst="bentConnector2">
              <a:avLst/>
            </a:prstGeom>
            <a:solidFill>
              <a:schemeClr val="accent1"/>
            </a:solidFill>
            <a:ln w="12700" cap="flat" cmpd="sng" algn="ctr">
              <a:solidFill>
                <a:srgbClr val="FFC000"/>
              </a:solidFill>
              <a:prstDash val="sysDash"/>
              <a:round/>
              <a:headEnd type="none" w="med" len="med"/>
              <a:tailEnd type="triangle"/>
            </a:ln>
          </p:spPr>
        </p:cxnSp>
      </p:grpSp>
      <p:pic>
        <p:nvPicPr>
          <p:cNvPr id="59" name="图片 58">
            <a:extLst>
              <a:ext uri="{FF2B5EF4-FFF2-40B4-BE49-F238E27FC236}">
                <a16:creationId xmlns:a16="http://schemas.microsoft.com/office/drawing/2014/main" id="{DCED3002-3253-495E-AB31-EC8C156FEBEF}"/>
              </a:ext>
            </a:extLst>
          </p:cNvPr>
          <p:cNvPicPr>
            <a:picLocks noChangeAspect="1"/>
          </p:cNvPicPr>
          <p:nvPr/>
        </p:nvPicPr>
        <p:blipFill>
          <a:blip r:embed="rId11"/>
          <a:stretch>
            <a:fillRect/>
          </a:stretch>
        </p:blipFill>
        <p:spPr>
          <a:xfrm>
            <a:off x="6357573" y="3995189"/>
            <a:ext cx="2213158" cy="1382065"/>
          </a:xfrm>
          <a:prstGeom prst="rect">
            <a:avLst/>
          </a:prstGeom>
          <a:ln w="9525">
            <a:solidFill>
              <a:schemeClr val="tx1">
                <a:lumMod val="75000"/>
                <a:lumOff val="25000"/>
              </a:schemeClr>
            </a:solidFill>
          </a:ln>
        </p:spPr>
      </p:pic>
    </p:spTree>
    <p:extLst>
      <p:ext uri="{BB962C8B-B14F-4D97-AF65-F5344CB8AC3E}">
        <p14:creationId xmlns:p14="http://schemas.microsoft.com/office/powerpoint/2010/main" val="3408967282"/>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E5B8C-600B-4D49-9F77-B7FCFA7F044A}"/>
              </a:ext>
            </a:extLst>
          </p:cNvPr>
          <p:cNvSpPr>
            <a:spLocks noGrp="1"/>
          </p:cNvSpPr>
          <p:nvPr>
            <p:ph type="title"/>
          </p:nvPr>
        </p:nvSpPr>
        <p:spPr/>
        <p:txBody>
          <a:bodyPr/>
          <a:lstStyle/>
          <a:p>
            <a:r>
              <a:rPr kumimoji="1" lang="zh-CN" altLang="en-US" dirty="0"/>
              <a:t>客户案例：华星光电</a:t>
            </a:r>
          </a:p>
        </p:txBody>
      </p:sp>
      <p:sp>
        <p:nvSpPr>
          <p:cNvPr id="3" name="矩形 2">
            <a:extLst>
              <a:ext uri="{FF2B5EF4-FFF2-40B4-BE49-F238E27FC236}">
                <a16:creationId xmlns:a16="http://schemas.microsoft.com/office/drawing/2014/main" id="{D6325C2B-F8AA-1349-9E12-48785F3E105F}"/>
              </a:ext>
            </a:extLst>
          </p:cNvPr>
          <p:cNvSpPr/>
          <p:nvPr/>
        </p:nvSpPr>
        <p:spPr>
          <a:xfrm>
            <a:off x="277789" y="1183571"/>
            <a:ext cx="1893107" cy="5232197"/>
          </a:xfrm>
          <a:prstGeom prst="rect">
            <a:avLst/>
          </a:prstGeom>
          <a:noFill/>
        </p:spPr>
        <p:txBody>
          <a:bodyPr wrap="square">
            <a:noAutofit/>
          </a:bodyPr>
          <a:lstStyle/>
          <a:p>
            <a:r>
              <a:rPr lang="zh-CN" altLang="en-US" sz="1200" dirty="0">
                <a:solidFill>
                  <a:srgbClr val="0070C0"/>
                </a:solidFill>
                <a:latin typeface="Arial" panose="020B0604020202020204" pitchFamily="34" charset="0"/>
                <a:ea typeface="黑体" panose="02010609060101010101" pitchFamily="49" charset="-122"/>
                <a:cs typeface="Arial" panose="020B0604020202020204" pitchFamily="34" charset="0"/>
              </a:rPr>
              <a:t>公司名称</a:t>
            </a:r>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latin typeface="Arial" panose="020B0604020202020204" pitchFamily="34" charset="0"/>
                <a:ea typeface="黑体" panose="02010609060101010101" pitchFamily="49" charset="-122"/>
                <a:cs typeface="Arial" panose="020B0604020202020204" pitchFamily="34" charset="0"/>
              </a:rPr>
              <a:t>深圳华星光电有限公司</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solidFill>
                  <a:srgbClr val="0070C0"/>
                </a:solidFill>
                <a:latin typeface="Arial" panose="020B0604020202020204" pitchFamily="34" charset="0"/>
                <a:ea typeface="黑体" panose="02010609060101010101" pitchFamily="49" charset="-122"/>
                <a:cs typeface="Arial" panose="020B0604020202020204" pitchFamily="34" charset="0"/>
              </a:rPr>
              <a:t>企业总部</a:t>
            </a:r>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latin typeface="Arial" panose="020B0604020202020204" pitchFamily="34" charset="0"/>
                <a:ea typeface="黑体" panose="02010609060101010101" pitchFamily="49" charset="-122"/>
                <a:cs typeface="Arial" panose="020B0604020202020204" pitchFamily="34" charset="0"/>
              </a:rPr>
              <a:t>深圳</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solidFill>
                  <a:srgbClr val="0070C0"/>
                </a:solidFill>
                <a:latin typeface="Arial" panose="020B0604020202020204" pitchFamily="34" charset="0"/>
                <a:ea typeface="黑体" panose="02010609060101010101" pitchFamily="49" charset="-122"/>
                <a:cs typeface="Arial" panose="020B0604020202020204" pitchFamily="34" charset="0"/>
              </a:rPr>
              <a:t>所属行业</a:t>
            </a:r>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latin typeface="Arial" panose="020B0604020202020204" pitchFamily="34" charset="0"/>
                <a:ea typeface="黑体" panose="02010609060101010101" pitchFamily="49" charset="-122"/>
                <a:cs typeface="Arial" panose="020B0604020202020204" pitchFamily="34" charset="0"/>
              </a:rPr>
              <a:t>高科技</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solidFill>
                  <a:srgbClr val="0070C0"/>
                </a:solidFill>
                <a:latin typeface="Arial" panose="020B0604020202020204" pitchFamily="34" charset="0"/>
                <a:ea typeface="黑体" panose="02010609060101010101" pitchFamily="49" charset="-122"/>
                <a:cs typeface="Arial" panose="020B0604020202020204" pitchFamily="34" charset="0"/>
              </a:rPr>
              <a:t>产品和服务</a:t>
            </a:r>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en-US" altLang="zh-CN" sz="1200" dirty="0">
                <a:latin typeface="Arial" panose="020B0604020202020204" pitchFamily="34" charset="0"/>
                <a:ea typeface="黑体" panose="02010609060101010101" pitchFamily="49" charset="-122"/>
                <a:cs typeface="Arial" panose="020B0604020202020204" pitchFamily="34" charset="0"/>
              </a:rPr>
              <a:t>TFT-LCD</a:t>
            </a:r>
            <a:r>
              <a:rPr lang="zh-CN" altLang="en-US" sz="1200" dirty="0">
                <a:latin typeface="Arial" panose="020B0604020202020204" pitchFamily="34" charset="0"/>
                <a:ea typeface="黑体" panose="02010609060101010101" pitchFamily="49" charset="-122"/>
                <a:cs typeface="Arial" panose="020B0604020202020204" pitchFamily="34" charset="0"/>
              </a:rPr>
              <a:t>、</a:t>
            </a:r>
            <a:r>
              <a:rPr lang="en-US" altLang="zh-CN" sz="1200" dirty="0">
                <a:latin typeface="Arial" panose="020B0604020202020204" pitchFamily="34" charset="0"/>
                <a:ea typeface="黑体" panose="02010609060101010101" pitchFamily="49" charset="-122"/>
                <a:cs typeface="Arial" panose="020B0604020202020204" pitchFamily="34" charset="0"/>
              </a:rPr>
              <a:t>OLED</a:t>
            </a:r>
            <a:r>
              <a:rPr lang="zh-CN" altLang="en-US" sz="1200" dirty="0">
                <a:latin typeface="Arial" panose="020B0604020202020204" pitchFamily="34" charset="0"/>
                <a:ea typeface="黑体" panose="02010609060101010101" pitchFamily="49" charset="-122"/>
                <a:cs typeface="Arial" panose="020B0604020202020204" pitchFamily="34" charset="0"/>
              </a:rPr>
              <a:t>产品</a:t>
            </a:r>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solidFill>
                  <a:srgbClr val="0070C0"/>
                </a:solidFill>
                <a:latin typeface="Arial" panose="020B0604020202020204" pitchFamily="34" charset="0"/>
                <a:ea typeface="黑体" panose="02010609060101010101" pitchFamily="49" charset="-122"/>
                <a:cs typeface="Arial" panose="020B0604020202020204" pitchFamily="34" charset="0"/>
              </a:rPr>
              <a:t>年收入</a:t>
            </a:r>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en-US" altLang="zh-CN" sz="1200" dirty="0">
                <a:latin typeface="Arial" panose="020B0604020202020204" pitchFamily="34" charset="0"/>
                <a:ea typeface="黑体" panose="02010609060101010101" pitchFamily="49" charset="-122"/>
                <a:cs typeface="Arial" panose="020B0604020202020204" pitchFamily="34" charset="0"/>
              </a:rPr>
              <a:t>276</a:t>
            </a:r>
            <a:r>
              <a:rPr lang="zh-CN" altLang="en-US" sz="1200" dirty="0">
                <a:latin typeface="Arial" panose="020B0604020202020204" pitchFamily="34" charset="0"/>
                <a:ea typeface="黑体" panose="02010609060101010101" pitchFamily="49" charset="-122"/>
                <a:cs typeface="Arial" panose="020B0604020202020204" pitchFamily="34" charset="0"/>
              </a:rPr>
              <a:t>亿（</a:t>
            </a:r>
            <a:r>
              <a:rPr lang="en-US" altLang="zh-CN" sz="1200" dirty="0">
                <a:latin typeface="Arial" panose="020B0604020202020204" pitchFamily="34" charset="0"/>
                <a:ea typeface="黑体" panose="02010609060101010101" pitchFamily="49" charset="-122"/>
                <a:cs typeface="Arial" panose="020B0604020202020204" pitchFamily="34" charset="0"/>
              </a:rPr>
              <a:t>2018</a:t>
            </a:r>
            <a:r>
              <a:rPr lang="zh-CN" altLang="en-US" sz="1200" dirty="0">
                <a:latin typeface="Arial" panose="020B0604020202020204" pitchFamily="34" charset="0"/>
                <a:ea typeface="黑体" panose="02010609060101010101" pitchFamily="49" charset="-122"/>
                <a:cs typeface="Arial" panose="020B0604020202020204" pitchFamily="34" charset="0"/>
              </a:rPr>
              <a:t>）</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solidFill>
                  <a:srgbClr val="0070C0"/>
                </a:solidFill>
                <a:latin typeface="Arial" panose="020B0604020202020204" pitchFamily="34" charset="0"/>
                <a:ea typeface="黑体" panose="02010609060101010101" pitchFamily="49" charset="-122"/>
                <a:cs typeface="Arial" panose="020B0604020202020204" pitchFamily="34" charset="0"/>
              </a:rPr>
              <a:t>公司网址</a:t>
            </a:r>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en-US" altLang="zh-CN" sz="1200" dirty="0">
                <a:latin typeface="Arial" panose="020B0604020202020204" pitchFamily="34" charset="0"/>
                <a:ea typeface="黑体" panose="02010609060101010101" pitchFamily="49" charset="-122"/>
                <a:cs typeface="Arial" panose="020B0604020202020204" pitchFamily="34" charset="0"/>
                <a:hlinkClick r:id="rId2">
                  <a:extLst>
                    <a:ext uri="{A12FA001-AC4F-418D-AE19-62706E023703}">
                      <ahyp:hlinkClr xmlns:ahyp="http://schemas.microsoft.com/office/drawing/2018/hyperlinkcolor" val="tx"/>
                    </a:ext>
                  </a:extLst>
                </a:hlinkClick>
              </a:rPr>
              <a:t>www.szcsot.com</a:t>
            </a:r>
            <a:endParaRPr lang="en-US" altLang="zh-CN" sz="1200" dirty="0">
              <a:latin typeface="Arial" panose="020B0604020202020204" pitchFamily="34" charset="0"/>
              <a:ea typeface="黑体" panose="02010609060101010101" pitchFamily="49" charset="-122"/>
              <a:cs typeface="Arial" panose="020B0604020202020204" pitchFamily="34" charset="0"/>
            </a:endParaRPr>
          </a:p>
        </p:txBody>
      </p:sp>
      <p:sp>
        <p:nvSpPr>
          <p:cNvPr id="4" name="矩形 3">
            <a:extLst>
              <a:ext uri="{FF2B5EF4-FFF2-40B4-BE49-F238E27FC236}">
                <a16:creationId xmlns:a16="http://schemas.microsoft.com/office/drawing/2014/main" id="{5BA80F9D-862A-9841-B1FC-6F3A7E3896A3}"/>
              </a:ext>
            </a:extLst>
          </p:cNvPr>
          <p:cNvSpPr/>
          <p:nvPr/>
        </p:nvSpPr>
        <p:spPr>
          <a:xfrm>
            <a:off x="2302902" y="1183570"/>
            <a:ext cx="3335430" cy="4185753"/>
          </a:xfrm>
          <a:prstGeom prst="rect">
            <a:avLst/>
          </a:prstGeom>
          <a:noFill/>
        </p:spPr>
        <p:txBody>
          <a:bodyPr wrap="square">
            <a:noAutofit/>
          </a:bodyPr>
          <a:lstStyle/>
          <a:p>
            <a:r>
              <a:rPr lang="zh-CN" altLang="en-US" sz="1200" b="1" dirty="0">
                <a:solidFill>
                  <a:srgbClr val="0070C0"/>
                </a:solidFill>
                <a:latin typeface="Arial" panose="020B0604020202020204" pitchFamily="34" charset="0"/>
                <a:ea typeface="黑体" panose="02010609060101010101" pitchFamily="49" charset="-122"/>
                <a:cs typeface="Arial" panose="020B0604020202020204" pitchFamily="34" charset="0"/>
              </a:rPr>
              <a:t>项目范围：</a:t>
            </a:r>
            <a:endParaRPr lang="en-US" altLang="zh-CN" sz="1200" b="1" dirty="0">
              <a:solidFill>
                <a:srgbClr val="0070C0"/>
              </a:solidFill>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en-US" altLang="zh-CN" sz="1200" dirty="0">
                <a:latin typeface="Arial" panose="020B0604020202020204" pitchFamily="34" charset="0"/>
                <a:ea typeface="黑体" panose="02010609060101010101" pitchFamily="49" charset="-122"/>
                <a:cs typeface="Arial" panose="020B0604020202020204" pitchFamily="34" charset="0"/>
              </a:rPr>
              <a:t>T1 8.5</a:t>
            </a:r>
            <a:r>
              <a:rPr lang="zh-CN" altLang="en-US" sz="1200" dirty="0">
                <a:latin typeface="Arial" panose="020B0604020202020204" pitchFamily="34" charset="0"/>
                <a:ea typeface="黑体" panose="02010609060101010101" pitchFamily="49" charset="-122"/>
                <a:cs typeface="Arial" panose="020B0604020202020204" pitchFamily="34" charset="0"/>
              </a:rPr>
              <a:t>代线</a:t>
            </a:r>
            <a:br>
              <a:rPr lang="en-US" altLang="zh-CN" sz="1200" dirty="0">
                <a:latin typeface="Arial" panose="020B0604020202020204" pitchFamily="34" charset="0"/>
                <a:ea typeface="黑体" panose="02010609060101010101" pitchFamily="49" charset="-122"/>
                <a:cs typeface="Arial" panose="020B0604020202020204" pitchFamily="34" charset="0"/>
              </a:rPr>
            </a:b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所有</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Array</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CF</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Cell-API</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站点、</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12</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只产品</a:t>
            </a:r>
            <a:endPar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en-US" altLang="zh-CN" sz="1200" dirty="0">
                <a:latin typeface="Arial" panose="020B0604020202020204" pitchFamily="34" charset="0"/>
                <a:ea typeface="黑体" panose="02010609060101010101" pitchFamily="49" charset="-122"/>
                <a:cs typeface="Arial" panose="020B0604020202020204" pitchFamily="34" charset="0"/>
              </a:rPr>
              <a:t>T2 8.5</a:t>
            </a:r>
            <a:r>
              <a:rPr lang="zh-CN" altLang="en-US" sz="1200" dirty="0">
                <a:latin typeface="Arial" panose="020B0604020202020204" pitchFamily="34" charset="0"/>
                <a:ea typeface="黑体" panose="02010609060101010101" pitchFamily="49" charset="-122"/>
                <a:cs typeface="Arial" panose="020B0604020202020204" pitchFamily="34" charset="0"/>
              </a:rPr>
              <a:t>代线</a:t>
            </a:r>
            <a:br>
              <a:rPr lang="en-US" altLang="zh-CN" sz="1200" dirty="0">
                <a:latin typeface="Arial" panose="020B0604020202020204" pitchFamily="34" charset="0"/>
                <a:ea typeface="黑体" panose="02010609060101010101" pitchFamily="49" charset="-122"/>
                <a:cs typeface="Arial" panose="020B0604020202020204" pitchFamily="34" charset="0"/>
              </a:rPr>
            </a:b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所有</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CF</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Cell-API</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站点、</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4</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只产品</a:t>
            </a:r>
            <a:endPar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en-US" altLang="zh-CN" sz="1200" dirty="0">
                <a:latin typeface="Arial" panose="020B0604020202020204" pitchFamily="34" charset="0"/>
                <a:ea typeface="黑体" panose="02010609060101010101" pitchFamily="49" charset="-122"/>
                <a:cs typeface="Arial" panose="020B0604020202020204" pitchFamily="34" charset="0"/>
              </a:rPr>
              <a:t>T6 11</a:t>
            </a:r>
            <a:r>
              <a:rPr lang="zh-CN" altLang="en-US" sz="1200" dirty="0">
                <a:latin typeface="Arial" panose="020B0604020202020204" pitchFamily="34" charset="0"/>
                <a:ea typeface="黑体" panose="02010609060101010101" pitchFamily="49" charset="-122"/>
                <a:cs typeface="Arial" panose="020B0604020202020204" pitchFamily="34" charset="0"/>
              </a:rPr>
              <a:t>代线</a:t>
            </a:r>
            <a:br>
              <a:rPr lang="en-US" altLang="zh-CN" sz="1200" dirty="0">
                <a:latin typeface="Arial" panose="020B0604020202020204" pitchFamily="34" charset="0"/>
                <a:ea typeface="黑体" panose="02010609060101010101" pitchFamily="49" charset="-122"/>
                <a:cs typeface="Arial" panose="020B0604020202020204" pitchFamily="34" charset="0"/>
              </a:rPr>
            </a:b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所有</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Array</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CF</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Cell-API</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站点、所有产品（目前</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3</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只 </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 43/65/75</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endPar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a:p>
            <a:endParaRPr lang="en-US" altLang="zh-CN" sz="1200" b="1"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b="1" dirty="0">
                <a:solidFill>
                  <a:srgbClr val="0070C0"/>
                </a:solidFill>
                <a:latin typeface="Arial" panose="020B0604020202020204" pitchFamily="34" charset="0"/>
                <a:ea typeface="黑体" panose="02010609060101010101" pitchFamily="49" charset="-122"/>
                <a:cs typeface="Arial" panose="020B0604020202020204" pitchFamily="34" charset="0"/>
              </a:rPr>
              <a:t>主要目标：</a:t>
            </a:r>
            <a:endParaRPr lang="en-US" altLang="zh-CN" sz="1200" b="1" dirty="0">
              <a:solidFill>
                <a:srgbClr val="0070C0"/>
              </a:solidFill>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减少生产等待时间</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人力重复劳动最大化替代</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提升检测效率、准确率，实现自动化、智能化</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提升良率</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减少缺陷</a:t>
            </a:r>
            <a:br>
              <a:rPr lang="en-US" altLang="zh-CN" sz="1200" dirty="0">
                <a:latin typeface="Arial" panose="020B0604020202020204" pitchFamily="34" charset="0"/>
                <a:ea typeface="黑体" panose="02010609060101010101" pitchFamily="49" charset="-122"/>
                <a:cs typeface="Arial" panose="020B0604020202020204" pitchFamily="34" charset="0"/>
              </a:rPr>
            </a:br>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solidFill>
                  <a:srgbClr val="0070C0"/>
                </a:solidFill>
                <a:latin typeface="Arial" panose="020B0604020202020204" pitchFamily="34" charset="0"/>
                <a:ea typeface="黑体" panose="02010609060101010101" pitchFamily="49" charset="-122"/>
                <a:cs typeface="Arial" panose="020B0604020202020204" pitchFamily="34" charset="0"/>
              </a:rPr>
              <a:t>解决方案：</a:t>
            </a:r>
            <a:endParaRPr lang="en-US" altLang="zh-CN" sz="12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en-US" altLang="zh-CN" sz="1200" dirty="0">
                <a:latin typeface="Arial" panose="020B0604020202020204" pitchFamily="34" charset="0"/>
                <a:ea typeface="黑体" panose="02010609060101010101" pitchFamily="49" charset="-122"/>
                <a:cs typeface="Arial" panose="020B0604020202020204" pitchFamily="34" charset="0"/>
              </a:rPr>
              <a:t>ADC</a:t>
            </a:r>
            <a:r>
              <a:rPr lang="zh-CN" altLang="en-US" sz="1200" dirty="0">
                <a:latin typeface="Arial" panose="020B0604020202020204" pitchFamily="34" charset="0"/>
                <a:ea typeface="黑体" panose="02010609060101010101" pitchFamily="49" charset="-122"/>
                <a:cs typeface="Arial" panose="020B0604020202020204" pitchFamily="34" charset="0"/>
              </a:rPr>
              <a:t>应用平台</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en-US" altLang="zh-CN" sz="1200" dirty="0">
                <a:latin typeface="Arial" panose="020B0604020202020204" pitchFamily="34" charset="0"/>
                <a:ea typeface="黑体" panose="02010609060101010101" pitchFamily="49" charset="-122"/>
                <a:cs typeface="Arial" panose="020B0604020202020204" pitchFamily="34" charset="0"/>
              </a:rPr>
              <a:t>SM-Insight</a:t>
            </a:r>
            <a:r>
              <a:rPr lang="zh-CN" altLang="en-US" sz="1200" dirty="0">
                <a:latin typeface="Arial" panose="020B0604020202020204" pitchFamily="34" charset="0"/>
                <a:ea typeface="黑体" panose="02010609060101010101" pitchFamily="49" charset="-122"/>
                <a:cs typeface="Arial" panose="020B0604020202020204" pitchFamily="34" charset="0"/>
              </a:rPr>
              <a:t>工业智检软件</a:t>
            </a:r>
            <a:br>
              <a:rPr lang="en-US" altLang="zh-CN" sz="1200" dirty="0">
                <a:latin typeface="Arial" panose="020B0604020202020204" pitchFamily="34" charset="0"/>
                <a:ea typeface="黑体" panose="02010609060101010101" pitchFamily="49" charset="-122"/>
                <a:cs typeface="Arial" panose="020B0604020202020204" pitchFamily="34" charset="0"/>
              </a:rPr>
            </a:br>
            <a:r>
              <a:rPr lang="zh-CN" altLang="en-US" sz="1200" dirty="0">
                <a:latin typeface="Arial" panose="020B0604020202020204" pitchFamily="34" charset="0"/>
                <a:ea typeface="黑体" panose="02010609060101010101" pitchFamily="49" charset="-122"/>
                <a:cs typeface="Arial" panose="020B0604020202020204" pitchFamily="34" charset="0"/>
              </a:rPr>
              <a:t>标注、训练、运行</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pPr marL="171450" indent="-171450">
              <a:buFont typeface="Arial" panose="020B0604020202020204" pitchFamily="34" charset="0"/>
              <a:buChar char="•"/>
            </a:pPr>
            <a:r>
              <a:rPr lang="en-US" altLang="zh-CN" sz="1200" dirty="0">
                <a:latin typeface="Arial" panose="020B0604020202020204" pitchFamily="34" charset="0"/>
                <a:ea typeface="黑体" panose="02010609060101010101" pitchFamily="49" charset="-122"/>
                <a:cs typeface="Arial" panose="020B0604020202020204" pitchFamily="34" charset="0"/>
              </a:rPr>
              <a:t>SM-Insight</a:t>
            </a:r>
            <a:r>
              <a:rPr lang="zh-CN" altLang="en-US" sz="1200" dirty="0">
                <a:latin typeface="Arial" panose="020B0604020202020204" pitchFamily="34" charset="0"/>
                <a:ea typeface="黑体" panose="02010609060101010101" pitchFamily="49" charset="-122"/>
                <a:cs typeface="Arial" panose="020B0604020202020204" pitchFamily="34" charset="0"/>
              </a:rPr>
              <a:t>面板缺陷检测算法包</a:t>
            </a:r>
            <a:endParaRPr lang="en-US" altLang="zh-CN" sz="1200" dirty="0">
              <a:latin typeface="Arial" panose="020B0604020202020204" pitchFamily="34" charset="0"/>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2A05564E-6305-5C4A-8157-1CA13A5F92BD}"/>
              </a:ext>
            </a:extLst>
          </p:cNvPr>
          <p:cNvSpPr/>
          <p:nvPr/>
        </p:nvSpPr>
        <p:spPr>
          <a:xfrm>
            <a:off x="5770337" y="1183571"/>
            <a:ext cx="3756839" cy="3970318"/>
          </a:xfrm>
          <a:prstGeom prst="rect">
            <a:avLst/>
          </a:prstGeom>
          <a:noFill/>
        </p:spPr>
        <p:txBody>
          <a:bodyPr wrap="square">
            <a:noAutofit/>
          </a:bodyPr>
          <a:lstStyle/>
          <a:p>
            <a:pPr>
              <a:spcBef>
                <a:spcPts val="600"/>
              </a:spcBef>
            </a:pPr>
            <a:r>
              <a:rPr lang="zh-CN" altLang="en-US" sz="1200" b="1" dirty="0">
                <a:solidFill>
                  <a:srgbClr val="0070C0"/>
                </a:solidFill>
                <a:latin typeface="Arial" panose="020B0604020202020204" pitchFamily="34" charset="0"/>
                <a:ea typeface="黑体" panose="02010609060101010101" pitchFamily="49" charset="-122"/>
                <a:cs typeface="Arial" panose="020B0604020202020204" pitchFamily="34" charset="0"/>
              </a:rPr>
              <a:t>项目简介和收益：</a:t>
            </a:r>
            <a:endParaRPr lang="en-US" altLang="zh-CN" sz="1200" b="1" dirty="0">
              <a:solidFill>
                <a:srgbClr val="0070C0"/>
              </a:solidFill>
              <a:latin typeface="Arial" panose="020B0604020202020204" pitchFamily="34" charset="0"/>
              <a:ea typeface="黑体" panose="02010609060101010101" pitchFamily="49" charset="-122"/>
              <a:cs typeface="Arial" panose="020B0604020202020204" pitchFamily="34" charset="0"/>
            </a:endParaRPr>
          </a:p>
          <a:p>
            <a:pPr marL="171450" indent="-171450">
              <a:spcBef>
                <a:spcPts val="600"/>
              </a:spcBef>
              <a:buFont typeface="Arial" panose="020B0604020202020204" pitchFamily="34" charset="0"/>
              <a:buChar char="•"/>
            </a:pPr>
            <a:r>
              <a:rPr lang="zh-CN" altLang="en-US" sz="1200" b="1" kern="100" dirty="0">
                <a:latin typeface="Arial" panose="020B0604020202020204" pitchFamily="34" charset="0"/>
                <a:ea typeface="黑体" panose="02010609060101010101" pitchFamily="49" charset="-122"/>
                <a:cs typeface="Arial" panose="020B0604020202020204" pitchFamily="34" charset="0"/>
              </a:rPr>
              <a:t>全世界最大规模的人工智能全面落地高科技制造领域的项目，</a:t>
            </a:r>
            <a:r>
              <a:rPr lang="en-US" altLang="zh-CN" sz="1200" b="1" kern="100" dirty="0">
                <a:latin typeface="Arial" panose="020B0604020202020204" pitchFamily="34" charset="0"/>
                <a:ea typeface="黑体" panose="02010609060101010101" pitchFamily="49" charset="-122"/>
                <a:cs typeface="Arial" panose="020B0604020202020204" pitchFamily="34" charset="0"/>
              </a:rPr>
              <a:t>AI</a:t>
            </a:r>
            <a:r>
              <a:rPr lang="zh-CN" altLang="en-US" sz="1200" b="1" kern="100" dirty="0">
                <a:latin typeface="Arial" panose="020B0604020202020204" pitchFamily="34" charset="0"/>
                <a:ea typeface="黑体" panose="02010609060101010101" pitchFamily="49" charset="-122"/>
                <a:cs typeface="Arial" panose="020B0604020202020204" pitchFamily="34" charset="0"/>
              </a:rPr>
              <a:t>系统嵌入到整个</a:t>
            </a:r>
            <a:r>
              <a:rPr lang="en-US" altLang="zh-CN" sz="1200" b="1" kern="100" dirty="0">
                <a:latin typeface="Arial" panose="020B0604020202020204" pitchFamily="34" charset="0"/>
                <a:ea typeface="黑体" panose="02010609060101010101" pitchFamily="49" charset="-122"/>
                <a:cs typeface="Arial" panose="020B0604020202020204" pitchFamily="34" charset="0"/>
              </a:rPr>
              <a:t>7X24</a:t>
            </a:r>
            <a:r>
              <a:rPr lang="zh-CN" altLang="en-US" sz="1200" b="1" kern="100" dirty="0">
                <a:latin typeface="Arial" panose="020B0604020202020204" pitchFamily="34" charset="0"/>
                <a:ea typeface="黑体" panose="02010609060101010101" pitchFamily="49" charset="-122"/>
                <a:cs typeface="Arial" panose="020B0604020202020204" pitchFamily="34" charset="0"/>
              </a:rPr>
              <a:t>生产制造流程中，实现了缺陷检测的全面自动化，智能化。</a:t>
            </a:r>
            <a:endParaRPr lang="en-US" altLang="zh-CN" sz="1200" kern="100" dirty="0">
              <a:latin typeface="Arial" panose="020B0604020202020204" pitchFamily="34" charset="0"/>
              <a:ea typeface="黑体" panose="02010609060101010101" pitchFamily="49" charset="-122"/>
              <a:cs typeface="Arial" panose="020B0604020202020204" pitchFamily="34" charset="0"/>
            </a:endParaRPr>
          </a:p>
          <a:p>
            <a:pPr marL="171450" indent="-171450">
              <a:spcBef>
                <a:spcPts val="600"/>
              </a:spcBef>
              <a:buFont typeface="Arial" panose="020B0604020202020204" pitchFamily="34" charset="0"/>
              <a:buChar char="•"/>
            </a:pPr>
            <a:r>
              <a:rPr lang="zh-CN" altLang="en-US" sz="1200" kern="100" dirty="0">
                <a:latin typeface="Arial" panose="020B0604020202020204" pitchFamily="34" charset="0"/>
                <a:ea typeface="黑体" panose="02010609060101010101" pitchFamily="49" charset="-122"/>
                <a:cs typeface="Arial" panose="020B0604020202020204" pitchFamily="34" charset="0"/>
              </a:rPr>
              <a:t>项目开发和应用业界领先计算机视觉图像识别等</a:t>
            </a:r>
            <a:r>
              <a:rPr lang="en-US" altLang="zh-CN" sz="1200" kern="100" dirty="0">
                <a:latin typeface="Arial" panose="020B0604020202020204" pitchFamily="34" charset="0"/>
                <a:ea typeface="黑体" panose="02010609060101010101" pitchFamily="49" charset="-122"/>
                <a:cs typeface="Arial" panose="020B0604020202020204" pitchFamily="34" charset="0"/>
              </a:rPr>
              <a:t>AI</a:t>
            </a:r>
            <a:r>
              <a:rPr lang="zh-CN" altLang="en-US" sz="1200" kern="100" dirty="0">
                <a:latin typeface="Arial" panose="020B0604020202020204" pitchFamily="34" charset="0"/>
                <a:ea typeface="黑体" panose="02010609060101010101" pitchFamily="49" charset="-122"/>
                <a:cs typeface="Arial" panose="020B0604020202020204" pitchFamily="34" charset="0"/>
              </a:rPr>
              <a:t>技术，建立具备自学习能力的生产新模式，实现无间断、高精准的智能判</a:t>
            </a:r>
            <a:r>
              <a:rPr lang="en-US" altLang="zh-CN" sz="1200" kern="100" dirty="0">
                <a:latin typeface="Arial" panose="020B0604020202020204" pitchFamily="34" charset="0"/>
                <a:ea typeface="黑体" panose="02010609060101010101" pitchFamily="49" charset="-122"/>
                <a:cs typeface="Arial" panose="020B0604020202020204" pitchFamily="34" charset="0"/>
              </a:rPr>
              <a:t>Code</a:t>
            </a:r>
            <a:r>
              <a:rPr lang="zh-CN" altLang="en-US" sz="1200" kern="100" dirty="0">
                <a:latin typeface="Arial" panose="020B0604020202020204" pitchFamily="34" charset="0"/>
                <a:ea typeface="黑体" panose="02010609060101010101" pitchFamily="49" charset="-122"/>
                <a:cs typeface="Arial" panose="020B0604020202020204" pitchFamily="34" charset="0"/>
              </a:rPr>
              <a:t>（</a:t>
            </a:r>
            <a:r>
              <a:rPr lang="en-US" altLang="zh-CN" sz="1200" kern="100" dirty="0">
                <a:latin typeface="Arial" panose="020B0604020202020204" pitchFamily="34" charset="0"/>
                <a:ea typeface="黑体" panose="02010609060101010101" pitchFamily="49" charset="-122"/>
                <a:cs typeface="Arial" panose="020B0604020202020204" pitchFamily="34" charset="0"/>
              </a:rPr>
              <a:t>ADC</a:t>
            </a:r>
            <a:r>
              <a:rPr lang="zh-CN" altLang="en-US" sz="1200" kern="100" dirty="0">
                <a:latin typeface="Arial" panose="020B0604020202020204" pitchFamily="34" charset="0"/>
                <a:ea typeface="黑体" panose="02010609060101010101" pitchFamily="49" charset="-122"/>
                <a:cs typeface="Arial" panose="020B0604020202020204" pitchFamily="34" charset="0"/>
              </a:rPr>
              <a:t>（自动缺陷分类））技术在生产线的创新应用，突破并创新工艺流程。</a:t>
            </a:r>
            <a:endParaRPr lang="en-US" altLang="zh-CN" sz="1200" kern="100" dirty="0">
              <a:latin typeface="Arial" panose="020B0604020202020204" pitchFamily="34" charset="0"/>
              <a:ea typeface="黑体" panose="02010609060101010101" pitchFamily="49" charset="-122"/>
              <a:cs typeface="Arial" panose="020B0604020202020204" pitchFamily="34" charset="0"/>
            </a:endParaRPr>
          </a:p>
          <a:p>
            <a:pPr marL="171450" indent="-171450">
              <a:spcBef>
                <a:spcPts val="600"/>
              </a:spcBef>
              <a:buFont typeface="Arial" panose="020B0604020202020204" pitchFamily="34" charset="0"/>
              <a:buChar char="•"/>
            </a:pPr>
            <a:r>
              <a:rPr lang="zh-CN" altLang="en-US" sz="1200" b="1" kern="100" dirty="0">
                <a:latin typeface="Arial" panose="020B0604020202020204" pitchFamily="34" charset="0"/>
                <a:ea typeface="黑体" panose="02010609060101010101" pitchFamily="49" charset="-122"/>
                <a:cs typeface="Arial" panose="020B0604020202020204" pitchFamily="34" charset="0"/>
              </a:rPr>
              <a:t>质检生产周期缩短</a:t>
            </a:r>
            <a:r>
              <a:rPr lang="en-US" altLang="zh-CN" sz="1200" b="1" kern="100" dirty="0">
                <a:latin typeface="Arial" panose="020B0604020202020204" pitchFamily="34" charset="0"/>
                <a:ea typeface="黑体" panose="02010609060101010101" pitchFamily="49" charset="-122"/>
                <a:cs typeface="Arial" panose="020B0604020202020204" pitchFamily="34" charset="0"/>
              </a:rPr>
              <a:t>40%</a:t>
            </a:r>
            <a:r>
              <a:rPr lang="zh-CN" altLang="en-US" sz="1200" b="1" kern="100" dirty="0">
                <a:latin typeface="Arial" panose="020B0604020202020204" pitchFamily="34" charset="0"/>
                <a:ea typeface="黑体" panose="02010609060101010101" pitchFamily="49" charset="-122"/>
                <a:cs typeface="Arial" panose="020B0604020202020204" pitchFamily="34" charset="0"/>
              </a:rPr>
              <a:t>，综合良率提升</a:t>
            </a:r>
            <a:r>
              <a:rPr lang="en-US" altLang="zh-CN" sz="1200" b="1" kern="100" dirty="0">
                <a:latin typeface="Arial" panose="020B0604020202020204" pitchFamily="34" charset="0"/>
                <a:ea typeface="黑体" panose="02010609060101010101" pitchFamily="49" charset="-122"/>
                <a:cs typeface="Arial" panose="020B0604020202020204" pitchFamily="34" charset="0"/>
              </a:rPr>
              <a:t>1.5%</a:t>
            </a:r>
            <a:r>
              <a:rPr lang="zh-CN" altLang="en-US" sz="1200" b="1" kern="100" dirty="0">
                <a:latin typeface="Arial" panose="020B0604020202020204" pitchFamily="34" charset="0"/>
                <a:ea typeface="黑体" panose="02010609060101010101" pitchFamily="49" charset="-122"/>
                <a:cs typeface="Arial" panose="020B0604020202020204" pitchFamily="34" charset="0"/>
              </a:rPr>
              <a:t>，产品质量缺陷减少</a:t>
            </a:r>
            <a:r>
              <a:rPr lang="en-US" altLang="zh-CN" sz="1200" b="1" kern="100" dirty="0">
                <a:latin typeface="Arial" panose="020B0604020202020204" pitchFamily="34" charset="0"/>
                <a:ea typeface="黑体" panose="02010609060101010101" pitchFamily="49" charset="-122"/>
                <a:cs typeface="Arial" panose="020B0604020202020204" pitchFamily="34" charset="0"/>
              </a:rPr>
              <a:t>5%</a:t>
            </a:r>
            <a:r>
              <a:rPr lang="zh-CN" altLang="en-US" sz="1200" b="1" kern="100" dirty="0">
                <a:latin typeface="Arial" panose="020B0604020202020204" pitchFamily="34" charset="0"/>
                <a:ea typeface="黑体" panose="02010609060101010101" pitchFamily="49" charset="-122"/>
                <a:cs typeface="Arial" panose="020B0604020202020204" pitchFamily="34" charset="0"/>
              </a:rPr>
              <a:t>。</a:t>
            </a:r>
            <a:endParaRPr lang="en-US" altLang="zh-CN" sz="1200" kern="100" dirty="0">
              <a:latin typeface="Arial" panose="020B0604020202020204" pitchFamily="34" charset="0"/>
              <a:ea typeface="黑体" panose="02010609060101010101" pitchFamily="49" charset="-122"/>
              <a:cs typeface="Arial" panose="020B0604020202020204" pitchFamily="34" charset="0"/>
            </a:endParaRPr>
          </a:p>
          <a:p>
            <a:pPr marL="171450" indent="-171450">
              <a:spcBef>
                <a:spcPts val="600"/>
              </a:spcBef>
              <a:buFont typeface="Arial" panose="020B0604020202020204" pitchFamily="34" charset="0"/>
              <a:buChar char="•"/>
            </a:pPr>
            <a:r>
              <a:rPr lang="zh-CN" altLang="en-US" sz="1200" kern="100" dirty="0">
                <a:latin typeface="Arial" panose="020B0604020202020204" pitchFamily="34" charset="0"/>
                <a:ea typeface="黑体" panose="02010609060101010101" pitchFamily="49" charset="-122"/>
                <a:cs typeface="Arial" panose="020B0604020202020204" pitchFamily="34" charset="0"/>
              </a:rPr>
              <a:t>本项目通过提升效率，提高良率实现直接的经济效益，项目建成后，相当于实现新增阵列玻璃基板产出能力</a:t>
            </a:r>
            <a:r>
              <a:rPr lang="en-US" altLang="zh-CN" sz="1200" kern="100" dirty="0">
                <a:latin typeface="Arial" panose="020B0604020202020204" pitchFamily="34" charset="0"/>
                <a:ea typeface="黑体" panose="02010609060101010101" pitchFamily="49" charset="-122"/>
                <a:cs typeface="Arial" panose="020B0604020202020204" pitchFamily="34" charset="0"/>
              </a:rPr>
              <a:t>1500</a:t>
            </a:r>
            <a:r>
              <a:rPr lang="zh-CN" altLang="en-US" sz="1200" kern="100" dirty="0">
                <a:latin typeface="Arial" panose="020B0604020202020204" pitchFamily="34" charset="0"/>
                <a:ea typeface="黑体" panose="02010609060101010101" pitchFamily="49" charset="-122"/>
                <a:cs typeface="Arial" panose="020B0604020202020204" pitchFamily="34" charset="0"/>
              </a:rPr>
              <a:t>片</a:t>
            </a:r>
            <a:r>
              <a:rPr lang="en-US" altLang="zh-CN" sz="1200" kern="100" dirty="0">
                <a:latin typeface="Arial" panose="020B0604020202020204" pitchFamily="34" charset="0"/>
                <a:ea typeface="黑体" panose="02010609060101010101" pitchFamily="49" charset="-122"/>
                <a:cs typeface="Arial" panose="020B0604020202020204" pitchFamily="34" charset="0"/>
              </a:rPr>
              <a:t>/</a:t>
            </a:r>
            <a:r>
              <a:rPr lang="zh-CN" altLang="en-US" sz="1200" kern="100" dirty="0">
                <a:latin typeface="Arial" panose="020B0604020202020204" pitchFamily="34" charset="0"/>
                <a:ea typeface="黑体" panose="02010609060101010101" pitchFamily="49" charset="-122"/>
                <a:cs typeface="Arial" panose="020B0604020202020204" pitchFamily="34" charset="0"/>
              </a:rPr>
              <a:t>月，统一折合</a:t>
            </a:r>
            <a:r>
              <a:rPr lang="en-US" altLang="zh-CN" sz="1200" kern="100" dirty="0">
                <a:latin typeface="Arial" panose="020B0604020202020204" pitchFamily="34" charset="0"/>
                <a:ea typeface="黑体" panose="02010609060101010101" pitchFamily="49" charset="-122"/>
                <a:cs typeface="Arial" panose="020B0604020202020204" pitchFamily="34" charset="0"/>
              </a:rPr>
              <a:t>75</a:t>
            </a:r>
            <a:r>
              <a:rPr lang="zh-CN" altLang="en-US" sz="1200" kern="100" dirty="0">
                <a:latin typeface="Arial" panose="020B0604020202020204" pitchFamily="34" charset="0"/>
                <a:ea typeface="黑体" panose="02010609060101010101" pitchFamily="49" charset="-122"/>
                <a:cs typeface="Arial" panose="020B0604020202020204" pitchFamily="34" charset="0"/>
              </a:rPr>
              <a:t>吋产品为</a:t>
            </a:r>
            <a:r>
              <a:rPr lang="en-US" altLang="zh-CN" sz="1200" kern="100" dirty="0">
                <a:latin typeface="Arial" panose="020B0604020202020204" pitchFamily="34" charset="0"/>
                <a:ea typeface="黑体" panose="02010609060101010101" pitchFamily="49" charset="-122"/>
                <a:cs typeface="Arial" panose="020B0604020202020204" pitchFamily="34" charset="0"/>
              </a:rPr>
              <a:t>11</a:t>
            </a:r>
            <a:r>
              <a:rPr lang="zh-CN" altLang="en-US" sz="1200" kern="100" dirty="0">
                <a:latin typeface="Arial" panose="020B0604020202020204" pitchFamily="34" charset="0"/>
                <a:ea typeface="黑体" panose="02010609060101010101" pitchFamily="49" charset="-122"/>
                <a:cs typeface="Arial" panose="020B0604020202020204" pitchFamily="34" charset="0"/>
              </a:rPr>
              <a:t>万块</a:t>
            </a:r>
            <a:r>
              <a:rPr lang="en-US" altLang="zh-CN" sz="1200" kern="100" dirty="0">
                <a:latin typeface="Arial" panose="020B0604020202020204" pitchFamily="34" charset="0"/>
                <a:ea typeface="黑体" panose="02010609060101010101" pitchFamily="49" charset="-122"/>
                <a:cs typeface="Arial" panose="020B0604020202020204" pitchFamily="34" charset="0"/>
              </a:rPr>
              <a:t>/</a:t>
            </a:r>
            <a:r>
              <a:rPr lang="zh-CN" altLang="en-US" sz="1200" kern="100" dirty="0">
                <a:latin typeface="Arial" panose="020B0604020202020204" pitchFamily="34" charset="0"/>
                <a:ea typeface="黑体" panose="02010609060101010101" pitchFamily="49" charset="-122"/>
                <a:cs typeface="Arial" panose="020B0604020202020204" pitchFamily="34" charset="0"/>
              </a:rPr>
              <a:t>年，预计正常生产年实现销售收入</a:t>
            </a:r>
            <a:r>
              <a:rPr lang="en-US" altLang="zh-CN" sz="1200" kern="100" dirty="0">
                <a:latin typeface="Arial" panose="020B0604020202020204" pitchFamily="34" charset="0"/>
                <a:ea typeface="黑体" panose="02010609060101010101" pitchFamily="49" charset="-122"/>
                <a:cs typeface="Arial" panose="020B0604020202020204" pitchFamily="34" charset="0"/>
              </a:rPr>
              <a:t>2.30</a:t>
            </a:r>
            <a:r>
              <a:rPr lang="zh-CN" altLang="en-US" sz="1200" kern="100" dirty="0">
                <a:latin typeface="Arial" panose="020B0604020202020204" pitchFamily="34" charset="0"/>
                <a:ea typeface="黑体" panose="02010609060101010101" pitchFamily="49" charset="-122"/>
                <a:cs typeface="Arial" panose="020B0604020202020204" pitchFamily="34" charset="0"/>
              </a:rPr>
              <a:t>亿元</a:t>
            </a:r>
            <a:r>
              <a:rPr lang="en-US" altLang="zh-CN" sz="1200" kern="100" dirty="0">
                <a:latin typeface="Arial" panose="020B0604020202020204" pitchFamily="34" charset="0"/>
                <a:ea typeface="黑体" panose="02010609060101010101" pitchFamily="49" charset="-122"/>
                <a:cs typeface="Arial" panose="020B0604020202020204" pitchFamily="34" charset="0"/>
              </a:rPr>
              <a:t>/</a:t>
            </a:r>
            <a:r>
              <a:rPr lang="zh-CN" altLang="en-US" sz="1200" kern="100" dirty="0">
                <a:latin typeface="Arial" panose="020B0604020202020204" pitchFamily="34" charset="0"/>
                <a:ea typeface="黑体" panose="02010609060101010101" pitchFamily="49" charset="-122"/>
                <a:cs typeface="Arial" panose="020B0604020202020204" pitchFamily="34" charset="0"/>
              </a:rPr>
              <a:t>年，经济效益极为显著。</a:t>
            </a:r>
            <a:endParaRPr lang="en-US" altLang="zh-CN" sz="1200" kern="100" dirty="0">
              <a:latin typeface="Arial" panose="020B0604020202020204" pitchFamily="34" charset="0"/>
              <a:ea typeface="黑体" panose="02010609060101010101" pitchFamily="49" charset="-122"/>
              <a:cs typeface="Arial" panose="020B0604020202020204" pitchFamily="34" charset="0"/>
            </a:endParaRPr>
          </a:p>
          <a:p>
            <a:pPr marL="171450" indent="-171450">
              <a:spcBef>
                <a:spcPts val="600"/>
              </a:spcBef>
              <a:buFont typeface="Arial" panose="020B0604020202020204" pitchFamily="34" charset="0"/>
              <a:buChar char="•"/>
            </a:pPr>
            <a:r>
              <a:rPr lang="zh-CN" altLang="en" sz="1200" dirty="0">
                <a:latin typeface="Arial" panose="020B0604020202020204" pitchFamily="34" charset="0"/>
                <a:ea typeface="黑体" panose="02010609060101010101" pitchFamily="49" charset="-122"/>
                <a:cs typeface="Arial" panose="020B0604020202020204" pitchFamily="34" charset="0"/>
                <a:hlinkClick r:id="rId3"/>
              </a:rPr>
              <a:t>官方</a:t>
            </a:r>
            <a:r>
              <a:rPr lang="zh-CN" altLang="en-US" sz="1200" dirty="0">
                <a:latin typeface="Arial" panose="020B0604020202020204" pitchFamily="34" charset="0"/>
                <a:ea typeface="黑体" panose="02010609060101010101" pitchFamily="49" charset="-122"/>
                <a:cs typeface="Arial" panose="020B0604020202020204" pitchFamily="34" charset="0"/>
                <a:hlinkClick r:id="rId3"/>
              </a:rPr>
              <a:t>发文</a:t>
            </a:r>
            <a:br>
              <a:rPr lang="en-US" altLang="zh-CN" sz="1200" dirty="0">
                <a:latin typeface="Arial" panose="020B0604020202020204" pitchFamily="34" charset="0"/>
                <a:ea typeface="黑体" panose="02010609060101010101" pitchFamily="49" charset="-122"/>
                <a:cs typeface="Arial" panose="020B0604020202020204" pitchFamily="34" charset="0"/>
              </a:rPr>
            </a:br>
            <a:r>
              <a:rPr lang="en-US" altLang="zh-CN" sz="1200" dirty="0">
                <a:latin typeface="Arial" panose="020B0604020202020204" pitchFamily="34" charset="0"/>
                <a:ea typeface="黑体" panose="02010609060101010101" pitchFamily="49" charset="-122"/>
                <a:cs typeface="Arial" panose="020B0604020202020204" pitchFamily="34" charset="0"/>
                <a:hlinkClick r:id="rId4"/>
              </a:rPr>
              <a:t>http://www.szcsot.com/news_view.aspx?nid=2&amp;typeid=5&amp;id=807</a:t>
            </a:r>
            <a:endParaRPr lang="en-US" altLang="zh-CN" sz="1200" dirty="0">
              <a:latin typeface="Arial" panose="020B0604020202020204" pitchFamily="34" charset="0"/>
              <a:ea typeface="黑体" panose="02010609060101010101" pitchFamily="49" charset="-122"/>
              <a:cs typeface="Arial" panose="020B0604020202020204" pitchFamily="34" charset="0"/>
            </a:endParaRPr>
          </a:p>
          <a:p>
            <a:pPr marL="171450" indent="-171450">
              <a:spcBef>
                <a:spcPts val="600"/>
              </a:spcBef>
              <a:buFont typeface="Arial" panose="020B0604020202020204" pitchFamily="34" charset="0"/>
              <a:buChar char="•"/>
            </a:pPr>
            <a:endParaRPr lang="en-US" altLang="zh-CN" sz="1200" dirty="0">
              <a:latin typeface="Arial" panose="020B0604020202020204" pitchFamily="34" charset="0"/>
              <a:ea typeface="黑体" panose="02010609060101010101" pitchFamily="49" charset="-122"/>
              <a:cs typeface="Arial" panose="020B0604020202020204" pitchFamily="34" charset="0"/>
            </a:endParaRPr>
          </a:p>
          <a:p>
            <a:endPar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6" name="矩形 5">
            <a:extLst>
              <a:ext uri="{FF2B5EF4-FFF2-40B4-BE49-F238E27FC236}">
                <a16:creationId xmlns:a16="http://schemas.microsoft.com/office/drawing/2014/main" id="{9113DE1A-AC9A-6F44-8F02-1307AF7C648F}"/>
              </a:ext>
            </a:extLst>
          </p:cNvPr>
          <p:cNvSpPr/>
          <p:nvPr/>
        </p:nvSpPr>
        <p:spPr>
          <a:xfrm>
            <a:off x="2302902" y="5923252"/>
            <a:ext cx="7224274" cy="733697"/>
          </a:xfrm>
          <a:prstGeom prst="rect">
            <a:avLst/>
          </a:prstGeom>
          <a:noFill/>
        </p:spPr>
        <p:txBody>
          <a:bodyPr wrap="square">
            <a:noAutofit/>
          </a:bodyPr>
          <a:lstStyle/>
          <a:p>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“本项目是国内唯一 一家人工智能</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AI</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（计算机视觉领域）“全面”落地工业领域的应用，覆盖了高世代显示面板所有缺陷检测和分析的工段。 ”</a:t>
            </a:r>
            <a:endPar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a:p>
            <a:pPr algn="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华星光电（</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T6</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）国家发改委</a:t>
            </a:r>
            <a:r>
              <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官方项目文件</a:t>
            </a:r>
            <a:endParaRPr lang="en-US" altLang="zh-CN" sz="12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cxnSp>
        <p:nvCxnSpPr>
          <p:cNvPr id="7" name="直接连接符 45">
            <a:extLst>
              <a:ext uri="{FF2B5EF4-FFF2-40B4-BE49-F238E27FC236}">
                <a16:creationId xmlns:a16="http://schemas.microsoft.com/office/drawing/2014/main" id="{FC2B8784-2098-234C-8F25-2064B3BA984C}"/>
              </a:ext>
            </a:extLst>
          </p:cNvPr>
          <p:cNvCxnSpPr>
            <a:cxnSpLocks/>
          </p:cNvCxnSpPr>
          <p:nvPr/>
        </p:nvCxnSpPr>
        <p:spPr>
          <a:xfrm>
            <a:off x="2380783" y="5905420"/>
            <a:ext cx="6964068" cy="0"/>
          </a:xfrm>
          <a:prstGeom prst="line">
            <a:avLst/>
          </a:prstGeom>
          <a:ln w="25400">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A6EB703B-40BE-BA4D-A1C8-0FF8F328C46D}"/>
              </a:ext>
            </a:extLst>
          </p:cNvPr>
          <p:cNvSpPr/>
          <p:nvPr/>
        </p:nvSpPr>
        <p:spPr>
          <a:xfrm>
            <a:off x="9701344" y="2714449"/>
            <a:ext cx="2188996" cy="765439"/>
          </a:xfrm>
          <a:prstGeom prst="rect">
            <a:avLst/>
          </a:prstGeom>
          <a:solidFill>
            <a:schemeClr val="accent1">
              <a:alpha val="64000"/>
            </a:schemeClr>
          </a:solidFill>
        </p:spPr>
        <p:txBody>
          <a:bodyPr wrap="square" anchor="ctr">
            <a:noAutofit/>
          </a:bodyPr>
          <a:lstStyle/>
          <a:p>
            <a:pPr algn="ctr">
              <a:spcBef>
                <a:spcPts val="600"/>
              </a:spcBef>
              <a:buClr>
                <a:srgbClr val="0092D1"/>
              </a:buClr>
              <a:buSzPct val="80000"/>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rPr>
              <a:t>良率提升</a:t>
            </a:r>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1.5</a:t>
            </a: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t>
            </a:r>
            <a:b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br>
            <a:r>
              <a:rPr lang="zh-CN" altLang="en-US" sz="1100" dirty="0">
                <a:latin typeface="Arial" panose="020B0604020202020204" pitchFamily="34" charset="0"/>
                <a:ea typeface="黑体" panose="02010609060101010101" pitchFamily="49" charset="-122"/>
                <a:cs typeface="Arial" panose="020B0604020202020204" pitchFamily="34" charset="0"/>
              </a:rPr>
              <a:t>综合良率从</a:t>
            </a:r>
            <a:r>
              <a:rPr lang="en-US" altLang="zh-CN" sz="1100" dirty="0">
                <a:latin typeface="Arial" panose="020B0604020202020204" pitchFamily="34" charset="0"/>
                <a:ea typeface="黑体" panose="02010609060101010101" pitchFamily="49" charset="-122"/>
                <a:cs typeface="Arial" panose="020B0604020202020204" pitchFamily="34" charset="0"/>
              </a:rPr>
              <a:t>95.5-&gt;97%</a:t>
            </a:r>
          </a:p>
        </p:txBody>
      </p:sp>
      <p:sp>
        <p:nvSpPr>
          <p:cNvPr id="9" name="矩形 8">
            <a:extLst>
              <a:ext uri="{FF2B5EF4-FFF2-40B4-BE49-F238E27FC236}">
                <a16:creationId xmlns:a16="http://schemas.microsoft.com/office/drawing/2014/main" id="{F78EE606-656E-B145-B898-B818747F9454}"/>
              </a:ext>
            </a:extLst>
          </p:cNvPr>
          <p:cNvSpPr/>
          <p:nvPr/>
        </p:nvSpPr>
        <p:spPr>
          <a:xfrm>
            <a:off x="9701345" y="3479889"/>
            <a:ext cx="2188996" cy="765439"/>
          </a:xfrm>
          <a:prstGeom prst="rect">
            <a:avLst/>
          </a:prstGeom>
          <a:solidFill>
            <a:schemeClr val="accent1">
              <a:lumMod val="20000"/>
              <a:lumOff val="80000"/>
              <a:alpha val="81000"/>
            </a:schemeClr>
          </a:solidFill>
        </p:spPr>
        <p:txBody>
          <a:bodyPr wrap="square" anchor="ctr">
            <a:noAutofit/>
          </a:bodyPr>
          <a:lstStyle/>
          <a:p>
            <a:pPr algn="ctr">
              <a:spcBef>
                <a:spcPts val="600"/>
              </a:spcBef>
              <a:buClr>
                <a:srgbClr val="0092D1"/>
              </a:buClr>
              <a:buSzPct val="80000"/>
            </a:pPr>
            <a:r>
              <a:rPr lang="en-US" altLang="zh-CN" sz="2800" b="1" dirty="0">
                <a:solidFill>
                  <a:srgbClr val="1E6CBE"/>
                </a:solidFill>
                <a:latin typeface="Arial" panose="020B0604020202020204" pitchFamily="34" charset="0"/>
                <a:ea typeface="黑体" panose="02010609060101010101" pitchFamily="49" charset="-122"/>
                <a:cs typeface="Arial" panose="020B0604020202020204" pitchFamily="34" charset="0"/>
              </a:rPr>
              <a:t>85~95+</a:t>
            </a:r>
            <a:r>
              <a:rPr lang="en-US" altLang="zh-CN" sz="1400" b="1" dirty="0">
                <a:solidFill>
                  <a:srgbClr val="1E6CBE"/>
                </a:solidFill>
                <a:latin typeface="Arial" panose="020B0604020202020204" pitchFamily="34" charset="0"/>
                <a:ea typeface="黑体" panose="02010609060101010101" pitchFamily="49" charset="-122"/>
                <a:cs typeface="Arial" panose="020B0604020202020204" pitchFamily="34" charset="0"/>
              </a:rPr>
              <a:t>%</a:t>
            </a:r>
            <a:br>
              <a:rPr lang="en-US" altLang="zh-CN" sz="4000" b="1" dirty="0">
                <a:solidFill>
                  <a:srgbClr val="1E6CBE"/>
                </a:solidFill>
                <a:latin typeface="Arial" panose="020B0604020202020204" pitchFamily="34" charset="0"/>
                <a:ea typeface="黑体" panose="02010609060101010101" pitchFamily="49" charset="-122"/>
                <a:cs typeface="Arial" panose="020B0604020202020204" pitchFamily="34" charset="0"/>
              </a:rPr>
            </a:br>
            <a:r>
              <a:rPr lang="zh-CN" altLang="en-US" sz="1100" dirty="0">
                <a:latin typeface="Arial" panose="020B0604020202020204" pitchFamily="34" charset="0"/>
                <a:ea typeface="黑体" panose="02010609060101010101" pitchFamily="49" charset="-122"/>
                <a:cs typeface="Arial" panose="020B0604020202020204" pitchFamily="34" charset="0"/>
              </a:rPr>
              <a:t>浮动准确率（部分达</a:t>
            </a:r>
            <a:r>
              <a:rPr lang="en-US" altLang="zh-CN" sz="1100" dirty="0">
                <a:latin typeface="Arial" panose="020B0604020202020204" pitchFamily="34" charset="0"/>
                <a:ea typeface="黑体" panose="02010609060101010101" pitchFamily="49" charset="-122"/>
                <a:cs typeface="Arial" panose="020B0604020202020204" pitchFamily="34" charset="0"/>
              </a:rPr>
              <a:t>99%</a:t>
            </a:r>
            <a:r>
              <a:rPr lang="zh-CN" altLang="en-US" sz="1100" dirty="0">
                <a:latin typeface="Arial" panose="020B0604020202020204" pitchFamily="34" charset="0"/>
                <a:ea typeface="黑体" panose="02010609060101010101" pitchFamily="49" charset="-122"/>
                <a:cs typeface="Arial" panose="020B0604020202020204" pitchFamily="34" charset="0"/>
              </a:rPr>
              <a:t>）</a:t>
            </a:r>
            <a:endParaRPr lang="en-US" altLang="zh-CN" sz="1100" dirty="0">
              <a:latin typeface="Arial" panose="020B0604020202020204" pitchFamily="34" charset="0"/>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2E08CB9F-6656-B843-B4D3-BDF6E801688A}"/>
              </a:ext>
            </a:extLst>
          </p:cNvPr>
          <p:cNvSpPr/>
          <p:nvPr/>
        </p:nvSpPr>
        <p:spPr>
          <a:xfrm>
            <a:off x="9701345" y="1183571"/>
            <a:ext cx="2188995" cy="765439"/>
          </a:xfrm>
          <a:prstGeom prst="rect">
            <a:avLst/>
          </a:prstGeom>
          <a:solidFill>
            <a:schemeClr val="accent1">
              <a:alpha val="64000"/>
            </a:schemeClr>
          </a:solidFill>
        </p:spPr>
        <p:txBody>
          <a:bodyPr wrap="square" anchor="ctr">
            <a:noAutofit/>
          </a:bodyPr>
          <a:lstStyle/>
          <a:p>
            <a:pPr algn="ctr">
              <a:spcBef>
                <a:spcPts val="600"/>
              </a:spcBef>
              <a:buClr>
                <a:srgbClr val="0092D1"/>
              </a:buClr>
              <a:buSzPct val="80000"/>
            </a:pPr>
            <a:r>
              <a:rPr lang="zh-CN" altLang="en-US" sz="2800" b="1" dirty="0">
                <a:solidFill>
                  <a:schemeClr val="bg1"/>
                </a:solidFill>
                <a:latin typeface="Arial" panose="020B0604020202020204" pitchFamily="34" charset="0"/>
                <a:ea typeface="黑体" panose="02010609060101010101" pitchFamily="49" charset="-122"/>
                <a:cs typeface="Arial" panose="020B0604020202020204" pitchFamily="34" charset="0"/>
              </a:rPr>
              <a:t>缩短</a:t>
            </a:r>
            <a:r>
              <a:rPr lang="en-US" altLang="zh-CN" sz="2800" b="1" dirty="0">
                <a:solidFill>
                  <a:schemeClr val="bg1"/>
                </a:solidFill>
                <a:latin typeface="Arial" panose="020B0604020202020204" pitchFamily="34" charset="0"/>
                <a:ea typeface="黑体" panose="02010609060101010101" pitchFamily="49" charset="-122"/>
                <a:cs typeface="Arial" panose="020B0604020202020204" pitchFamily="34" charset="0"/>
              </a:rPr>
              <a:t>40+</a:t>
            </a: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a:t>
            </a:r>
            <a:b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br>
            <a:r>
              <a:rPr lang="zh-CN" altLang="en-US" sz="1100" dirty="0">
                <a:latin typeface="Arial" panose="020B0604020202020204" pitchFamily="34" charset="0"/>
                <a:ea typeface="黑体" panose="02010609060101010101" pitchFamily="49" charset="-122"/>
                <a:cs typeface="Arial" panose="020B0604020202020204" pitchFamily="34" charset="0"/>
              </a:rPr>
              <a:t>产品的生产周期</a:t>
            </a:r>
            <a:endParaRPr lang="en-US" altLang="zh-CN" sz="1100" dirty="0">
              <a:latin typeface="Arial" panose="020B0604020202020204" pitchFamily="34" charset="0"/>
              <a:ea typeface="黑体" panose="02010609060101010101" pitchFamily="49" charset="-122"/>
              <a:cs typeface="Arial" panose="020B0604020202020204" pitchFamily="34" charset="0"/>
            </a:endParaRPr>
          </a:p>
        </p:txBody>
      </p:sp>
      <p:sp>
        <p:nvSpPr>
          <p:cNvPr id="11" name="矩形 10">
            <a:extLst>
              <a:ext uri="{FF2B5EF4-FFF2-40B4-BE49-F238E27FC236}">
                <a16:creationId xmlns:a16="http://schemas.microsoft.com/office/drawing/2014/main" id="{CF17F414-E6BA-DA4D-85DC-650DFD81AA33}"/>
              </a:ext>
            </a:extLst>
          </p:cNvPr>
          <p:cNvSpPr/>
          <p:nvPr/>
        </p:nvSpPr>
        <p:spPr>
          <a:xfrm>
            <a:off x="9701344" y="1949010"/>
            <a:ext cx="2188997" cy="765439"/>
          </a:xfrm>
          <a:prstGeom prst="rect">
            <a:avLst/>
          </a:prstGeom>
          <a:solidFill>
            <a:schemeClr val="accent1">
              <a:lumMod val="20000"/>
              <a:lumOff val="80000"/>
              <a:alpha val="76000"/>
            </a:schemeClr>
          </a:solidFill>
        </p:spPr>
        <p:txBody>
          <a:bodyPr wrap="square" anchor="ctr">
            <a:noAutofit/>
          </a:bodyPr>
          <a:lstStyle/>
          <a:p>
            <a:pPr algn="ctr">
              <a:lnSpc>
                <a:spcPct val="100000"/>
              </a:lnSpc>
              <a:spcBef>
                <a:spcPts val="600"/>
              </a:spcBef>
              <a:buClr>
                <a:srgbClr val="0092D1"/>
              </a:buClr>
              <a:buSzPct val="80000"/>
            </a:pPr>
            <a:r>
              <a:rPr lang="zh-CN" altLang="en-US" sz="2800" b="1" dirty="0">
                <a:solidFill>
                  <a:srgbClr val="1E6CBE"/>
                </a:solidFill>
                <a:latin typeface="Arial" panose="020B0604020202020204" pitchFamily="34" charset="0"/>
                <a:ea typeface="黑体" panose="02010609060101010101" pitchFamily="49" charset="-122"/>
                <a:cs typeface="Arial" panose="020B0604020202020204" pitchFamily="34" charset="0"/>
              </a:rPr>
              <a:t>替代</a:t>
            </a:r>
            <a:r>
              <a:rPr lang="en-US" altLang="zh-CN" sz="2800" b="1" dirty="0">
                <a:solidFill>
                  <a:srgbClr val="1E6CBE"/>
                </a:solidFill>
                <a:latin typeface="Arial" panose="020B0604020202020204" pitchFamily="34" charset="0"/>
                <a:ea typeface="黑体" panose="02010609060101010101" pitchFamily="49" charset="-122"/>
                <a:cs typeface="Arial" panose="020B0604020202020204" pitchFamily="34" charset="0"/>
              </a:rPr>
              <a:t>60+</a:t>
            </a:r>
            <a:r>
              <a:rPr lang="en-US" altLang="zh-CN" sz="1400" b="1" dirty="0">
                <a:solidFill>
                  <a:srgbClr val="1E6CBE"/>
                </a:solidFill>
                <a:latin typeface="Arial" panose="020B0604020202020204" pitchFamily="34" charset="0"/>
                <a:ea typeface="黑体" panose="02010609060101010101" pitchFamily="49" charset="-122"/>
                <a:cs typeface="Arial" panose="020B0604020202020204" pitchFamily="34" charset="0"/>
              </a:rPr>
              <a:t>%</a:t>
            </a:r>
            <a:br>
              <a:rPr lang="en-US" altLang="zh-CN" sz="1200"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rPr>
            </a:br>
            <a:r>
              <a:rPr lang="zh-CN" altLang="en-US" sz="1200" dirty="0">
                <a:latin typeface="Arial" panose="020B0604020202020204" pitchFamily="34" charset="0"/>
                <a:ea typeface="黑体" panose="02010609060101010101" pitchFamily="49" charset="-122"/>
                <a:cs typeface="Arial" panose="020B0604020202020204" pitchFamily="34" charset="0"/>
              </a:rPr>
              <a:t>综合</a:t>
            </a:r>
            <a:r>
              <a:rPr lang="zh-CN" altLang="en-US" sz="1100" dirty="0">
                <a:latin typeface="Arial" panose="020B0604020202020204" pitchFamily="34" charset="0"/>
                <a:ea typeface="黑体" panose="02010609060101010101" pitchFamily="49" charset="-122"/>
                <a:cs typeface="Arial" panose="020B0604020202020204" pitchFamily="34" charset="0"/>
              </a:rPr>
              <a:t>人员替代率</a:t>
            </a:r>
            <a:endParaRPr lang="en-US" altLang="zh-CN" sz="1100" dirty="0">
              <a:latin typeface="Arial" panose="020B0604020202020204" pitchFamily="34" charset="0"/>
              <a:ea typeface="黑体" panose="02010609060101010101" pitchFamily="49" charset="-122"/>
              <a:cs typeface="Arial" panose="020B0604020202020204" pitchFamily="34" charset="0"/>
            </a:endParaRPr>
          </a:p>
        </p:txBody>
      </p:sp>
      <p:sp>
        <p:nvSpPr>
          <p:cNvPr id="12" name="矩形 11">
            <a:extLst>
              <a:ext uri="{FF2B5EF4-FFF2-40B4-BE49-F238E27FC236}">
                <a16:creationId xmlns:a16="http://schemas.microsoft.com/office/drawing/2014/main" id="{815C477E-096F-F645-B5D6-4D371E6730EB}"/>
              </a:ext>
            </a:extLst>
          </p:cNvPr>
          <p:cNvSpPr/>
          <p:nvPr/>
        </p:nvSpPr>
        <p:spPr>
          <a:xfrm>
            <a:off x="9701344" y="4250698"/>
            <a:ext cx="2188996" cy="765439"/>
          </a:xfrm>
          <a:prstGeom prst="rect">
            <a:avLst/>
          </a:prstGeom>
          <a:solidFill>
            <a:schemeClr val="accent1">
              <a:alpha val="64000"/>
            </a:schemeClr>
          </a:solidFill>
        </p:spPr>
        <p:txBody>
          <a:bodyPr wrap="square" anchor="ctr">
            <a:noAutofit/>
          </a:bodyPr>
          <a:lstStyle/>
          <a:p>
            <a:pPr algn="ctr">
              <a:spcBef>
                <a:spcPts val="600"/>
              </a:spcBef>
              <a:buClr>
                <a:srgbClr val="0092D1"/>
              </a:buClr>
              <a:buSzPct val="80000"/>
            </a:pPr>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5</a:t>
            </a:r>
            <a:r>
              <a:rPr lang="en-US" altLang="zh-CN" b="1" dirty="0">
                <a:solidFill>
                  <a:schemeClr val="bg1"/>
                </a:solidFill>
                <a:latin typeface="Arial" panose="020B0604020202020204" pitchFamily="34" charset="0"/>
                <a:ea typeface="黑体" panose="02010609060101010101" pitchFamily="49" charset="-122"/>
                <a:cs typeface="Arial" panose="020B0604020202020204" pitchFamily="34" charset="0"/>
              </a:rPr>
              <a:t>%</a:t>
            </a:r>
            <a:br>
              <a:rPr lang="en-US" altLang="zh-CN" sz="36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rPr>
            </a:br>
            <a:r>
              <a:rPr lang="zh-CN" altLang="en-US" sz="1100" dirty="0">
                <a:latin typeface="Arial" panose="020B0604020202020204" pitchFamily="34" charset="0"/>
                <a:ea typeface="黑体" panose="02010609060101010101" pitchFamily="49" charset="-122"/>
                <a:cs typeface="Arial" panose="020B0604020202020204" pitchFamily="34" charset="0"/>
              </a:rPr>
              <a:t>产品缺陷减少</a:t>
            </a:r>
            <a:endParaRPr lang="en-US" altLang="zh-CN" sz="1100" dirty="0">
              <a:latin typeface="Arial" panose="020B0604020202020204" pitchFamily="34" charset="0"/>
              <a:ea typeface="黑体" panose="02010609060101010101" pitchFamily="49" charset="-122"/>
              <a:cs typeface="Arial" panose="020B0604020202020204" pitchFamily="34" charset="0"/>
            </a:endParaRPr>
          </a:p>
        </p:txBody>
      </p:sp>
      <p:sp>
        <p:nvSpPr>
          <p:cNvPr id="13" name="矩形 12">
            <a:extLst>
              <a:ext uri="{FF2B5EF4-FFF2-40B4-BE49-F238E27FC236}">
                <a16:creationId xmlns:a16="http://schemas.microsoft.com/office/drawing/2014/main" id="{8A6502D5-5D4D-4548-A6AA-74EE265D3F30}"/>
              </a:ext>
            </a:extLst>
          </p:cNvPr>
          <p:cNvSpPr/>
          <p:nvPr/>
        </p:nvSpPr>
        <p:spPr>
          <a:xfrm>
            <a:off x="9701344" y="5010768"/>
            <a:ext cx="2188996" cy="765439"/>
          </a:xfrm>
          <a:prstGeom prst="rect">
            <a:avLst/>
          </a:prstGeom>
          <a:solidFill>
            <a:schemeClr val="accent1">
              <a:lumMod val="20000"/>
              <a:lumOff val="80000"/>
              <a:alpha val="81000"/>
            </a:schemeClr>
          </a:solidFill>
        </p:spPr>
        <p:txBody>
          <a:bodyPr wrap="square" anchor="ctr">
            <a:noAutofit/>
          </a:bodyPr>
          <a:lstStyle/>
          <a:p>
            <a:pPr algn="ctr">
              <a:spcBef>
                <a:spcPts val="600"/>
              </a:spcBef>
              <a:buClr>
                <a:srgbClr val="0092D1"/>
              </a:buClr>
              <a:buSzPct val="80000"/>
            </a:pPr>
            <a:r>
              <a:rPr lang="en-US" altLang="zh-CN" sz="2800" b="1" dirty="0">
                <a:solidFill>
                  <a:srgbClr val="1E6CBE"/>
                </a:solidFill>
                <a:latin typeface="Arial" panose="020B0604020202020204" pitchFamily="34" charset="0"/>
                <a:ea typeface="黑体" panose="02010609060101010101" pitchFamily="49" charset="-122"/>
                <a:cs typeface="Arial" panose="020B0604020202020204" pitchFamily="34" charset="0"/>
              </a:rPr>
              <a:t>10</a:t>
            </a:r>
            <a:r>
              <a:rPr lang="zh-CN" altLang="en-US" sz="1200" b="1" dirty="0">
                <a:solidFill>
                  <a:srgbClr val="1E6CBE"/>
                </a:solidFill>
                <a:latin typeface="Arial" panose="020B0604020202020204" pitchFamily="34" charset="0"/>
                <a:ea typeface="黑体" panose="02010609060101010101" pitchFamily="49" charset="-122"/>
                <a:cs typeface="Arial" panose="020B0604020202020204" pitchFamily="34" charset="0"/>
              </a:rPr>
              <a:t>倍</a:t>
            </a:r>
            <a:br>
              <a:rPr lang="en-US" altLang="zh-CN" sz="4000" b="1" dirty="0">
                <a:solidFill>
                  <a:srgbClr val="1E6CBE"/>
                </a:solidFill>
                <a:latin typeface="Arial" panose="020B0604020202020204" pitchFamily="34" charset="0"/>
                <a:ea typeface="黑体" panose="02010609060101010101" pitchFamily="49" charset="-122"/>
                <a:cs typeface="Arial" panose="020B0604020202020204" pitchFamily="34" charset="0"/>
              </a:rPr>
            </a:br>
            <a:r>
              <a:rPr lang="zh-CN" altLang="en-US" sz="1100" dirty="0">
                <a:latin typeface="Arial" panose="020B0604020202020204" pitchFamily="34" charset="0"/>
                <a:ea typeface="黑体" panose="02010609060101010101" pitchFamily="49" charset="-122"/>
                <a:cs typeface="Arial" panose="020B0604020202020204" pitchFamily="34" charset="0"/>
              </a:rPr>
              <a:t>质检效率提升</a:t>
            </a:r>
            <a:endParaRPr lang="en-US" altLang="zh-CN" sz="11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4642191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顶角 67">
            <a:extLst>
              <a:ext uri="{FF2B5EF4-FFF2-40B4-BE49-F238E27FC236}">
                <a16:creationId xmlns:a16="http://schemas.microsoft.com/office/drawing/2014/main" id="{934E3A72-3F37-AD44-B0C7-CCEA8BF22780}"/>
              </a:ext>
            </a:extLst>
          </p:cNvPr>
          <p:cNvSpPr/>
          <p:nvPr/>
        </p:nvSpPr>
        <p:spPr>
          <a:xfrm rot="10800000" flipV="1">
            <a:off x="4383049" y="3618125"/>
            <a:ext cx="397978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147" name="矩形: 圆顶角 67">
            <a:extLst>
              <a:ext uri="{FF2B5EF4-FFF2-40B4-BE49-F238E27FC236}">
                <a16:creationId xmlns:a16="http://schemas.microsoft.com/office/drawing/2014/main" id="{3D6F7D3D-9076-8F46-BF23-4AE269DDF076}"/>
              </a:ext>
            </a:extLst>
          </p:cNvPr>
          <p:cNvSpPr/>
          <p:nvPr/>
        </p:nvSpPr>
        <p:spPr>
          <a:xfrm rot="10800000" flipV="1">
            <a:off x="1077141" y="3618125"/>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145" name="矩形: 圆顶角 67">
            <a:extLst>
              <a:ext uri="{FF2B5EF4-FFF2-40B4-BE49-F238E27FC236}">
                <a16:creationId xmlns:a16="http://schemas.microsoft.com/office/drawing/2014/main" id="{6DB0AE51-9204-2748-98AF-17F0348A788C}"/>
              </a:ext>
            </a:extLst>
          </p:cNvPr>
          <p:cNvSpPr/>
          <p:nvPr/>
        </p:nvSpPr>
        <p:spPr>
          <a:xfrm rot="10800000" flipV="1">
            <a:off x="7674888" y="12969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144" name="矩形: 圆顶角 67">
            <a:extLst>
              <a:ext uri="{FF2B5EF4-FFF2-40B4-BE49-F238E27FC236}">
                <a16:creationId xmlns:a16="http://schemas.microsoft.com/office/drawing/2014/main" id="{F885C729-A752-AB44-96BC-691D0976B70C}"/>
              </a:ext>
            </a:extLst>
          </p:cNvPr>
          <p:cNvSpPr/>
          <p:nvPr/>
        </p:nvSpPr>
        <p:spPr>
          <a:xfrm rot="10800000" flipV="1">
            <a:off x="4383049" y="12969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141" name="矩形: 圆顶角 67">
            <a:extLst>
              <a:ext uri="{FF2B5EF4-FFF2-40B4-BE49-F238E27FC236}">
                <a16:creationId xmlns:a16="http://schemas.microsoft.com/office/drawing/2014/main" id="{3149CD59-5E1A-0645-9959-91100BCA331A}"/>
              </a:ext>
            </a:extLst>
          </p:cNvPr>
          <p:cNvSpPr/>
          <p:nvPr/>
        </p:nvSpPr>
        <p:spPr>
          <a:xfrm rot="10800000" flipV="1">
            <a:off x="1077141" y="12969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2" name="Title 1">
            <a:extLst>
              <a:ext uri="{FF2B5EF4-FFF2-40B4-BE49-F238E27FC236}">
                <a16:creationId xmlns:a16="http://schemas.microsoft.com/office/drawing/2014/main" id="{46F9C654-0018-704F-B352-57DD17897233}"/>
              </a:ext>
            </a:extLst>
          </p:cNvPr>
          <p:cNvSpPr>
            <a:spLocks noGrp="1"/>
          </p:cNvSpPr>
          <p:nvPr>
            <p:ph type="title"/>
          </p:nvPr>
        </p:nvSpPr>
        <p:spPr/>
        <p:txBody>
          <a:bodyPr/>
          <a:lstStyle/>
          <a:p>
            <a:r>
              <a:rPr lang="zh-CN" altLang="en-US" spc="100" dirty="0"/>
              <a:t>行业方案：</a:t>
            </a:r>
            <a:r>
              <a:rPr lang="en-US" altLang="zh-CN" spc="100" dirty="0"/>
              <a:t>3</a:t>
            </a:r>
            <a:r>
              <a:rPr lang="en-HK" altLang="zh-CN" spc="100" dirty="0"/>
              <a:t>C</a:t>
            </a:r>
            <a:r>
              <a:rPr lang="zh-CN" altLang="en-US" spc="100" dirty="0"/>
              <a:t>电子制造服务</a:t>
            </a:r>
          </a:p>
        </p:txBody>
      </p:sp>
      <p:sp>
        <p:nvSpPr>
          <p:cNvPr id="11" name="内容占位符 3">
            <a:extLst>
              <a:ext uri="{FF2B5EF4-FFF2-40B4-BE49-F238E27FC236}">
                <a16:creationId xmlns:a16="http://schemas.microsoft.com/office/drawing/2014/main" id="{DBC16534-C651-3446-8AB0-AE35CFB09E30}"/>
              </a:ext>
            </a:extLst>
          </p:cNvPr>
          <p:cNvSpPr txBox="1">
            <a:spLocks/>
          </p:cNvSpPr>
          <p:nvPr/>
        </p:nvSpPr>
        <p:spPr>
          <a:xfrm>
            <a:off x="995363" y="2984993"/>
            <a:ext cx="6180137" cy="2264485"/>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900"/>
              </a:lnSpc>
            </a:pPr>
            <a:endParaRPr lang="zh-CN" altLang="en-US" sz="1200" spc="100" dirty="0">
              <a:ea typeface="黑体" panose="02010609060101010101" pitchFamily="49" charset="-122"/>
            </a:endParaRPr>
          </a:p>
        </p:txBody>
      </p:sp>
      <p:grpSp>
        <p:nvGrpSpPr>
          <p:cNvPr id="90" name="组合 25">
            <a:extLst>
              <a:ext uri="{FF2B5EF4-FFF2-40B4-BE49-F238E27FC236}">
                <a16:creationId xmlns:a16="http://schemas.microsoft.com/office/drawing/2014/main" id="{6EE070E0-C40A-3B4E-8C7D-725497449485}"/>
              </a:ext>
            </a:extLst>
          </p:cNvPr>
          <p:cNvGrpSpPr/>
          <p:nvPr/>
        </p:nvGrpSpPr>
        <p:grpSpPr>
          <a:xfrm>
            <a:off x="1338836" y="1343095"/>
            <a:ext cx="9531267" cy="4489584"/>
            <a:chOff x="1666706" y="956381"/>
            <a:chExt cx="8046320" cy="4221263"/>
          </a:xfrm>
        </p:grpSpPr>
        <p:grpSp>
          <p:nvGrpSpPr>
            <p:cNvPr id="92" name="组合 2">
              <a:extLst>
                <a:ext uri="{FF2B5EF4-FFF2-40B4-BE49-F238E27FC236}">
                  <a16:creationId xmlns:a16="http://schemas.microsoft.com/office/drawing/2014/main" id="{9200052A-5B64-DB45-AE0E-2CCECA60862A}"/>
                </a:ext>
              </a:extLst>
            </p:cNvPr>
            <p:cNvGrpSpPr/>
            <p:nvPr/>
          </p:nvGrpSpPr>
          <p:grpSpPr>
            <a:xfrm>
              <a:off x="1698729" y="956381"/>
              <a:ext cx="2247700" cy="2071235"/>
              <a:chOff x="1859307" y="1166191"/>
              <a:chExt cx="2532605" cy="2345730"/>
            </a:xfrm>
          </p:grpSpPr>
          <p:sp>
            <p:nvSpPr>
              <p:cNvPr id="133" name="文本框 8">
                <a:extLst>
                  <a:ext uri="{FF2B5EF4-FFF2-40B4-BE49-F238E27FC236}">
                    <a16:creationId xmlns:a16="http://schemas.microsoft.com/office/drawing/2014/main" id="{8AB88A5F-C109-2249-87B2-EC5B248D6CD3}"/>
                  </a:ext>
                </a:extLst>
              </p:cNvPr>
              <p:cNvSpPr txBox="1"/>
              <p:nvPr/>
            </p:nvSpPr>
            <p:spPr>
              <a:xfrm>
                <a:off x="1859307" y="2758135"/>
                <a:ext cx="2532605" cy="753786"/>
              </a:xfrm>
              <a:prstGeom prst="rect">
                <a:avLst/>
              </a:prstGeom>
              <a:noFill/>
            </p:spPr>
            <p:txBody>
              <a:bodyPr wrap="square" rtlCol="0">
                <a:spAutoFit/>
              </a:bodyPr>
              <a:lstStyle/>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缺陷种类：</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30+</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检测精度：</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0.01m</a:t>
                </a:r>
                <a:r>
                  <a:rPr lang="en-US" altLang="zh-CN" sz="1000" kern="0" spc="100" baseline="300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2</a:t>
                </a:r>
                <a:r>
                  <a:rPr lang="zh-CN" altLang="en-US" sz="1000" kern="0" spc="100" baseline="300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检测率：</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99.5%+</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准确率，</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0</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漏杀；</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34" name="文本框 10">
                <a:extLst>
                  <a:ext uri="{FF2B5EF4-FFF2-40B4-BE49-F238E27FC236}">
                    <a16:creationId xmlns:a16="http://schemas.microsoft.com/office/drawing/2014/main" id="{ECB02361-FA42-AE43-A292-FB66F2EEDF31}"/>
                  </a:ext>
                </a:extLst>
              </p:cNvPr>
              <p:cNvSpPr txBox="1"/>
              <p:nvPr/>
            </p:nvSpPr>
            <p:spPr>
              <a:xfrm>
                <a:off x="1973709" y="1166191"/>
                <a:ext cx="2231635" cy="363443"/>
              </a:xfrm>
              <a:prstGeom prst="rect">
                <a:avLst/>
              </a:prstGeom>
              <a:noFill/>
            </p:spPr>
            <p:txBody>
              <a:bodyPr wrap="square" rtlCol="0">
                <a:spAutoFit/>
              </a:bodyPr>
              <a:lstStyle/>
              <a:p>
                <a:pPr algn="ctr">
                  <a:lnSpc>
                    <a:spcPct val="130000"/>
                  </a:lnSpc>
                  <a:spcBef>
                    <a:spcPts val="600"/>
                  </a:spcBef>
                </a:pP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无线充电线圈缺陷检测</a:t>
                </a:r>
              </a:p>
            </p:txBody>
          </p:sp>
          <p:pic>
            <p:nvPicPr>
              <p:cNvPr id="135" name="图片 11">
                <a:extLst>
                  <a:ext uri="{FF2B5EF4-FFF2-40B4-BE49-F238E27FC236}">
                    <a16:creationId xmlns:a16="http://schemas.microsoft.com/office/drawing/2014/main" id="{92FEFEB8-E164-044F-B533-C97DDC05C867}"/>
                  </a:ext>
                </a:extLst>
              </p:cNvPr>
              <p:cNvPicPr>
                <a:picLocks noChangeAspect="1"/>
              </p:cNvPicPr>
              <p:nvPr/>
            </p:nvPicPr>
            <p:blipFill>
              <a:blip r:embed="rId2"/>
              <a:stretch>
                <a:fillRect/>
              </a:stretch>
            </p:blipFill>
            <p:spPr>
              <a:xfrm>
                <a:off x="2034807" y="1635844"/>
                <a:ext cx="968095" cy="972620"/>
              </a:xfrm>
              <a:prstGeom prst="rect">
                <a:avLst/>
              </a:prstGeom>
            </p:spPr>
          </p:pic>
          <p:pic>
            <p:nvPicPr>
              <p:cNvPr id="136" name="图片 12">
                <a:extLst>
                  <a:ext uri="{FF2B5EF4-FFF2-40B4-BE49-F238E27FC236}">
                    <a16:creationId xmlns:a16="http://schemas.microsoft.com/office/drawing/2014/main" id="{DF67AA6E-4B2C-7D4E-94E3-F38E32B1A706}"/>
                  </a:ext>
                </a:extLst>
              </p:cNvPr>
              <p:cNvPicPr>
                <a:picLocks noChangeAspect="1"/>
              </p:cNvPicPr>
              <p:nvPr/>
            </p:nvPicPr>
            <p:blipFill>
              <a:blip r:embed="rId3"/>
              <a:stretch>
                <a:fillRect/>
              </a:stretch>
            </p:blipFill>
            <p:spPr>
              <a:xfrm>
                <a:off x="3045059" y="1632033"/>
                <a:ext cx="982239" cy="1007051"/>
              </a:xfrm>
              <a:prstGeom prst="rect">
                <a:avLst/>
              </a:prstGeom>
            </p:spPr>
          </p:pic>
        </p:grpSp>
        <p:grpSp>
          <p:nvGrpSpPr>
            <p:cNvPr id="93" name="组合 20">
              <a:extLst>
                <a:ext uri="{FF2B5EF4-FFF2-40B4-BE49-F238E27FC236}">
                  <a16:creationId xmlns:a16="http://schemas.microsoft.com/office/drawing/2014/main" id="{4147C870-507D-0542-AF33-C3E048CB013C}"/>
                </a:ext>
              </a:extLst>
            </p:cNvPr>
            <p:cNvGrpSpPr/>
            <p:nvPr/>
          </p:nvGrpSpPr>
          <p:grpSpPr>
            <a:xfrm>
              <a:off x="4407869" y="956381"/>
              <a:ext cx="2247700" cy="2059673"/>
              <a:chOff x="3617756" y="898547"/>
              <a:chExt cx="2247700" cy="2059673"/>
            </a:xfrm>
          </p:grpSpPr>
          <p:sp>
            <p:nvSpPr>
              <p:cNvPr id="127" name="文本框 14">
                <a:extLst>
                  <a:ext uri="{FF2B5EF4-FFF2-40B4-BE49-F238E27FC236}">
                    <a16:creationId xmlns:a16="http://schemas.microsoft.com/office/drawing/2014/main" id="{8BD7EF5D-6B26-2D44-93A1-AA741D1A3D49}"/>
                  </a:ext>
                </a:extLst>
              </p:cNvPr>
              <p:cNvSpPr txBox="1"/>
              <p:nvPr/>
            </p:nvSpPr>
            <p:spPr>
              <a:xfrm>
                <a:off x="3617756" y="1930913"/>
                <a:ext cx="2247700" cy="1027307"/>
              </a:xfrm>
              <a:prstGeom prst="rect">
                <a:avLst/>
              </a:prstGeom>
              <a:noFill/>
            </p:spPr>
            <p:txBody>
              <a:bodyPr wrap="square" rtlCol="0">
                <a:spAutoFit/>
              </a:bodyPr>
              <a:lstStyle/>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满足</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60+</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缺陷项检测；</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精密光源设计，克服产品翘曲因素，全方面呈现缺陷项；</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UPH</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1200pcs/h</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过杀率</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&lt;5%</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，漏杀率</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&lt;0.1%</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p>
            </p:txBody>
          </p:sp>
          <p:sp>
            <p:nvSpPr>
              <p:cNvPr id="128" name="文本框 15">
                <a:extLst>
                  <a:ext uri="{FF2B5EF4-FFF2-40B4-BE49-F238E27FC236}">
                    <a16:creationId xmlns:a16="http://schemas.microsoft.com/office/drawing/2014/main" id="{39EAD44C-B670-044F-A3A4-CEA8B6793DE2}"/>
                  </a:ext>
                </a:extLst>
              </p:cNvPr>
              <p:cNvSpPr txBox="1"/>
              <p:nvPr/>
            </p:nvSpPr>
            <p:spPr>
              <a:xfrm>
                <a:off x="3903149" y="898547"/>
                <a:ext cx="1676913" cy="320913"/>
              </a:xfrm>
              <a:prstGeom prst="rect">
                <a:avLst/>
              </a:prstGeom>
              <a:noFill/>
            </p:spPr>
            <p:txBody>
              <a:bodyPr wrap="square" rtlCol="0">
                <a:spAutoFit/>
              </a:bodyPr>
              <a:lstStyle/>
              <a:p>
                <a:pPr algn="ctr">
                  <a:lnSpc>
                    <a:spcPct val="130000"/>
                  </a:lnSpc>
                  <a:spcBef>
                    <a:spcPts val="600"/>
                  </a:spcBef>
                </a:pP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柔性电路板缺陷检测</a:t>
                </a:r>
              </a:p>
            </p:txBody>
          </p:sp>
          <p:pic>
            <p:nvPicPr>
              <p:cNvPr id="130" name="图片 4">
                <a:extLst>
                  <a:ext uri="{FF2B5EF4-FFF2-40B4-BE49-F238E27FC236}">
                    <a16:creationId xmlns:a16="http://schemas.microsoft.com/office/drawing/2014/main" id="{AB383C29-AA18-DA4B-9B2F-9BF788B97360}"/>
                  </a:ext>
                </a:extLst>
              </p:cNvPr>
              <p:cNvPicPr>
                <a:picLocks noChangeAspect="1"/>
              </p:cNvPicPr>
              <p:nvPr/>
            </p:nvPicPr>
            <p:blipFill>
              <a:blip r:embed="rId4"/>
              <a:stretch>
                <a:fillRect/>
              </a:stretch>
            </p:blipFill>
            <p:spPr>
              <a:xfrm>
                <a:off x="3863103" y="1338378"/>
                <a:ext cx="600077" cy="514351"/>
              </a:xfrm>
              <a:prstGeom prst="rect">
                <a:avLst/>
              </a:prstGeom>
            </p:spPr>
          </p:pic>
          <p:pic>
            <p:nvPicPr>
              <p:cNvPr id="131" name="图片 6">
                <a:extLst>
                  <a:ext uri="{FF2B5EF4-FFF2-40B4-BE49-F238E27FC236}">
                    <a16:creationId xmlns:a16="http://schemas.microsoft.com/office/drawing/2014/main" id="{52BF16BB-E809-0C4D-AA04-DA7C3E2C7265}"/>
                  </a:ext>
                </a:extLst>
              </p:cNvPr>
              <p:cNvPicPr>
                <a:picLocks noChangeAspect="1"/>
              </p:cNvPicPr>
              <p:nvPr/>
            </p:nvPicPr>
            <p:blipFill>
              <a:blip r:embed="rId5"/>
              <a:stretch>
                <a:fillRect/>
              </a:stretch>
            </p:blipFill>
            <p:spPr>
              <a:xfrm>
                <a:off x="4523643" y="1338317"/>
                <a:ext cx="516916" cy="516916"/>
              </a:xfrm>
              <a:prstGeom prst="rect">
                <a:avLst/>
              </a:prstGeom>
            </p:spPr>
          </p:pic>
          <p:pic>
            <p:nvPicPr>
              <p:cNvPr id="132" name="图片 19">
                <a:extLst>
                  <a:ext uri="{FF2B5EF4-FFF2-40B4-BE49-F238E27FC236}">
                    <a16:creationId xmlns:a16="http://schemas.microsoft.com/office/drawing/2014/main" id="{BE344A58-DB1D-3B45-BB1B-2C3254F90015}"/>
                  </a:ext>
                </a:extLst>
              </p:cNvPr>
              <p:cNvPicPr>
                <a:picLocks noChangeAspect="1"/>
              </p:cNvPicPr>
              <p:nvPr/>
            </p:nvPicPr>
            <p:blipFill>
              <a:blip r:embed="rId6"/>
              <a:stretch>
                <a:fillRect/>
              </a:stretch>
            </p:blipFill>
            <p:spPr>
              <a:xfrm>
                <a:off x="5101022" y="1338317"/>
                <a:ext cx="573767" cy="514411"/>
              </a:xfrm>
              <a:prstGeom prst="rect">
                <a:avLst/>
              </a:prstGeom>
            </p:spPr>
          </p:pic>
        </p:grpSp>
        <p:sp>
          <p:nvSpPr>
            <p:cNvPr id="94" name="文本框 22">
              <a:extLst>
                <a:ext uri="{FF2B5EF4-FFF2-40B4-BE49-F238E27FC236}">
                  <a16:creationId xmlns:a16="http://schemas.microsoft.com/office/drawing/2014/main" id="{77932DFD-7475-9741-A55C-7F1DFE3E8ABE}"/>
                </a:ext>
              </a:extLst>
            </p:cNvPr>
            <p:cNvSpPr txBox="1"/>
            <p:nvPr/>
          </p:nvSpPr>
          <p:spPr>
            <a:xfrm>
              <a:off x="7127195" y="2112385"/>
              <a:ext cx="2247700" cy="665579"/>
            </a:xfrm>
            <a:prstGeom prst="rect">
              <a:avLst/>
            </a:prstGeom>
            <a:noFill/>
          </p:spPr>
          <p:txBody>
            <a:bodyPr wrap="square" rtlCol="0">
              <a:spAutoFit/>
            </a:bodyPr>
            <a:lstStyle/>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满足</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40+</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缺陷项检测；</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能适应表盘曲面检测；</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过杀率</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&lt;5%</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，漏杀率</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&lt;0.1%</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p>
          </p:txBody>
        </p:sp>
        <p:sp>
          <p:nvSpPr>
            <p:cNvPr id="95" name="文本框 23">
              <a:extLst>
                <a:ext uri="{FF2B5EF4-FFF2-40B4-BE49-F238E27FC236}">
                  <a16:creationId xmlns:a16="http://schemas.microsoft.com/office/drawing/2014/main" id="{8327D9DB-1889-FE43-A04D-B8712CD02771}"/>
                </a:ext>
              </a:extLst>
            </p:cNvPr>
            <p:cNvSpPr txBox="1"/>
            <p:nvPr/>
          </p:nvSpPr>
          <p:spPr>
            <a:xfrm>
              <a:off x="7465349" y="956381"/>
              <a:ext cx="2035567" cy="320913"/>
            </a:xfrm>
            <a:prstGeom prst="rect">
              <a:avLst/>
            </a:prstGeom>
            <a:noFill/>
          </p:spPr>
          <p:txBody>
            <a:bodyPr wrap="square" rtlCol="0">
              <a:spAutoFit/>
            </a:bodyPr>
            <a:lstStyle/>
            <a:p>
              <a:pPr>
                <a:lnSpc>
                  <a:spcPct val="130000"/>
                </a:lnSpc>
                <a:spcBef>
                  <a:spcPts val="600"/>
                </a:spcBef>
              </a:pP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手表显示模组缺陷检测</a:t>
              </a:r>
            </a:p>
          </p:txBody>
        </p:sp>
        <p:pic>
          <p:nvPicPr>
            <p:cNvPr id="97" name="图片 29">
              <a:extLst>
                <a:ext uri="{FF2B5EF4-FFF2-40B4-BE49-F238E27FC236}">
                  <a16:creationId xmlns:a16="http://schemas.microsoft.com/office/drawing/2014/main" id="{D4788C0B-D6CF-8744-88E6-40F4C4904F72}"/>
                </a:ext>
              </a:extLst>
            </p:cNvPr>
            <p:cNvPicPr>
              <a:picLocks noChangeAspect="1"/>
            </p:cNvPicPr>
            <p:nvPr/>
          </p:nvPicPr>
          <p:blipFill>
            <a:blip r:embed="rId7"/>
            <a:stretch>
              <a:fillRect/>
            </a:stretch>
          </p:blipFill>
          <p:spPr>
            <a:xfrm>
              <a:off x="7311343" y="1382635"/>
              <a:ext cx="631427" cy="552499"/>
            </a:xfrm>
            <a:prstGeom prst="rect">
              <a:avLst/>
            </a:prstGeom>
          </p:spPr>
        </p:pic>
        <p:pic>
          <p:nvPicPr>
            <p:cNvPr id="98" name="图片 31">
              <a:extLst>
                <a:ext uri="{FF2B5EF4-FFF2-40B4-BE49-F238E27FC236}">
                  <a16:creationId xmlns:a16="http://schemas.microsoft.com/office/drawing/2014/main" id="{2540BFAC-AAB1-764A-ABCB-067BD365A08F}"/>
                </a:ext>
              </a:extLst>
            </p:cNvPr>
            <p:cNvPicPr>
              <a:picLocks noChangeAspect="1"/>
            </p:cNvPicPr>
            <p:nvPr/>
          </p:nvPicPr>
          <p:blipFill>
            <a:blip r:embed="rId8"/>
            <a:stretch>
              <a:fillRect/>
            </a:stretch>
          </p:blipFill>
          <p:spPr>
            <a:xfrm>
              <a:off x="8052388" y="1382635"/>
              <a:ext cx="561975" cy="551471"/>
            </a:xfrm>
            <a:prstGeom prst="rect">
              <a:avLst/>
            </a:prstGeom>
          </p:spPr>
        </p:pic>
        <p:pic>
          <p:nvPicPr>
            <p:cNvPr id="99" name="图片 33">
              <a:extLst>
                <a:ext uri="{FF2B5EF4-FFF2-40B4-BE49-F238E27FC236}">
                  <a16:creationId xmlns:a16="http://schemas.microsoft.com/office/drawing/2014/main" id="{4499768A-9FD9-5040-90E7-5899B4F80E69}"/>
                </a:ext>
              </a:extLst>
            </p:cNvPr>
            <p:cNvPicPr>
              <a:picLocks noChangeAspect="1"/>
            </p:cNvPicPr>
            <p:nvPr/>
          </p:nvPicPr>
          <p:blipFill>
            <a:blip r:embed="rId9"/>
            <a:stretch>
              <a:fillRect/>
            </a:stretch>
          </p:blipFill>
          <p:spPr>
            <a:xfrm>
              <a:off x="8723982" y="1382635"/>
              <a:ext cx="561975" cy="559510"/>
            </a:xfrm>
            <a:prstGeom prst="rect">
              <a:avLst/>
            </a:prstGeom>
          </p:spPr>
        </p:pic>
        <p:grpSp>
          <p:nvGrpSpPr>
            <p:cNvPr id="100" name="组合 46">
              <a:extLst>
                <a:ext uri="{FF2B5EF4-FFF2-40B4-BE49-F238E27FC236}">
                  <a16:creationId xmlns:a16="http://schemas.microsoft.com/office/drawing/2014/main" id="{1816B9DC-1804-EF4C-A32E-3AA60C9ABCF8}"/>
                </a:ext>
              </a:extLst>
            </p:cNvPr>
            <p:cNvGrpSpPr/>
            <p:nvPr/>
          </p:nvGrpSpPr>
          <p:grpSpPr>
            <a:xfrm>
              <a:off x="1666706" y="3165968"/>
              <a:ext cx="2247700" cy="2011676"/>
              <a:chOff x="864199" y="3132344"/>
              <a:chExt cx="2247700" cy="2011676"/>
            </a:xfrm>
          </p:grpSpPr>
          <p:sp>
            <p:nvSpPr>
              <p:cNvPr id="122" name="文本框 36">
                <a:extLst>
                  <a:ext uri="{FF2B5EF4-FFF2-40B4-BE49-F238E27FC236}">
                    <a16:creationId xmlns:a16="http://schemas.microsoft.com/office/drawing/2014/main" id="{E751DD30-82BE-DB45-BC4C-DE8F4C95E9AD}"/>
                  </a:ext>
                </a:extLst>
              </p:cNvPr>
              <p:cNvSpPr txBox="1"/>
              <p:nvPr/>
            </p:nvSpPr>
            <p:spPr>
              <a:xfrm>
                <a:off x="864199" y="4261404"/>
                <a:ext cx="2247700" cy="882616"/>
              </a:xfrm>
              <a:prstGeom prst="rect">
                <a:avLst/>
              </a:prstGeom>
              <a:noFill/>
            </p:spPr>
            <p:txBody>
              <a:bodyPr wrap="square" rtlCol="0">
                <a:spAutoFit/>
              </a:bodyPr>
              <a:lstStyle/>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满足</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20+</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缺陷项；</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智能读码，对接客户</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MES</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系统；</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检测时间＜</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1s/pcs</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检测准确率</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&gt;99%</a:t>
                </a:r>
                <a:endPar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23" name="文本框 37">
                <a:extLst>
                  <a:ext uri="{FF2B5EF4-FFF2-40B4-BE49-F238E27FC236}">
                    <a16:creationId xmlns:a16="http://schemas.microsoft.com/office/drawing/2014/main" id="{BCAC6577-07AA-EE40-890B-236AD7C07C35}"/>
                  </a:ext>
                </a:extLst>
              </p:cNvPr>
              <p:cNvSpPr txBox="1"/>
              <p:nvPr/>
            </p:nvSpPr>
            <p:spPr>
              <a:xfrm>
                <a:off x="974654" y="3132344"/>
                <a:ext cx="1971798" cy="320913"/>
              </a:xfrm>
              <a:prstGeom prst="rect">
                <a:avLst/>
              </a:prstGeom>
              <a:noFill/>
            </p:spPr>
            <p:txBody>
              <a:bodyPr wrap="square" rtlCol="0">
                <a:spAutoFit/>
              </a:bodyPr>
              <a:lstStyle/>
              <a:p>
                <a:pPr algn="ctr">
                  <a:lnSpc>
                    <a:spcPct val="130000"/>
                  </a:lnSpc>
                  <a:spcBef>
                    <a:spcPts val="600"/>
                  </a:spcBef>
                </a:pPr>
                <a:r>
                  <a:rPr lang="en-US" altLang="zh-CN"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Airpods</a:t>
                </a: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耳机缺陷检测</a:t>
                </a:r>
              </a:p>
            </p:txBody>
          </p:sp>
          <p:pic>
            <p:nvPicPr>
              <p:cNvPr id="125" name="图片 43">
                <a:extLst>
                  <a:ext uri="{FF2B5EF4-FFF2-40B4-BE49-F238E27FC236}">
                    <a16:creationId xmlns:a16="http://schemas.microsoft.com/office/drawing/2014/main" id="{6304DE4D-5D64-B04F-BB39-7C47F657BC73}"/>
                  </a:ext>
                </a:extLst>
              </p:cNvPr>
              <p:cNvPicPr>
                <a:picLocks noChangeAspect="1"/>
              </p:cNvPicPr>
              <p:nvPr/>
            </p:nvPicPr>
            <p:blipFill>
              <a:blip r:embed="rId10"/>
              <a:stretch>
                <a:fillRect/>
              </a:stretch>
            </p:blipFill>
            <p:spPr>
              <a:xfrm>
                <a:off x="1038583" y="3503553"/>
                <a:ext cx="859189" cy="644392"/>
              </a:xfrm>
              <a:prstGeom prst="rect">
                <a:avLst/>
              </a:prstGeom>
            </p:spPr>
          </p:pic>
          <p:pic>
            <p:nvPicPr>
              <p:cNvPr id="126" name="图片 45">
                <a:extLst>
                  <a:ext uri="{FF2B5EF4-FFF2-40B4-BE49-F238E27FC236}">
                    <a16:creationId xmlns:a16="http://schemas.microsoft.com/office/drawing/2014/main" id="{11FF3B1C-58F9-524D-93B3-1EEEA20F4ECB}"/>
                  </a:ext>
                </a:extLst>
              </p:cNvPr>
              <p:cNvPicPr>
                <a:picLocks noChangeAspect="1"/>
              </p:cNvPicPr>
              <p:nvPr/>
            </p:nvPicPr>
            <p:blipFill>
              <a:blip r:embed="rId11"/>
              <a:stretch>
                <a:fillRect/>
              </a:stretch>
            </p:blipFill>
            <p:spPr>
              <a:xfrm>
                <a:off x="1960553" y="3503553"/>
                <a:ext cx="892412" cy="655307"/>
              </a:xfrm>
              <a:prstGeom prst="rect">
                <a:avLst/>
              </a:prstGeom>
            </p:spPr>
          </p:pic>
        </p:grpSp>
        <p:grpSp>
          <p:nvGrpSpPr>
            <p:cNvPr id="101" name="组合 93">
              <a:extLst>
                <a:ext uri="{FF2B5EF4-FFF2-40B4-BE49-F238E27FC236}">
                  <a16:creationId xmlns:a16="http://schemas.microsoft.com/office/drawing/2014/main" id="{D6579EB7-6CCE-B64C-8EED-3BF1D6317DC5}"/>
                </a:ext>
              </a:extLst>
            </p:cNvPr>
            <p:cNvGrpSpPr/>
            <p:nvPr/>
          </p:nvGrpSpPr>
          <p:grpSpPr>
            <a:xfrm>
              <a:off x="4390092" y="3203782"/>
              <a:ext cx="3058586" cy="1949322"/>
              <a:chOff x="3586522" y="3204540"/>
              <a:chExt cx="3058586" cy="1949322"/>
            </a:xfrm>
          </p:grpSpPr>
          <p:sp>
            <p:nvSpPr>
              <p:cNvPr id="114" name="文本框 65">
                <a:extLst>
                  <a:ext uri="{FF2B5EF4-FFF2-40B4-BE49-F238E27FC236}">
                    <a16:creationId xmlns:a16="http://schemas.microsoft.com/office/drawing/2014/main" id="{57AC69CA-F02A-AD4B-BDF1-3E05D850464E}"/>
                  </a:ext>
                </a:extLst>
              </p:cNvPr>
              <p:cNvSpPr txBox="1"/>
              <p:nvPr/>
            </p:nvSpPr>
            <p:spPr>
              <a:xfrm>
                <a:off x="3586522" y="4126555"/>
                <a:ext cx="3058586" cy="1027307"/>
              </a:xfrm>
              <a:prstGeom prst="rect">
                <a:avLst/>
              </a:prstGeom>
              <a:noFill/>
            </p:spPr>
            <p:txBody>
              <a:bodyPr wrap="square" rtlCol="0">
                <a:spAutoFit/>
              </a:bodyPr>
              <a:lstStyle/>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满足字符</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二维码</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划</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x/</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印章识别</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强大的光学性能，可适应镀层、镭雕、印刷等不同字符的识别</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检测时间＜</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3s/pcs</a:t>
                </a: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endPar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Wingdings" panose="05000000000000000000" pitchFamily="2" charset="2"/>
                  <a:buChar char="n"/>
                </a:pPr>
                <a:r>
                  <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检测准确率</a:t>
                </a:r>
                <a:r>
                  <a:rPr lang="en-US" altLang="zh-CN"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&gt;99%</a:t>
                </a:r>
                <a:endParaRPr lang="zh-CN" altLang="en-US" sz="10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5" name="文本框 66">
                <a:extLst>
                  <a:ext uri="{FF2B5EF4-FFF2-40B4-BE49-F238E27FC236}">
                    <a16:creationId xmlns:a16="http://schemas.microsoft.com/office/drawing/2014/main" id="{7848B48C-303B-E845-B284-2F60567A0C06}"/>
                  </a:ext>
                </a:extLst>
              </p:cNvPr>
              <p:cNvSpPr txBox="1"/>
              <p:nvPr/>
            </p:nvSpPr>
            <p:spPr>
              <a:xfrm>
                <a:off x="3586522" y="3204540"/>
                <a:ext cx="2451337" cy="491950"/>
              </a:xfrm>
              <a:prstGeom prst="rect">
                <a:avLst/>
              </a:prstGeom>
              <a:noFill/>
            </p:spPr>
            <p:txBody>
              <a:bodyPr wrap="square" rtlCol="0">
                <a:spAutoFit/>
              </a:bodyPr>
              <a:lstStyle/>
              <a:p>
                <a:pPr algn="ctr">
                  <a:spcBef>
                    <a:spcPts val="600"/>
                  </a:spcBef>
                </a:pPr>
                <a:r>
                  <a:rPr lang="en-US" altLang="zh-CN"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PCB</a:t>
                </a: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板</a:t>
                </a:r>
                <a:r>
                  <a:rPr lang="en-US" altLang="zh-CN"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a:t>
                </a: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AI</a:t>
                </a: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字符及划 </a:t>
                </a:r>
                <a:r>
                  <a:rPr lang="en-US" altLang="zh-CN"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x</a:t>
                </a: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 </a:t>
                </a:r>
                <a:br>
                  <a:rPr lang="en-HK" altLang="zh-CN"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br>
                <a:r>
                  <a:rPr lang="zh-CN" altLang="en-US" sz="14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识别智能混料分拣系统</a:t>
                </a:r>
              </a:p>
            </p:txBody>
          </p:sp>
          <p:pic>
            <p:nvPicPr>
              <p:cNvPr id="117" name="图片 72">
                <a:extLst>
                  <a:ext uri="{FF2B5EF4-FFF2-40B4-BE49-F238E27FC236}">
                    <a16:creationId xmlns:a16="http://schemas.microsoft.com/office/drawing/2014/main" id="{934DCDCE-CF79-2641-89E2-EAB3A9596F7D}"/>
                  </a:ext>
                </a:extLst>
              </p:cNvPr>
              <p:cNvPicPr>
                <a:picLocks noChangeAspect="1"/>
              </p:cNvPicPr>
              <p:nvPr/>
            </p:nvPicPr>
            <p:blipFill>
              <a:blip r:embed="rId12"/>
              <a:stretch>
                <a:fillRect/>
              </a:stretch>
            </p:blipFill>
            <p:spPr>
              <a:xfrm>
                <a:off x="3653656" y="3776098"/>
                <a:ext cx="1084008" cy="258440"/>
              </a:xfrm>
              <a:prstGeom prst="rect">
                <a:avLst/>
              </a:prstGeom>
            </p:spPr>
          </p:pic>
          <p:pic>
            <p:nvPicPr>
              <p:cNvPr id="118" name="图片 73">
                <a:extLst>
                  <a:ext uri="{FF2B5EF4-FFF2-40B4-BE49-F238E27FC236}">
                    <a16:creationId xmlns:a16="http://schemas.microsoft.com/office/drawing/2014/main" id="{A813B76A-F389-A840-AAD4-991FA06A4A37}"/>
                  </a:ext>
                </a:extLst>
              </p:cNvPr>
              <p:cNvPicPr>
                <a:picLocks noChangeAspect="1"/>
              </p:cNvPicPr>
              <p:nvPr/>
            </p:nvPicPr>
            <p:blipFill>
              <a:blip r:embed="rId13"/>
              <a:stretch>
                <a:fillRect/>
              </a:stretch>
            </p:blipFill>
            <p:spPr>
              <a:xfrm>
                <a:off x="4779220" y="3792767"/>
                <a:ext cx="423026" cy="221065"/>
              </a:xfrm>
              <a:prstGeom prst="rect">
                <a:avLst/>
              </a:prstGeom>
            </p:spPr>
          </p:pic>
          <p:pic>
            <p:nvPicPr>
              <p:cNvPr id="119" name="图片 74">
                <a:extLst>
                  <a:ext uri="{FF2B5EF4-FFF2-40B4-BE49-F238E27FC236}">
                    <a16:creationId xmlns:a16="http://schemas.microsoft.com/office/drawing/2014/main" id="{6149CA55-A852-3641-87D3-9B23DB2B09D9}"/>
                  </a:ext>
                </a:extLst>
              </p:cNvPr>
              <p:cNvPicPr>
                <a:picLocks noChangeAspect="1"/>
              </p:cNvPicPr>
              <p:nvPr/>
            </p:nvPicPr>
            <p:blipFill>
              <a:blip r:embed="rId14"/>
              <a:stretch>
                <a:fillRect/>
              </a:stretch>
            </p:blipFill>
            <p:spPr>
              <a:xfrm>
                <a:off x="5243801" y="3762309"/>
                <a:ext cx="297063" cy="275278"/>
              </a:xfrm>
              <a:prstGeom prst="rect">
                <a:avLst/>
              </a:prstGeom>
            </p:spPr>
          </p:pic>
          <p:pic>
            <p:nvPicPr>
              <p:cNvPr id="120" name="图片 75">
                <a:extLst>
                  <a:ext uri="{FF2B5EF4-FFF2-40B4-BE49-F238E27FC236}">
                    <a16:creationId xmlns:a16="http://schemas.microsoft.com/office/drawing/2014/main" id="{5540FCB0-E724-7841-A833-9F8738455872}"/>
                  </a:ext>
                </a:extLst>
              </p:cNvPr>
              <p:cNvPicPr>
                <a:picLocks noChangeAspect="1"/>
              </p:cNvPicPr>
              <p:nvPr/>
            </p:nvPicPr>
            <p:blipFill>
              <a:blip r:embed="rId15"/>
              <a:stretch>
                <a:fillRect/>
              </a:stretch>
            </p:blipFill>
            <p:spPr>
              <a:xfrm>
                <a:off x="5592647" y="3750078"/>
                <a:ext cx="379543" cy="280199"/>
              </a:xfrm>
              <a:prstGeom prst="rect">
                <a:avLst/>
              </a:prstGeom>
            </p:spPr>
          </p:pic>
          <p:pic>
            <p:nvPicPr>
              <p:cNvPr id="121" name="图片 76">
                <a:extLst>
                  <a:ext uri="{FF2B5EF4-FFF2-40B4-BE49-F238E27FC236}">
                    <a16:creationId xmlns:a16="http://schemas.microsoft.com/office/drawing/2014/main" id="{6FF3F9C2-A90C-C346-A401-C941E08314AE}"/>
                  </a:ext>
                </a:extLst>
              </p:cNvPr>
              <p:cNvPicPr>
                <a:picLocks noChangeAspect="1"/>
              </p:cNvPicPr>
              <p:nvPr/>
            </p:nvPicPr>
            <p:blipFill>
              <a:blip r:embed="rId16"/>
              <a:stretch>
                <a:fillRect/>
              </a:stretch>
            </p:blipFill>
            <p:spPr>
              <a:xfrm>
                <a:off x="6021930" y="3753492"/>
                <a:ext cx="364288" cy="312914"/>
              </a:xfrm>
              <a:prstGeom prst="rect">
                <a:avLst/>
              </a:prstGeom>
            </p:spPr>
          </p:pic>
        </p:grpSp>
        <p:grpSp>
          <p:nvGrpSpPr>
            <p:cNvPr id="102" name="组合 95">
              <a:extLst>
                <a:ext uri="{FF2B5EF4-FFF2-40B4-BE49-F238E27FC236}">
                  <a16:creationId xmlns:a16="http://schemas.microsoft.com/office/drawing/2014/main" id="{BB43DDF0-FBFA-DB4E-8D04-0BD70D56B909}"/>
                </a:ext>
              </a:extLst>
            </p:cNvPr>
            <p:cNvGrpSpPr/>
            <p:nvPr/>
          </p:nvGrpSpPr>
          <p:grpSpPr>
            <a:xfrm>
              <a:off x="7677459" y="3095444"/>
              <a:ext cx="2035567" cy="2065394"/>
              <a:chOff x="6809883" y="3034401"/>
              <a:chExt cx="1780372" cy="2137272"/>
            </a:xfrm>
          </p:grpSpPr>
          <p:sp>
            <p:nvSpPr>
              <p:cNvPr id="103" name="矩形 78">
                <a:extLst>
                  <a:ext uri="{FF2B5EF4-FFF2-40B4-BE49-F238E27FC236}">
                    <a16:creationId xmlns:a16="http://schemas.microsoft.com/office/drawing/2014/main" id="{45886546-91B9-9E4C-9072-FE7A991368E1}"/>
                  </a:ext>
                </a:extLst>
              </p:cNvPr>
              <p:cNvSpPr/>
              <p:nvPr/>
            </p:nvSpPr>
            <p:spPr>
              <a:xfrm>
                <a:off x="6809883" y="3034401"/>
                <a:ext cx="1780372" cy="2137272"/>
              </a:xfrm>
              <a:prstGeom prst="rect">
                <a:avLst/>
              </a:prstGeom>
              <a:solidFill>
                <a:srgbClr val="79CFEA">
                  <a:alpha val="23000"/>
                </a:srgbClr>
              </a:solidFill>
              <a:ln>
                <a:noFill/>
              </a:ln>
            </p:spPr>
            <p:txBody>
              <a:bodyPr wrap="square" rtlCol="0" anchor="ctr">
                <a:noAutofit/>
              </a:bodyPr>
              <a:lstStyle/>
              <a:p>
                <a:pPr algn="l"/>
                <a:endParaRPr kumimoji="1" lang="zh-CN" altLang="en-US" sz="1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04" name="矩形 79">
                <a:extLst>
                  <a:ext uri="{FF2B5EF4-FFF2-40B4-BE49-F238E27FC236}">
                    <a16:creationId xmlns:a16="http://schemas.microsoft.com/office/drawing/2014/main" id="{0CF09086-CEDC-E145-B9A6-C2963E020D1D}"/>
                  </a:ext>
                </a:extLst>
              </p:cNvPr>
              <p:cNvSpPr/>
              <p:nvPr/>
            </p:nvSpPr>
            <p:spPr>
              <a:xfrm>
                <a:off x="7187134" y="3191054"/>
                <a:ext cx="1177923" cy="262895"/>
              </a:xfrm>
              <a:prstGeom prst="rect">
                <a:avLst/>
              </a:prstGeom>
            </p:spPr>
            <p:txBody>
              <a:bodyPr wrap="none">
                <a:spAutoFit/>
              </a:bodyPr>
              <a:lstStyle/>
              <a:p>
                <a:pPr>
                  <a:lnSpc>
                    <a:spcPct val="130000"/>
                  </a:lnSpc>
                  <a:spcBef>
                    <a:spcPts val="600"/>
                  </a:spcBef>
                </a:pPr>
                <a:r>
                  <a:rPr lang="zh-CN" altLang="en-US"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无线充电线圈缺陷检测</a:t>
                </a:r>
              </a:p>
            </p:txBody>
          </p:sp>
          <p:sp>
            <p:nvSpPr>
              <p:cNvPr id="105" name="圆角矩形 34">
                <a:extLst>
                  <a:ext uri="{FF2B5EF4-FFF2-40B4-BE49-F238E27FC236}">
                    <a16:creationId xmlns:a16="http://schemas.microsoft.com/office/drawing/2014/main" id="{6860DA6B-3A48-0D4A-863A-700C0B977C5E}"/>
                  </a:ext>
                </a:extLst>
              </p:cNvPr>
              <p:cNvSpPr/>
              <p:nvPr/>
            </p:nvSpPr>
            <p:spPr>
              <a:xfrm>
                <a:off x="7010326" y="3225239"/>
                <a:ext cx="176943" cy="205776"/>
              </a:xfrm>
              <a:prstGeom prst="roundRect">
                <a:avLst/>
              </a:prstGeom>
              <a:solidFill>
                <a:srgbClr val="F2E06E"/>
              </a:solidFill>
              <a:ln>
                <a:noFill/>
              </a:ln>
            </p:spPr>
            <p:txBody>
              <a:bodyPr wrap="square" rtlCol="0" anchor="ctr">
                <a:noAutofit/>
              </a:bodyPr>
              <a:lstStyle/>
              <a:p>
                <a:pPr algn="l"/>
                <a:endParaRPr kumimoji="1" lang="zh-CN" altLang="en-US" sz="1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06" name="矩形 81">
                <a:extLst>
                  <a:ext uri="{FF2B5EF4-FFF2-40B4-BE49-F238E27FC236}">
                    <a16:creationId xmlns:a16="http://schemas.microsoft.com/office/drawing/2014/main" id="{F7D7BE8E-4199-7344-9301-D691C7053BA5}"/>
                  </a:ext>
                </a:extLst>
              </p:cNvPr>
              <p:cNvSpPr/>
              <p:nvPr/>
            </p:nvSpPr>
            <p:spPr>
              <a:xfrm>
                <a:off x="7187134" y="3502732"/>
                <a:ext cx="1073765" cy="262895"/>
              </a:xfrm>
              <a:prstGeom prst="rect">
                <a:avLst/>
              </a:prstGeom>
            </p:spPr>
            <p:txBody>
              <a:bodyPr wrap="none">
                <a:spAutoFit/>
              </a:bodyPr>
              <a:lstStyle/>
              <a:p>
                <a:pPr>
                  <a:lnSpc>
                    <a:spcPct val="130000"/>
                  </a:lnSpc>
                  <a:spcBef>
                    <a:spcPts val="600"/>
                  </a:spcBef>
                </a:pPr>
                <a:r>
                  <a:rPr lang="zh-CN" altLang="en-US"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柔性电路板缺陷检测</a:t>
                </a:r>
              </a:p>
            </p:txBody>
          </p:sp>
          <p:sp>
            <p:nvSpPr>
              <p:cNvPr id="107" name="圆角矩形 37">
                <a:extLst>
                  <a:ext uri="{FF2B5EF4-FFF2-40B4-BE49-F238E27FC236}">
                    <a16:creationId xmlns:a16="http://schemas.microsoft.com/office/drawing/2014/main" id="{0C52CF87-56AB-6742-B26C-7F45F5FE4386}"/>
                  </a:ext>
                </a:extLst>
              </p:cNvPr>
              <p:cNvSpPr/>
              <p:nvPr/>
            </p:nvSpPr>
            <p:spPr>
              <a:xfrm>
                <a:off x="7010326" y="3538330"/>
                <a:ext cx="176943" cy="205776"/>
              </a:xfrm>
              <a:prstGeom prst="roundRect">
                <a:avLst/>
              </a:prstGeom>
              <a:solidFill>
                <a:srgbClr val="C00000"/>
              </a:solidFill>
            </p:spPr>
            <p:txBody>
              <a:bodyPr wrap="square" rtlCol="0" anchor="ctr">
                <a:noAutofit/>
              </a:bodyPr>
              <a:lstStyle/>
              <a:p>
                <a:pPr algn="l"/>
                <a:endParaRPr kumimoji="1" lang="zh-CN" altLang="en-US" sz="1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08" name="矩形 83">
                <a:extLst>
                  <a:ext uri="{FF2B5EF4-FFF2-40B4-BE49-F238E27FC236}">
                    <a16:creationId xmlns:a16="http://schemas.microsoft.com/office/drawing/2014/main" id="{E1633A13-149D-DA4C-9F4D-94BBAC2FBE9F}"/>
                  </a:ext>
                </a:extLst>
              </p:cNvPr>
              <p:cNvSpPr/>
              <p:nvPr/>
            </p:nvSpPr>
            <p:spPr>
              <a:xfrm>
                <a:off x="7187134" y="3814410"/>
                <a:ext cx="1177923" cy="262895"/>
              </a:xfrm>
              <a:prstGeom prst="rect">
                <a:avLst/>
              </a:prstGeom>
            </p:spPr>
            <p:txBody>
              <a:bodyPr wrap="none">
                <a:spAutoFit/>
              </a:bodyPr>
              <a:lstStyle/>
              <a:p>
                <a:pPr>
                  <a:lnSpc>
                    <a:spcPct val="130000"/>
                  </a:lnSpc>
                  <a:spcBef>
                    <a:spcPts val="600"/>
                  </a:spcBef>
                </a:pPr>
                <a:r>
                  <a:rPr lang="zh-CN" altLang="en-US"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手表显示模组缺陷检测</a:t>
                </a:r>
              </a:p>
            </p:txBody>
          </p:sp>
          <p:sp>
            <p:nvSpPr>
              <p:cNvPr id="109" name="圆角矩形 39">
                <a:extLst>
                  <a:ext uri="{FF2B5EF4-FFF2-40B4-BE49-F238E27FC236}">
                    <a16:creationId xmlns:a16="http://schemas.microsoft.com/office/drawing/2014/main" id="{2180E3FF-1566-ED46-933C-4A6EFD5AA0B5}"/>
                  </a:ext>
                </a:extLst>
              </p:cNvPr>
              <p:cNvSpPr/>
              <p:nvPr/>
            </p:nvSpPr>
            <p:spPr>
              <a:xfrm>
                <a:off x="7010326" y="3851422"/>
                <a:ext cx="176943" cy="205776"/>
              </a:xfrm>
              <a:prstGeom prst="roundRect">
                <a:avLst/>
              </a:prstGeom>
              <a:solidFill>
                <a:srgbClr val="F8BA48"/>
              </a:solidFill>
            </p:spPr>
            <p:txBody>
              <a:bodyPr wrap="square" rtlCol="0" anchor="ctr">
                <a:noAutofit/>
              </a:bodyPr>
              <a:lstStyle/>
              <a:p>
                <a:pPr algn="l"/>
                <a:endParaRPr kumimoji="1" lang="zh-CN" altLang="en-US" sz="1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10" name="矩形 85">
                <a:extLst>
                  <a:ext uri="{FF2B5EF4-FFF2-40B4-BE49-F238E27FC236}">
                    <a16:creationId xmlns:a16="http://schemas.microsoft.com/office/drawing/2014/main" id="{6A82C777-3092-2D4A-B0B0-8487D7DFBA2B}"/>
                  </a:ext>
                </a:extLst>
              </p:cNvPr>
              <p:cNvSpPr/>
              <p:nvPr/>
            </p:nvSpPr>
            <p:spPr>
              <a:xfrm>
                <a:off x="7187134" y="4126087"/>
                <a:ext cx="1185024" cy="262895"/>
              </a:xfrm>
              <a:prstGeom prst="rect">
                <a:avLst/>
              </a:prstGeom>
            </p:spPr>
            <p:txBody>
              <a:bodyPr wrap="none">
                <a:spAutoFit/>
              </a:bodyPr>
              <a:lstStyle/>
              <a:p>
                <a:pPr>
                  <a:lnSpc>
                    <a:spcPct val="130000"/>
                  </a:lnSpc>
                  <a:spcBef>
                    <a:spcPts val="600"/>
                  </a:spcBef>
                </a:pPr>
                <a:r>
                  <a:rPr lang="en-US" altLang="zh-CN"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Airpods</a:t>
                </a:r>
                <a:r>
                  <a:rPr lang="zh-CN" altLang="en-US"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耳机缺陷检测</a:t>
                </a:r>
              </a:p>
            </p:txBody>
          </p:sp>
          <p:sp>
            <p:nvSpPr>
              <p:cNvPr id="111" name="圆角矩形 41">
                <a:extLst>
                  <a:ext uri="{FF2B5EF4-FFF2-40B4-BE49-F238E27FC236}">
                    <a16:creationId xmlns:a16="http://schemas.microsoft.com/office/drawing/2014/main" id="{2F2F106E-97E3-194E-9AF4-4168433D0F8F}"/>
                  </a:ext>
                </a:extLst>
              </p:cNvPr>
              <p:cNvSpPr/>
              <p:nvPr/>
            </p:nvSpPr>
            <p:spPr>
              <a:xfrm>
                <a:off x="7010326" y="4164513"/>
                <a:ext cx="176943" cy="205776"/>
              </a:xfrm>
              <a:prstGeom prst="roundRect">
                <a:avLst/>
              </a:prstGeom>
              <a:solidFill>
                <a:srgbClr val="043E6F"/>
              </a:solidFill>
            </p:spPr>
            <p:txBody>
              <a:bodyPr wrap="square" rtlCol="0" anchor="ctr">
                <a:noAutofit/>
              </a:bodyPr>
              <a:lstStyle/>
              <a:p>
                <a:pPr algn="l"/>
                <a:endParaRPr kumimoji="1" lang="zh-CN" altLang="en-US" sz="1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12" name="矩形 87">
                <a:extLst>
                  <a:ext uri="{FF2B5EF4-FFF2-40B4-BE49-F238E27FC236}">
                    <a16:creationId xmlns:a16="http://schemas.microsoft.com/office/drawing/2014/main" id="{0701369F-342D-0649-A5AE-D5C8EFFF573C}"/>
                  </a:ext>
                </a:extLst>
              </p:cNvPr>
              <p:cNvSpPr/>
              <p:nvPr/>
            </p:nvSpPr>
            <p:spPr>
              <a:xfrm>
                <a:off x="7187134" y="4437766"/>
                <a:ext cx="1374034" cy="463778"/>
              </a:xfrm>
              <a:prstGeom prst="rect">
                <a:avLst/>
              </a:prstGeom>
            </p:spPr>
            <p:txBody>
              <a:bodyPr wrap="square">
                <a:spAutoFit/>
              </a:bodyPr>
              <a:lstStyle/>
              <a:p>
                <a:pPr>
                  <a:lnSpc>
                    <a:spcPct val="130000"/>
                  </a:lnSpc>
                  <a:spcBef>
                    <a:spcPts val="600"/>
                  </a:spcBef>
                </a:pPr>
                <a:r>
                  <a:rPr lang="en-US" altLang="zh-CN"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PCB</a:t>
                </a:r>
                <a:r>
                  <a:rPr lang="zh-CN" altLang="en-US"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板</a:t>
                </a:r>
                <a:r>
                  <a:rPr lang="en-US" altLang="zh-CN"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r>
                  <a:rPr lang="zh-CN" altLang="en-US"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AI</a:t>
                </a:r>
                <a:r>
                  <a:rPr lang="zh-CN" altLang="en-US"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字符及划 </a:t>
                </a:r>
                <a:r>
                  <a:rPr lang="en-US" altLang="zh-CN"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x</a:t>
                </a:r>
                <a:br>
                  <a:rPr lang="en-US" altLang="zh-CN"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br>
                <a:r>
                  <a:rPr lang="zh-CN" altLang="en-US" sz="10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识别智能混料分拣系统</a:t>
                </a:r>
              </a:p>
            </p:txBody>
          </p:sp>
          <p:sp>
            <p:nvSpPr>
              <p:cNvPr id="113" name="圆角矩形 43">
                <a:extLst>
                  <a:ext uri="{FF2B5EF4-FFF2-40B4-BE49-F238E27FC236}">
                    <a16:creationId xmlns:a16="http://schemas.microsoft.com/office/drawing/2014/main" id="{FCBDDE61-D517-C846-9D57-055194DEA897}"/>
                  </a:ext>
                </a:extLst>
              </p:cNvPr>
              <p:cNvSpPr/>
              <p:nvPr/>
            </p:nvSpPr>
            <p:spPr>
              <a:xfrm>
                <a:off x="7010326" y="4477605"/>
                <a:ext cx="176943" cy="205776"/>
              </a:xfrm>
              <a:prstGeom prst="roundRect">
                <a:avLst/>
              </a:prstGeom>
              <a:solidFill>
                <a:schemeClr val="accent6">
                  <a:lumMod val="75000"/>
                </a:schemeClr>
              </a:solidFill>
            </p:spPr>
            <p:txBody>
              <a:bodyPr wrap="square" rtlCol="0" anchor="ctr">
                <a:noAutofit/>
              </a:bodyPr>
              <a:lstStyle/>
              <a:p>
                <a:pPr algn="l"/>
                <a:endParaRPr kumimoji="1" lang="zh-CN" altLang="en-US" sz="1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grpSp>
      <p:sp>
        <p:nvSpPr>
          <p:cNvPr id="148" name="Rectangle 147">
            <a:extLst>
              <a:ext uri="{FF2B5EF4-FFF2-40B4-BE49-F238E27FC236}">
                <a16:creationId xmlns:a16="http://schemas.microsoft.com/office/drawing/2014/main" id="{6DC1B6D6-C752-FB42-A519-121038470DA8}"/>
              </a:ext>
            </a:extLst>
          </p:cNvPr>
          <p:cNvSpPr/>
          <p:nvPr/>
        </p:nvSpPr>
        <p:spPr>
          <a:xfrm>
            <a:off x="1054863" y="5906145"/>
            <a:ext cx="1423359" cy="576197"/>
          </a:xfrm>
          <a:prstGeom prst="rect">
            <a:avLst/>
          </a:prstGeom>
          <a:solidFill>
            <a:srgbClr val="F2E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149" name="矩形 2">
            <a:extLst>
              <a:ext uri="{FF2B5EF4-FFF2-40B4-BE49-F238E27FC236}">
                <a16:creationId xmlns:a16="http://schemas.microsoft.com/office/drawing/2014/main" id="{1974635E-5457-AD49-A65F-5A889BAD1FFF}"/>
              </a:ext>
            </a:extLst>
          </p:cNvPr>
          <p:cNvSpPr/>
          <p:nvPr/>
        </p:nvSpPr>
        <p:spPr>
          <a:xfrm>
            <a:off x="1194307" y="6021668"/>
            <a:ext cx="1157957" cy="369332"/>
          </a:xfrm>
          <a:prstGeom prst="rect">
            <a:avLst/>
          </a:prstGeom>
        </p:spPr>
        <p:txBody>
          <a:bodyPr wrap="square">
            <a:spAutoFit/>
          </a:bodyPr>
          <a:lstStyle/>
          <a:p>
            <a:pPr algn="ctr"/>
            <a:r>
              <a:rPr lang="zh-CN" altLang="en-US" b="1" spc="100" dirty="0">
                <a:solidFill>
                  <a:srgbClr val="474646"/>
                </a:solidFill>
                <a:latin typeface="Arial" panose="020B0604020202020204" pitchFamily="34" charset="0"/>
                <a:ea typeface="黑体" panose="02010609060101010101" pitchFamily="49" charset="-122"/>
                <a:cs typeface="Arial" panose="020B0604020202020204" pitchFamily="34" charset="0"/>
              </a:rPr>
              <a:t>原材料</a:t>
            </a:r>
          </a:p>
        </p:txBody>
      </p:sp>
      <p:sp>
        <p:nvSpPr>
          <p:cNvPr id="150" name="Rectangle 149">
            <a:extLst>
              <a:ext uri="{FF2B5EF4-FFF2-40B4-BE49-F238E27FC236}">
                <a16:creationId xmlns:a16="http://schemas.microsoft.com/office/drawing/2014/main" id="{91F62E56-5061-EE49-811F-06831911A289}"/>
              </a:ext>
            </a:extLst>
          </p:cNvPr>
          <p:cNvSpPr/>
          <p:nvPr/>
        </p:nvSpPr>
        <p:spPr>
          <a:xfrm>
            <a:off x="3152832" y="5906145"/>
            <a:ext cx="1423359" cy="5761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151" name="矩形 2">
            <a:extLst>
              <a:ext uri="{FF2B5EF4-FFF2-40B4-BE49-F238E27FC236}">
                <a16:creationId xmlns:a16="http://schemas.microsoft.com/office/drawing/2014/main" id="{1F022656-6F73-8846-93E2-589FCA1D3841}"/>
              </a:ext>
            </a:extLst>
          </p:cNvPr>
          <p:cNvSpPr/>
          <p:nvPr/>
        </p:nvSpPr>
        <p:spPr>
          <a:xfrm>
            <a:off x="3299978" y="6021668"/>
            <a:ext cx="1157957" cy="369332"/>
          </a:xfrm>
          <a:prstGeom prst="rect">
            <a:avLst/>
          </a:prstGeom>
        </p:spPr>
        <p:txBody>
          <a:bodyPr wrap="square">
            <a:spAutoFit/>
          </a:bodyPr>
          <a:lstStyle/>
          <a:p>
            <a:pPr algn="ctr"/>
            <a:r>
              <a:rPr lang="en-US" altLang="zh-CN" b="1" spc="100" dirty="0">
                <a:solidFill>
                  <a:schemeClr val="bg1"/>
                </a:solidFill>
                <a:latin typeface="Arial" panose="020B0604020202020204" pitchFamily="34" charset="0"/>
                <a:ea typeface="黑体" panose="02010609060101010101" pitchFamily="49" charset="-122"/>
                <a:cs typeface="Arial" panose="020B0604020202020204" pitchFamily="34" charset="0"/>
              </a:rPr>
              <a:t>SMT</a:t>
            </a:r>
            <a:endParaRPr lang="zh-CN" altLang="en-US" b="1"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52" name="Rectangle 151">
            <a:extLst>
              <a:ext uri="{FF2B5EF4-FFF2-40B4-BE49-F238E27FC236}">
                <a16:creationId xmlns:a16="http://schemas.microsoft.com/office/drawing/2014/main" id="{1FC14B6D-A954-904C-8963-8A882865FEE3}"/>
              </a:ext>
            </a:extLst>
          </p:cNvPr>
          <p:cNvSpPr/>
          <p:nvPr/>
        </p:nvSpPr>
        <p:spPr>
          <a:xfrm>
            <a:off x="5250801" y="5906145"/>
            <a:ext cx="1423359" cy="576197"/>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153" name="矩形 2">
            <a:extLst>
              <a:ext uri="{FF2B5EF4-FFF2-40B4-BE49-F238E27FC236}">
                <a16:creationId xmlns:a16="http://schemas.microsoft.com/office/drawing/2014/main" id="{FEB34473-626C-6047-8F25-C8D142D4177C}"/>
              </a:ext>
            </a:extLst>
          </p:cNvPr>
          <p:cNvSpPr/>
          <p:nvPr/>
        </p:nvSpPr>
        <p:spPr>
          <a:xfrm>
            <a:off x="5398867" y="6021668"/>
            <a:ext cx="1157957" cy="369332"/>
          </a:xfrm>
          <a:prstGeom prst="rect">
            <a:avLst/>
          </a:prstGeom>
        </p:spPr>
        <p:txBody>
          <a:bodyPr wrap="square">
            <a:spAutoFit/>
          </a:bodyPr>
          <a:lstStyle/>
          <a:p>
            <a:pPr algn="ctr"/>
            <a:r>
              <a:rPr lang="zh-CN" altLang="en-US" b="1" spc="100" dirty="0">
                <a:solidFill>
                  <a:schemeClr val="bg1"/>
                </a:solidFill>
                <a:latin typeface="Arial" panose="020B0604020202020204" pitchFamily="34" charset="0"/>
                <a:ea typeface="黑体" panose="02010609060101010101" pitchFamily="49" charset="-122"/>
                <a:cs typeface="Arial" panose="020B0604020202020204" pitchFamily="34" charset="0"/>
              </a:rPr>
              <a:t>模组厂</a:t>
            </a:r>
          </a:p>
        </p:txBody>
      </p:sp>
      <p:sp>
        <p:nvSpPr>
          <p:cNvPr id="154" name="Rectangle 153">
            <a:extLst>
              <a:ext uri="{FF2B5EF4-FFF2-40B4-BE49-F238E27FC236}">
                <a16:creationId xmlns:a16="http://schemas.microsoft.com/office/drawing/2014/main" id="{7799987C-18B3-2E42-AA89-A722363CC6E5}"/>
              </a:ext>
            </a:extLst>
          </p:cNvPr>
          <p:cNvSpPr/>
          <p:nvPr/>
        </p:nvSpPr>
        <p:spPr>
          <a:xfrm>
            <a:off x="7348770" y="5906145"/>
            <a:ext cx="1423359" cy="576197"/>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155" name="矩形 2">
            <a:extLst>
              <a:ext uri="{FF2B5EF4-FFF2-40B4-BE49-F238E27FC236}">
                <a16:creationId xmlns:a16="http://schemas.microsoft.com/office/drawing/2014/main" id="{13A265F8-D2BE-0745-981F-2A08BC02455B}"/>
              </a:ext>
            </a:extLst>
          </p:cNvPr>
          <p:cNvSpPr/>
          <p:nvPr/>
        </p:nvSpPr>
        <p:spPr>
          <a:xfrm>
            <a:off x="7476542" y="6021668"/>
            <a:ext cx="1157957" cy="369332"/>
          </a:xfrm>
          <a:prstGeom prst="rect">
            <a:avLst/>
          </a:prstGeom>
        </p:spPr>
        <p:txBody>
          <a:bodyPr wrap="square">
            <a:spAutoFit/>
          </a:bodyPr>
          <a:lstStyle/>
          <a:p>
            <a:pPr algn="ctr"/>
            <a:r>
              <a:rPr lang="zh-CN" altLang="en-US" b="1" spc="100" dirty="0">
                <a:solidFill>
                  <a:schemeClr val="bg1"/>
                </a:solidFill>
                <a:latin typeface="Arial" panose="020B0604020202020204" pitchFamily="34" charset="0"/>
                <a:ea typeface="黑体" panose="02010609060101010101" pitchFamily="49" charset="-122"/>
                <a:cs typeface="Arial" panose="020B0604020202020204" pitchFamily="34" charset="0"/>
              </a:rPr>
              <a:t>成品组装</a:t>
            </a:r>
          </a:p>
        </p:txBody>
      </p:sp>
      <p:sp>
        <p:nvSpPr>
          <p:cNvPr id="156" name="Rectangle 155">
            <a:extLst>
              <a:ext uri="{FF2B5EF4-FFF2-40B4-BE49-F238E27FC236}">
                <a16:creationId xmlns:a16="http://schemas.microsoft.com/office/drawing/2014/main" id="{78431113-1380-134C-B235-4B1BFC3E7F6B}"/>
              </a:ext>
            </a:extLst>
          </p:cNvPr>
          <p:cNvSpPr/>
          <p:nvPr/>
        </p:nvSpPr>
        <p:spPr>
          <a:xfrm>
            <a:off x="9446739" y="5906145"/>
            <a:ext cx="1423359" cy="5761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157" name="矩形 2">
            <a:extLst>
              <a:ext uri="{FF2B5EF4-FFF2-40B4-BE49-F238E27FC236}">
                <a16:creationId xmlns:a16="http://schemas.microsoft.com/office/drawing/2014/main" id="{027A3EA4-7400-9A41-9A94-6696DA53984E}"/>
              </a:ext>
            </a:extLst>
          </p:cNvPr>
          <p:cNvSpPr/>
          <p:nvPr/>
        </p:nvSpPr>
        <p:spPr>
          <a:xfrm>
            <a:off x="9586183" y="6021668"/>
            <a:ext cx="1157957" cy="369332"/>
          </a:xfrm>
          <a:prstGeom prst="rect">
            <a:avLst/>
          </a:prstGeom>
        </p:spPr>
        <p:txBody>
          <a:bodyPr wrap="square">
            <a:spAutoFit/>
          </a:bodyPr>
          <a:lstStyle/>
          <a:p>
            <a:pPr algn="ctr"/>
            <a:r>
              <a:rPr lang="zh-CN" altLang="en-US" b="1" spc="100" dirty="0">
                <a:solidFill>
                  <a:schemeClr val="bg1"/>
                </a:solidFill>
                <a:latin typeface="Arial" panose="020B0604020202020204" pitchFamily="34" charset="0"/>
                <a:ea typeface="黑体" panose="02010609060101010101" pitchFamily="49" charset="-122"/>
                <a:cs typeface="Arial" panose="020B0604020202020204" pitchFamily="34" charset="0"/>
              </a:rPr>
              <a:t>包装</a:t>
            </a:r>
          </a:p>
        </p:txBody>
      </p:sp>
      <p:sp>
        <p:nvSpPr>
          <p:cNvPr id="158" name="Down Arrow 157">
            <a:extLst>
              <a:ext uri="{FF2B5EF4-FFF2-40B4-BE49-F238E27FC236}">
                <a16:creationId xmlns:a16="http://schemas.microsoft.com/office/drawing/2014/main" id="{CB9F0F85-B865-424A-898C-25CB563AAF34}"/>
              </a:ext>
            </a:extLst>
          </p:cNvPr>
          <p:cNvSpPr/>
          <p:nvPr/>
        </p:nvSpPr>
        <p:spPr>
          <a:xfrm rot="16200000">
            <a:off x="2632606" y="60407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159" name="Down Arrow 158">
            <a:extLst>
              <a:ext uri="{FF2B5EF4-FFF2-40B4-BE49-F238E27FC236}">
                <a16:creationId xmlns:a16="http://schemas.microsoft.com/office/drawing/2014/main" id="{9836C22D-5D06-8246-AB84-2C34F0C0964A}"/>
              </a:ext>
            </a:extLst>
          </p:cNvPr>
          <p:cNvSpPr/>
          <p:nvPr/>
        </p:nvSpPr>
        <p:spPr>
          <a:xfrm rot="16200000">
            <a:off x="4738328" y="60407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160" name="Down Arrow 159">
            <a:extLst>
              <a:ext uri="{FF2B5EF4-FFF2-40B4-BE49-F238E27FC236}">
                <a16:creationId xmlns:a16="http://schemas.microsoft.com/office/drawing/2014/main" id="{A8D4BACF-2DE0-9F41-8083-5135121B84A7}"/>
              </a:ext>
            </a:extLst>
          </p:cNvPr>
          <p:cNvSpPr/>
          <p:nvPr/>
        </p:nvSpPr>
        <p:spPr>
          <a:xfrm rot="16200000">
            <a:off x="6844920" y="60407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161" name="Down Arrow 160">
            <a:extLst>
              <a:ext uri="{FF2B5EF4-FFF2-40B4-BE49-F238E27FC236}">
                <a16:creationId xmlns:a16="http://schemas.microsoft.com/office/drawing/2014/main" id="{6E1AB7D2-4805-3D44-89BC-713910C77D3E}"/>
              </a:ext>
            </a:extLst>
          </p:cNvPr>
          <p:cNvSpPr/>
          <p:nvPr/>
        </p:nvSpPr>
        <p:spPr>
          <a:xfrm rot="16200000">
            <a:off x="8939938" y="60407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90222997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圆顶角 67">
            <a:extLst>
              <a:ext uri="{FF2B5EF4-FFF2-40B4-BE49-F238E27FC236}">
                <a16:creationId xmlns:a16="http://schemas.microsoft.com/office/drawing/2014/main" id="{A4805CA9-783E-F74E-B85C-2AA9C670352C}"/>
              </a:ext>
            </a:extLst>
          </p:cNvPr>
          <p:cNvSpPr/>
          <p:nvPr/>
        </p:nvSpPr>
        <p:spPr>
          <a:xfrm rot="10800000" flipV="1">
            <a:off x="9908385" y="4919665"/>
            <a:ext cx="1819631" cy="1259698"/>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solidFill>
                <a:srgbClr val="474646"/>
              </a:solidFill>
              <a:latin typeface="Arial" panose="020B0604020202020204" pitchFamily="34" charset="0"/>
              <a:ea typeface="黑体" panose="02010609060101010101" pitchFamily="49" charset="-122"/>
              <a:cs typeface="Arial" panose="020B0604020202020204" pitchFamily="34" charset="0"/>
            </a:endParaRPr>
          </a:p>
        </p:txBody>
      </p:sp>
      <p:pic>
        <p:nvPicPr>
          <p:cNvPr id="7" name="图片 42">
            <a:extLst>
              <a:ext uri="{FF2B5EF4-FFF2-40B4-BE49-F238E27FC236}">
                <a16:creationId xmlns:a16="http://schemas.microsoft.com/office/drawing/2014/main" id="{1D86A716-EB12-7942-A629-6D667DD34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33" y="1866727"/>
            <a:ext cx="4995672" cy="3459480"/>
          </a:xfrm>
          <a:prstGeom prst="rect">
            <a:avLst/>
          </a:prstGeom>
        </p:spPr>
      </p:pic>
      <p:sp>
        <p:nvSpPr>
          <p:cNvPr id="66" name="矩形: 圆顶角 67">
            <a:extLst>
              <a:ext uri="{FF2B5EF4-FFF2-40B4-BE49-F238E27FC236}">
                <a16:creationId xmlns:a16="http://schemas.microsoft.com/office/drawing/2014/main" id="{3BBAA14A-2083-184B-9A26-0457BB3743C4}"/>
              </a:ext>
            </a:extLst>
          </p:cNvPr>
          <p:cNvSpPr/>
          <p:nvPr/>
        </p:nvSpPr>
        <p:spPr>
          <a:xfrm rot="10800000" flipV="1">
            <a:off x="5945985" y="4919665"/>
            <a:ext cx="1819631" cy="1259698"/>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latin typeface="Arial" panose="020B0604020202020204" pitchFamily="34" charset="0"/>
              <a:ea typeface="黑体" panose="02010609060101010101" pitchFamily="49" charset="-122"/>
              <a:cs typeface="Arial" panose="020B0604020202020204" pitchFamily="34" charset="0"/>
            </a:endParaRPr>
          </a:p>
        </p:txBody>
      </p:sp>
      <p:sp>
        <p:nvSpPr>
          <p:cNvPr id="68" name="矩形: 圆顶角 67">
            <a:extLst>
              <a:ext uri="{FF2B5EF4-FFF2-40B4-BE49-F238E27FC236}">
                <a16:creationId xmlns:a16="http://schemas.microsoft.com/office/drawing/2014/main" id="{C11E257C-0CA6-1043-BC22-B2E4DD128311}"/>
              </a:ext>
            </a:extLst>
          </p:cNvPr>
          <p:cNvSpPr/>
          <p:nvPr/>
        </p:nvSpPr>
        <p:spPr>
          <a:xfrm rot="10800000" flipV="1">
            <a:off x="7863684" y="4919665"/>
            <a:ext cx="1972080" cy="1259698"/>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latin typeface="Arial" panose="020B0604020202020204" pitchFamily="34" charset="0"/>
              <a:ea typeface="黑体" panose="02010609060101010101" pitchFamily="49" charset="-122"/>
              <a:cs typeface="Arial" panose="020B0604020202020204" pitchFamily="34" charset="0"/>
            </a:endParaRPr>
          </a:p>
        </p:txBody>
      </p:sp>
      <p:sp>
        <p:nvSpPr>
          <p:cNvPr id="2" name="Title 1">
            <a:extLst>
              <a:ext uri="{FF2B5EF4-FFF2-40B4-BE49-F238E27FC236}">
                <a16:creationId xmlns:a16="http://schemas.microsoft.com/office/drawing/2014/main" id="{46F9C654-0018-704F-B352-57DD17897233}"/>
              </a:ext>
            </a:extLst>
          </p:cNvPr>
          <p:cNvSpPr>
            <a:spLocks noGrp="1"/>
          </p:cNvSpPr>
          <p:nvPr>
            <p:ph type="title"/>
          </p:nvPr>
        </p:nvSpPr>
        <p:spPr/>
        <p:txBody>
          <a:bodyPr/>
          <a:lstStyle/>
          <a:p>
            <a:r>
              <a:rPr lang="zh-CN" altLang="en-US" dirty="0"/>
              <a:t>行业方案：汽车行业</a:t>
            </a:r>
          </a:p>
        </p:txBody>
      </p:sp>
      <p:sp>
        <p:nvSpPr>
          <p:cNvPr id="11" name="内容占位符 3">
            <a:extLst>
              <a:ext uri="{FF2B5EF4-FFF2-40B4-BE49-F238E27FC236}">
                <a16:creationId xmlns:a16="http://schemas.microsoft.com/office/drawing/2014/main" id="{DBC16534-C651-3446-8AB0-AE35CFB09E30}"/>
              </a:ext>
            </a:extLst>
          </p:cNvPr>
          <p:cNvSpPr txBox="1">
            <a:spLocks/>
          </p:cNvSpPr>
          <p:nvPr/>
        </p:nvSpPr>
        <p:spPr>
          <a:xfrm>
            <a:off x="995363" y="2519548"/>
            <a:ext cx="6180137" cy="2264485"/>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900"/>
              </a:lnSpc>
            </a:pPr>
            <a:endParaRPr lang="zh-CN" altLang="en-US" sz="1200" spc="100" dirty="0">
              <a:ea typeface="黑体" panose="02010609060101010101" pitchFamily="49" charset="-122"/>
            </a:endParaRPr>
          </a:p>
        </p:txBody>
      </p:sp>
      <p:pic>
        <p:nvPicPr>
          <p:cNvPr id="12" name="图片 75">
            <a:extLst>
              <a:ext uri="{FF2B5EF4-FFF2-40B4-BE49-F238E27FC236}">
                <a16:creationId xmlns:a16="http://schemas.microsoft.com/office/drawing/2014/main" id="{C3C5228C-C649-254C-B172-8DC949A01717}"/>
              </a:ext>
            </a:extLst>
          </p:cNvPr>
          <p:cNvPicPr>
            <a:picLocks noChangeAspect="1"/>
          </p:cNvPicPr>
          <p:nvPr/>
        </p:nvPicPr>
        <p:blipFill>
          <a:blip r:embed="rId3"/>
          <a:stretch>
            <a:fillRect/>
          </a:stretch>
        </p:blipFill>
        <p:spPr>
          <a:xfrm>
            <a:off x="9169496" y="827518"/>
            <a:ext cx="1632543" cy="385874"/>
          </a:xfrm>
          <a:prstGeom prst="rect">
            <a:avLst/>
          </a:prstGeom>
        </p:spPr>
      </p:pic>
      <p:pic>
        <p:nvPicPr>
          <p:cNvPr id="13" name="图片 79">
            <a:extLst>
              <a:ext uri="{FF2B5EF4-FFF2-40B4-BE49-F238E27FC236}">
                <a16:creationId xmlns:a16="http://schemas.microsoft.com/office/drawing/2014/main" id="{02858322-8016-5540-BAAA-0CD7633FF4B7}"/>
              </a:ext>
            </a:extLst>
          </p:cNvPr>
          <p:cNvPicPr>
            <a:picLocks noChangeAspect="1"/>
          </p:cNvPicPr>
          <p:nvPr/>
        </p:nvPicPr>
        <p:blipFill>
          <a:blip r:embed="rId4"/>
          <a:stretch>
            <a:fillRect/>
          </a:stretch>
        </p:blipFill>
        <p:spPr>
          <a:xfrm>
            <a:off x="10563861" y="1505309"/>
            <a:ext cx="1245165" cy="547666"/>
          </a:xfrm>
          <a:prstGeom prst="rect">
            <a:avLst/>
          </a:prstGeom>
        </p:spPr>
      </p:pic>
      <p:pic>
        <p:nvPicPr>
          <p:cNvPr id="14" name="图片 81">
            <a:extLst>
              <a:ext uri="{FF2B5EF4-FFF2-40B4-BE49-F238E27FC236}">
                <a16:creationId xmlns:a16="http://schemas.microsoft.com/office/drawing/2014/main" id="{B4F17228-B9C6-814C-A81A-3ED7F649F070}"/>
              </a:ext>
            </a:extLst>
          </p:cNvPr>
          <p:cNvPicPr>
            <a:picLocks noChangeAspect="1"/>
          </p:cNvPicPr>
          <p:nvPr/>
        </p:nvPicPr>
        <p:blipFill>
          <a:blip r:embed="rId5"/>
          <a:stretch>
            <a:fillRect/>
          </a:stretch>
        </p:blipFill>
        <p:spPr>
          <a:xfrm>
            <a:off x="9140774" y="2471966"/>
            <a:ext cx="1180591" cy="558898"/>
          </a:xfrm>
          <a:prstGeom prst="rect">
            <a:avLst/>
          </a:prstGeom>
        </p:spPr>
      </p:pic>
      <p:pic>
        <p:nvPicPr>
          <p:cNvPr id="15" name="图片 83">
            <a:extLst>
              <a:ext uri="{FF2B5EF4-FFF2-40B4-BE49-F238E27FC236}">
                <a16:creationId xmlns:a16="http://schemas.microsoft.com/office/drawing/2014/main" id="{CFE550CD-9889-EF4D-8264-08A871A7B5AB}"/>
              </a:ext>
            </a:extLst>
          </p:cNvPr>
          <p:cNvPicPr>
            <a:picLocks noChangeAspect="1"/>
          </p:cNvPicPr>
          <p:nvPr/>
        </p:nvPicPr>
        <p:blipFill>
          <a:blip r:embed="rId6"/>
          <a:stretch>
            <a:fillRect/>
          </a:stretch>
        </p:blipFill>
        <p:spPr>
          <a:xfrm>
            <a:off x="9174993" y="1277300"/>
            <a:ext cx="1237706" cy="365891"/>
          </a:xfrm>
          <a:prstGeom prst="rect">
            <a:avLst/>
          </a:prstGeom>
        </p:spPr>
      </p:pic>
      <p:pic>
        <p:nvPicPr>
          <p:cNvPr id="16" name="图片 85">
            <a:extLst>
              <a:ext uri="{FF2B5EF4-FFF2-40B4-BE49-F238E27FC236}">
                <a16:creationId xmlns:a16="http://schemas.microsoft.com/office/drawing/2014/main" id="{4187211B-D374-6F4B-9FD2-509D91D95F3E}"/>
              </a:ext>
            </a:extLst>
          </p:cNvPr>
          <p:cNvPicPr>
            <a:picLocks noChangeAspect="1"/>
          </p:cNvPicPr>
          <p:nvPr/>
        </p:nvPicPr>
        <p:blipFill>
          <a:blip r:embed="rId7"/>
          <a:stretch>
            <a:fillRect/>
          </a:stretch>
        </p:blipFill>
        <p:spPr>
          <a:xfrm>
            <a:off x="9163860" y="1731113"/>
            <a:ext cx="1046130" cy="680151"/>
          </a:xfrm>
          <a:prstGeom prst="rect">
            <a:avLst/>
          </a:prstGeom>
        </p:spPr>
      </p:pic>
      <p:pic>
        <p:nvPicPr>
          <p:cNvPr id="17" name="图片 87">
            <a:extLst>
              <a:ext uri="{FF2B5EF4-FFF2-40B4-BE49-F238E27FC236}">
                <a16:creationId xmlns:a16="http://schemas.microsoft.com/office/drawing/2014/main" id="{E7BA88D6-3CF1-3846-B84E-C73E22F8B29E}"/>
              </a:ext>
            </a:extLst>
          </p:cNvPr>
          <p:cNvPicPr>
            <a:picLocks noChangeAspect="1"/>
          </p:cNvPicPr>
          <p:nvPr/>
        </p:nvPicPr>
        <p:blipFill>
          <a:blip r:embed="rId8"/>
          <a:stretch>
            <a:fillRect/>
          </a:stretch>
        </p:blipFill>
        <p:spPr>
          <a:xfrm>
            <a:off x="10945472" y="810912"/>
            <a:ext cx="863554" cy="601088"/>
          </a:xfrm>
          <a:prstGeom prst="rect">
            <a:avLst/>
          </a:prstGeom>
        </p:spPr>
      </p:pic>
      <p:pic>
        <p:nvPicPr>
          <p:cNvPr id="18" name="图片 89">
            <a:extLst>
              <a:ext uri="{FF2B5EF4-FFF2-40B4-BE49-F238E27FC236}">
                <a16:creationId xmlns:a16="http://schemas.microsoft.com/office/drawing/2014/main" id="{C1E57283-2AF2-EF43-A901-429F9AC8797C}"/>
              </a:ext>
            </a:extLst>
          </p:cNvPr>
          <p:cNvPicPr>
            <a:picLocks noChangeAspect="1"/>
          </p:cNvPicPr>
          <p:nvPr/>
        </p:nvPicPr>
        <p:blipFill>
          <a:blip r:embed="rId9"/>
          <a:stretch>
            <a:fillRect/>
          </a:stretch>
        </p:blipFill>
        <p:spPr>
          <a:xfrm>
            <a:off x="10289961" y="2127141"/>
            <a:ext cx="1519065" cy="392017"/>
          </a:xfrm>
          <a:prstGeom prst="rect">
            <a:avLst/>
          </a:prstGeom>
        </p:spPr>
      </p:pic>
      <p:pic>
        <p:nvPicPr>
          <p:cNvPr id="20" name="图片 101">
            <a:extLst>
              <a:ext uri="{FF2B5EF4-FFF2-40B4-BE49-F238E27FC236}">
                <a16:creationId xmlns:a16="http://schemas.microsoft.com/office/drawing/2014/main" id="{F18BA731-6C29-DB44-989D-029E2C7BFFD3}"/>
              </a:ext>
            </a:extLst>
          </p:cNvPr>
          <p:cNvPicPr>
            <a:picLocks noChangeAspect="1"/>
          </p:cNvPicPr>
          <p:nvPr/>
        </p:nvPicPr>
        <p:blipFill>
          <a:blip r:embed="rId10"/>
          <a:stretch>
            <a:fillRect/>
          </a:stretch>
        </p:blipFill>
        <p:spPr>
          <a:xfrm>
            <a:off x="3017007" y="1142871"/>
            <a:ext cx="727833" cy="581013"/>
          </a:xfrm>
          <a:prstGeom prst="rect">
            <a:avLst/>
          </a:prstGeom>
        </p:spPr>
      </p:pic>
      <p:sp>
        <p:nvSpPr>
          <p:cNvPr id="21" name="文本框 2">
            <a:extLst>
              <a:ext uri="{FF2B5EF4-FFF2-40B4-BE49-F238E27FC236}">
                <a16:creationId xmlns:a16="http://schemas.microsoft.com/office/drawing/2014/main" id="{FE9D8C9C-2CD8-BF4D-8BC3-3DDBCD3A0FA5}"/>
              </a:ext>
            </a:extLst>
          </p:cNvPr>
          <p:cNvSpPr txBox="1"/>
          <p:nvPr/>
        </p:nvSpPr>
        <p:spPr>
          <a:xfrm>
            <a:off x="3808863" y="1318226"/>
            <a:ext cx="492443" cy="30578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pPr>
              <a:lnSpc>
                <a:spcPct val="130000"/>
              </a:lnSpc>
              <a:spcBef>
                <a:spcPts val="600"/>
              </a:spcBef>
            </a:pPr>
            <a:r>
              <a:rPr lang="zh-CN" altLang="en-US" sz="1200" b="1" kern="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活塞</a:t>
            </a:r>
          </a:p>
        </p:txBody>
      </p:sp>
      <p:grpSp>
        <p:nvGrpSpPr>
          <p:cNvPr id="22" name="组合 19">
            <a:extLst>
              <a:ext uri="{FF2B5EF4-FFF2-40B4-BE49-F238E27FC236}">
                <a16:creationId xmlns:a16="http://schemas.microsoft.com/office/drawing/2014/main" id="{48458971-5A48-CA45-8878-3FF4212F7628}"/>
              </a:ext>
            </a:extLst>
          </p:cNvPr>
          <p:cNvGrpSpPr/>
          <p:nvPr/>
        </p:nvGrpSpPr>
        <p:grpSpPr>
          <a:xfrm>
            <a:off x="361760" y="3168596"/>
            <a:ext cx="800219" cy="767621"/>
            <a:chOff x="5595415" y="2647137"/>
            <a:chExt cx="800219" cy="767621"/>
          </a:xfrm>
        </p:grpSpPr>
        <p:pic>
          <p:nvPicPr>
            <p:cNvPr id="23" name="图片 98">
              <a:extLst>
                <a:ext uri="{FF2B5EF4-FFF2-40B4-BE49-F238E27FC236}">
                  <a16:creationId xmlns:a16="http://schemas.microsoft.com/office/drawing/2014/main" id="{66920618-BD51-824A-B65D-E784EEC8544E}"/>
                </a:ext>
              </a:extLst>
            </p:cNvPr>
            <p:cNvPicPr>
              <a:picLocks noChangeAspect="1"/>
            </p:cNvPicPr>
            <p:nvPr/>
          </p:nvPicPr>
          <p:blipFill>
            <a:blip r:embed="rId11"/>
            <a:stretch>
              <a:fillRect/>
            </a:stretch>
          </p:blipFill>
          <p:spPr>
            <a:xfrm>
              <a:off x="5676878" y="2647137"/>
              <a:ext cx="592114" cy="463087"/>
            </a:xfrm>
            <a:prstGeom prst="rect">
              <a:avLst/>
            </a:prstGeom>
          </p:spPr>
        </p:pic>
        <p:sp>
          <p:nvSpPr>
            <p:cNvPr id="24" name="文本框 47">
              <a:extLst>
                <a:ext uri="{FF2B5EF4-FFF2-40B4-BE49-F238E27FC236}">
                  <a16:creationId xmlns:a16="http://schemas.microsoft.com/office/drawing/2014/main" id="{D0B01E47-8F26-A948-AA66-A23E27ACF370}"/>
                </a:ext>
              </a:extLst>
            </p:cNvPr>
            <p:cNvSpPr txBox="1"/>
            <p:nvPr/>
          </p:nvSpPr>
          <p:spPr>
            <a:xfrm>
              <a:off x="5595415" y="3108969"/>
              <a:ext cx="800219" cy="30578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zh-CN"/>
              </a:defPPr>
              <a:lvl1pPr>
                <a:lnSpc>
                  <a:spcPct val="130000"/>
                </a:lnSpc>
                <a:spcBef>
                  <a:spcPts val="600"/>
                </a:spcBef>
                <a:defRPr sz="1100" kern="0">
                  <a:latin typeface="黑体" panose="02010609060101010101" pitchFamily="49" charset="-122"/>
                  <a:ea typeface="黑体" panose="02010609060101010101" pitchFamily="49" charset="-122"/>
                  <a:cs typeface="+mn-ea"/>
                </a:defRPr>
              </a:lvl1pPr>
            </a:lstStyle>
            <a:p>
              <a:r>
                <a:rPr lang="zh-CN" altLang="en-US" sz="1200" b="1" dirty="0">
                  <a:solidFill>
                    <a:srgbClr val="043E6F"/>
                  </a:solidFill>
                  <a:latin typeface="Arial" panose="020B0604020202020204" pitchFamily="34" charset="0"/>
                  <a:cs typeface="Arial" panose="020B0604020202020204" pitchFamily="34" charset="0"/>
                  <a:sym typeface="+mn-lt"/>
                </a:rPr>
                <a:t>汽车水箱</a:t>
              </a:r>
              <a:endParaRPr lang="en-US" altLang="zh-CN" sz="1200" b="1" dirty="0">
                <a:solidFill>
                  <a:srgbClr val="043E6F"/>
                </a:solidFill>
                <a:latin typeface="Arial" panose="020B0604020202020204" pitchFamily="34" charset="0"/>
                <a:cs typeface="Arial" panose="020B0604020202020204" pitchFamily="34" charset="0"/>
                <a:sym typeface="+mn-lt"/>
              </a:endParaRPr>
            </a:p>
          </p:txBody>
        </p:sp>
      </p:grpSp>
      <p:grpSp>
        <p:nvGrpSpPr>
          <p:cNvPr id="25" name="组合 18">
            <a:extLst>
              <a:ext uri="{FF2B5EF4-FFF2-40B4-BE49-F238E27FC236}">
                <a16:creationId xmlns:a16="http://schemas.microsoft.com/office/drawing/2014/main" id="{38B859C6-5503-D94B-97DE-5F4194A2CC28}"/>
              </a:ext>
            </a:extLst>
          </p:cNvPr>
          <p:cNvGrpSpPr/>
          <p:nvPr/>
        </p:nvGrpSpPr>
        <p:grpSpPr>
          <a:xfrm>
            <a:off x="5456766" y="1033690"/>
            <a:ext cx="1491786" cy="763932"/>
            <a:chOff x="5594608" y="1829221"/>
            <a:chExt cx="1491786" cy="763932"/>
          </a:xfrm>
        </p:grpSpPr>
        <p:pic>
          <p:nvPicPr>
            <p:cNvPr id="26" name="图片 103">
              <a:extLst>
                <a:ext uri="{FF2B5EF4-FFF2-40B4-BE49-F238E27FC236}">
                  <a16:creationId xmlns:a16="http://schemas.microsoft.com/office/drawing/2014/main" id="{68049241-8E14-DD4E-A5A0-514828792B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94608" y="1829221"/>
              <a:ext cx="763932" cy="763932"/>
            </a:xfrm>
            <a:prstGeom prst="rect">
              <a:avLst/>
            </a:prstGeom>
          </p:spPr>
        </p:pic>
        <p:sp>
          <p:nvSpPr>
            <p:cNvPr id="27" name="文本框 49">
              <a:extLst>
                <a:ext uri="{FF2B5EF4-FFF2-40B4-BE49-F238E27FC236}">
                  <a16:creationId xmlns:a16="http://schemas.microsoft.com/office/drawing/2014/main" id="{358B6628-0A63-8340-A2F1-7E8D2889DB35}"/>
                </a:ext>
              </a:extLst>
            </p:cNvPr>
            <p:cNvSpPr txBox="1"/>
            <p:nvPr/>
          </p:nvSpPr>
          <p:spPr>
            <a:xfrm>
              <a:off x="6440063" y="2112804"/>
              <a:ext cx="646331" cy="30578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zh-CN"/>
              </a:defPPr>
              <a:lvl1pPr>
                <a:lnSpc>
                  <a:spcPct val="130000"/>
                </a:lnSpc>
                <a:spcBef>
                  <a:spcPts val="600"/>
                </a:spcBef>
                <a:defRPr sz="1100" kern="0">
                  <a:latin typeface="黑体" panose="02010609060101010101" pitchFamily="49" charset="-122"/>
                  <a:ea typeface="黑体" panose="02010609060101010101" pitchFamily="49" charset="-122"/>
                  <a:cs typeface="+mn-ea"/>
                </a:defRPr>
              </a:lvl1pPr>
            </a:lstStyle>
            <a:p>
              <a:r>
                <a:rPr lang="zh-CN" altLang="en-US" sz="1200" b="1" dirty="0">
                  <a:solidFill>
                    <a:srgbClr val="043E6F"/>
                  </a:solidFill>
                  <a:latin typeface="Arial" panose="020B0604020202020204" pitchFamily="34" charset="0"/>
                  <a:cs typeface="Arial" panose="020B0604020202020204" pitchFamily="34" charset="0"/>
                  <a:sym typeface="+mn-lt"/>
                </a:rPr>
                <a:t>仪表盘</a:t>
              </a:r>
              <a:endParaRPr lang="en-US" altLang="zh-CN" sz="1200" b="1" dirty="0">
                <a:solidFill>
                  <a:srgbClr val="043E6F"/>
                </a:solidFill>
                <a:latin typeface="Arial" panose="020B0604020202020204" pitchFamily="34" charset="0"/>
                <a:cs typeface="Arial" panose="020B0604020202020204" pitchFamily="34" charset="0"/>
                <a:sym typeface="+mn-lt"/>
              </a:endParaRPr>
            </a:p>
          </p:txBody>
        </p:sp>
      </p:grpSp>
      <p:grpSp>
        <p:nvGrpSpPr>
          <p:cNvPr id="28" name="组合 13">
            <a:extLst>
              <a:ext uri="{FF2B5EF4-FFF2-40B4-BE49-F238E27FC236}">
                <a16:creationId xmlns:a16="http://schemas.microsoft.com/office/drawing/2014/main" id="{A6BCE7BA-CE03-144F-BDB4-77219896E2A1}"/>
              </a:ext>
            </a:extLst>
          </p:cNvPr>
          <p:cNvGrpSpPr/>
          <p:nvPr/>
        </p:nvGrpSpPr>
        <p:grpSpPr>
          <a:xfrm>
            <a:off x="991869" y="5240989"/>
            <a:ext cx="1107996" cy="656244"/>
            <a:chOff x="5263258" y="1535080"/>
            <a:chExt cx="1107996" cy="656244"/>
          </a:xfrm>
        </p:grpSpPr>
        <p:pic>
          <p:nvPicPr>
            <p:cNvPr id="29" name="图片 96">
              <a:extLst>
                <a:ext uri="{FF2B5EF4-FFF2-40B4-BE49-F238E27FC236}">
                  <a16:creationId xmlns:a16="http://schemas.microsoft.com/office/drawing/2014/main" id="{6997809E-592D-EF42-B5B0-3C57FD692FFB}"/>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667" b="98667" l="51792" r="99023"/>
                      </a14:imgEffect>
                    </a14:imgLayer>
                  </a14:imgProps>
                </a:ext>
              </a:extLst>
            </a:blip>
            <a:srcRect l="51417" b="-793"/>
            <a:stretch/>
          </p:blipFill>
          <p:spPr>
            <a:xfrm rot="16532314">
              <a:off x="5868180" y="1391425"/>
              <a:ext cx="279657" cy="566967"/>
            </a:xfrm>
            <a:prstGeom prst="rect">
              <a:avLst/>
            </a:prstGeom>
          </p:spPr>
        </p:pic>
        <p:sp>
          <p:nvSpPr>
            <p:cNvPr id="30" name="文本框 50">
              <a:extLst>
                <a:ext uri="{FF2B5EF4-FFF2-40B4-BE49-F238E27FC236}">
                  <a16:creationId xmlns:a16="http://schemas.microsoft.com/office/drawing/2014/main" id="{B1FA2204-FC08-3343-85F6-F3814E789C07}"/>
                </a:ext>
              </a:extLst>
            </p:cNvPr>
            <p:cNvSpPr txBox="1"/>
            <p:nvPr/>
          </p:nvSpPr>
          <p:spPr>
            <a:xfrm>
              <a:off x="5263258" y="1885535"/>
              <a:ext cx="1107996" cy="30578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zh-CN"/>
              </a:defPPr>
              <a:lvl1pPr>
                <a:lnSpc>
                  <a:spcPct val="130000"/>
                </a:lnSpc>
                <a:spcBef>
                  <a:spcPts val="600"/>
                </a:spcBef>
                <a:defRPr sz="1100" kern="0">
                  <a:latin typeface="黑体" panose="02010609060101010101" pitchFamily="49" charset="-122"/>
                  <a:ea typeface="黑体" panose="02010609060101010101" pitchFamily="49" charset="-122"/>
                  <a:cs typeface="+mn-ea"/>
                </a:defRPr>
              </a:lvl1pPr>
            </a:lstStyle>
            <a:p>
              <a:r>
                <a:rPr lang="zh-CN" altLang="en-US" sz="1200" b="1" dirty="0">
                  <a:solidFill>
                    <a:srgbClr val="043E6F"/>
                  </a:solidFill>
                  <a:latin typeface="Arial" panose="020B0604020202020204" pitchFamily="34" charset="0"/>
                  <a:cs typeface="Arial" panose="020B0604020202020204" pitchFamily="34" charset="0"/>
                  <a:sym typeface="+mn-lt"/>
                </a:rPr>
                <a:t>刹车组件系统</a:t>
              </a:r>
              <a:endParaRPr lang="en-US" altLang="zh-CN" sz="1200" b="1" dirty="0">
                <a:solidFill>
                  <a:srgbClr val="043E6F"/>
                </a:solidFill>
                <a:latin typeface="Arial" panose="020B0604020202020204" pitchFamily="34" charset="0"/>
                <a:cs typeface="Arial" panose="020B0604020202020204" pitchFamily="34" charset="0"/>
                <a:sym typeface="+mn-lt"/>
              </a:endParaRPr>
            </a:p>
          </p:txBody>
        </p:sp>
      </p:grpSp>
      <p:grpSp>
        <p:nvGrpSpPr>
          <p:cNvPr id="31" name="组合 17">
            <a:extLst>
              <a:ext uri="{FF2B5EF4-FFF2-40B4-BE49-F238E27FC236}">
                <a16:creationId xmlns:a16="http://schemas.microsoft.com/office/drawing/2014/main" id="{CECA9D2B-8E27-3C4E-8B0D-382C23F8D674}"/>
              </a:ext>
            </a:extLst>
          </p:cNvPr>
          <p:cNvGrpSpPr/>
          <p:nvPr/>
        </p:nvGrpSpPr>
        <p:grpSpPr>
          <a:xfrm>
            <a:off x="1034128" y="1635439"/>
            <a:ext cx="954107" cy="915155"/>
            <a:chOff x="5475322" y="1796020"/>
            <a:chExt cx="954107" cy="915155"/>
          </a:xfrm>
        </p:grpSpPr>
        <p:pic>
          <p:nvPicPr>
            <p:cNvPr id="32" name="图片 105">
              <a:extLst>
                <a:ext uri="{FF2B5EF4-FFF2-40B4-BE49-F238E27FC236}">
                  <a16:creationId xmlns:a16="http://schemas.microsoft.com/office/drawing/2014/main" id="{D1819B35-288B-4F4B-AC78-CD13BF8DD574}"/>
                </a:ext>
              </a:extLst>
            </p:cNvPr>
            <p:cNvPicPr>
              <a:picLocks noChangeAspect="1"/>
            </p:cNvPicPr>
            <p:nvPr/>
          </p:nvPicPr>
          <p:blipFill rotWithShape="1">
            <a:blip r:embed="rId15"/>
            <a:srcRect l="-8339" t="1" b="4633"/>
            <a:stretch/>
          </p:blipFill>
          <p:spPr>
            <a:xfrm>
              <a:off x="5634063" y="1796020"/>
              <a:ext cx="677745" cy="553204"/>
            </a:xfrm>
            <a:prstGeom prst="rect">
              <a:avLst/>
            </a:prstGeom>
            <a:ln>
              <a:noFill/>
            </a:ln>
            <a:effectLst>
              <a:outerShdw blurRad="292100" dist="139700" dir="2700000" algn="tl" rotWithShape="0">
                <a:srgbClr val="333333">
                  <a:alpha val="65000"/>
                </a:srgbClr>
              </a:outerShdw>
            </a:effectLst>
          </p:spPr>
        </p:pic>
        <p:sp>
          <p:nvSpPr>
            <p:cNvPr id="33" name="文本框 51">
              <a:extLst>
                <a:ext uri="{FF2B5EF4-FFF2-40B4-BE49-F238E27FC236}">
                  <a16:creationId xmlns:a16="http://schemas.microsoft.com/office/drawing/2014/main" id="{DA22BAD6-26EC-D642-8250-77F0D4D2ED3D}"/>
                </a:ext>
              </a:extLst>
            </p:cNvPr>
            <p:cNvSpPr txBox="1"/>
            <p:nvPr/>
          </p:nvSpPr>
          <p:spPr>
            <a:xfrm>
              <a:off x="5475322" y="2405386"/>
              <a:ext cx="954107" cy="30578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zh-CN"/>
              </a:defPPr>
              <a:lvl1pPr>
                <a:lnSpc>
                  <a:spcPct val="130000"/>
                </a:lnSpc>
                <a:spcBef>
                  <a:spcPts val="600"/>
                </a:spcBef>
                <a:defRPr sz="1100" kern="0">
                  <a:latin typeface="黑体" panose="02010609060101010101" pitchFamily="49" charset="-122"/>
                  <a:ea typeface="黑体" panose="02010609060101010101" pitchFamily="49" charset="-122"/>
                  <a:cs typeface="+mn-ea"/>
                </a:defRPr>
              </a:lvl1pPr>
            </a:lstStyle>
            <a:p>
              <a:r>
                <a:rPr lang="zh-CN" altLang="en-US" sz="1200" b="1" dirty="0">
                  <a:solidFill>
                    <a:srgbClr val="043E6F"/>
                  </a:solidFill>
                  <a:latin typeface="Arial" panose="020B0604020202020204" pitchFamily="34" charset="0"/>
                  <a:cs typeface="Arial" panose="020B0604020202020204" pitchFamily="34" charset="0"/>
                  <a:sym typeface="+mn-lt"/>
                </a:rPr>
                <a:t>发动机外壳</a:t>
              </a:r>
              <a:endParaRPr lang="en-US" altLang="zh-CN" sz="1200" b="1" dirty="0">
                <a:solidFill>
                  <a:srgbClr val="043E6F"/>
                </a:solidFill>
                <a:latin typeface="Arial" panose="020B0604020202020204" pitchFamily="34" charset="0"/>
                <a:cs typeface="Arial" panose="020B0604020202020204" pitchFamily="34" charset="0"/>
                <a:sym typeface="+mn-lt"/>
              </a:endParaRPr>
            </a:p>
          </p:txBody>
        </p:sp>
      </p:grpSp>
      <p:grpSp>
        <p:nvGrpSpPr>
          <p:cNvPr id="34" name="组合 4">
            <a:extLst>
              <a:ext uri="{FF2B5EF4-FFF2-40B4-BE49-F238E27FC236}">
                <a16:creationId xmlns:a16="http://schemas.microsoft.com/office/drawing/2014/main" id="{E40A63BF-586B-3B4F-ABB1-2FE96C16E50D}"/>
              </a:ext>
            </a:extLst>
          </p:cNvPr>
          <p:cNvGrpSpPr/>
          <p:nvPr/>
        </p:nvGrpSpPr>
        <p:grpSpPr>
          <a:xfrm>
            <a:off x="2491022" y="5591444"/>
            <a:ext cx="1842528" cy="1004084"/>
            <a:chOff x="5113194" y="744645"/>
            <a:chExt cx="905039" cy="379120"/>
          </a:xfrm>
        </p:grpSpPr>
        <p:pic>
          <p:nvPicPr>
            <p:cNvPr id="35" name="图片 91">
              <a:extLst>
                <a:ext uri="{FF2B5EF4-FFF2-40B4-BE49-F238E27FC236}">
                  <a16:creationId xmlns:a16="http://schemas.microsoft.com/office/drawing/2014/main" id="{8D628738-CC3F-C14A-9532-5B2F994A5127}"/>
                </a:ext>
              </a:extLst>
            </p:cNvPr>
            <p:cNvPicPr>
              <a:picLocks noChangeAspect="1"/>
            </p:cNvPicPr>
            <p:nvPr/>
          </p:nvPicPr>
          <p:blipFill>
            <a:blip r:embed="rId16"/>
            <a:stretch>
              <a:fillRect/>
            </a:stretch>
          </p:blipFill>
          <p:spPr>
            <a:xfrm>
              <a:off x="5113194" y="744645"/>
              <a:ext cx="301309" cy="379120"/>
            </a:xfrm>
            <a:prstGeom prst="rect">
              <a:avLst/>
            </a:prstGeom>
          </p:spPr>
        </p:pic>
        <p:sp>
          <p:nvSpPr>
            <p:cNvPr id="36" name="文本框 52">
              <a:extLst>
                <a:ext uri="{FF2B5EF4-FFF2-40B4-BE49-F238E27FC236}">
                  <a16:creationId xmlns:a16="http://schemas.microsoft.com/office/drawing/2014/main" id="{F056B614-37E9-4B42-B855-24C30599CBC5}"/>
                </a:ext>
              </a:extLst>
            </p:cNvPr>
            <p:cNvSpPr txBox="1"/>
            <p:nvPr/>
          </p:nvSpPr>
          <p:spPr>
            <a:xfrm>
              <a:off x="5468628" y="823347"/>
              <a:ext cx="549605" cy="115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zh-CN"/>
              </a:defPPr>
              <a:lvl1pPr>
                <a:lnSpc>
                  <a:spcPct val="130000"/>
                </a:lnSpc>
                <a:spcBef>
                  <a:spcPts val="600"/>
                </a:spcBef>
                <a:defRPr sz="1100" kern="0">
                  <a:latin typeface="黑体" panose="02010609060101010101" pitchFamily="49" charset="-122"/>
                  <a:ea typeface="黑体" panose="02010609060101010101" pitchFamily="49" charset="-122"/>
                  <a:cs typeface="+mn-ea"/>
                </a:defRPr>
              </a:lvl1pPr>
            </a:lstStyle>
            <a:p>
              <a:r>
                <a:rPr lang="zh-CN" altLang="en-US" sz="1200" b="1" dirty="0">
                  <a:solidFill>
                    <a:srgbClr val="043E6F"/>
                  </a:solidFill>
                  <a:latin typeface="Arial" panose="020B0604020202020204" pitchFamily="34" charset="0"/>
                  <a:cs typeface="Arial" panose="020B0604020202020204" pitchFamily="34" charset="0"/>
                  <a:sym typeface="+mn-lt"/>
                </a:rPr>
                <a:t>平面推力轴承</a:t>
              </a:r>
              <a:endParaRPr lang="en-US" altLang="zh-CN" sz="1200" b="1" dirty="0">
                <a:solidFill>
                  <a:srgbClr val="043E6F"/>
                </a:solidFill>
                <a:latin typeface="Arial" panose="020B0604020202020204" pitchFamily="34" charset="0"/>
                <a:cs typeface="Arial" panose="020B0604020202020204" pitchFamily="34" charset="0"/>
                <a:sym typeface="+mn-lt"/>
              </a:endParaRPr>
            </a:p>
          </p:txBody>
        </p:sp>
      </p:grpSp>
      <p:sp>
        <p:nvSpPr>
          <p:cNvPr id="37" name="文本框 21">
            <a:extLst>
              <a:ext uri="{FF2B5EF4-FFF2-40B4-BE49-F238E27FC236}">
                <a16:creationId xmlns:a16="http://schemas.microsoft.com/office/drawing/2014/main" id="{685EAFDB-A2A0-D341-9A9A-B2E1201B13FB}"/>
              </a:ext>
            </a:extLst>
          </p:cNvPr>
          <p:cNvSpPr txBox="1"/>
          <p:nvPr/>
        </p:nvSpPr>
        <p:spPr>
          <a:xfrm>
            <a:off x="6041285" y="5079055"/>
            <a:ext cx="1685077" cy="774571"/>
          </a:xfrm>
          <a:prstGeom prst="rect">
            <a:avLst/>
          </a:prstGeom>
          <a:noFill/>
        </p:spPr>
        <p:txBody>
          <a:bodyPr wrap="none" rtlCol="0">
            <a:spAutoFit/>
          </a:bodyPr>
          <a:lstStyle/>
          <a:p>
            <a:pPr>
              <a:spcBef>
                <a:spcPts val="500"/>
              </a:spcBef>
            </a:pP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丰富的整体解决方案</a:t>
            </a:r>
            <a:endPar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a:spcBef>
                <a:spcPts val="500"/>
              </a:spcBef>
            </a:pP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项目快速实施</a:t>
            </a:r>
            <a:endPar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a:spcBef>
                <a:spcPts val="500"/>
              </a:spcBef>
            </a:pP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完善的行业算法包</a:t>
            </a:r>
            <a:endPar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38" name="文本框 29">
            <a:extLst>
              <a:ext uri="{FF2B5EF4-FFF2-40B4-BE49-F238E27FC236}">
                <a16:creationId xmlns:a16="http://schemas.microsoft.com/office/drawing/2014/main" id="{33D613E1-A3EE-7F42-A5D2-CACA95B980D6}"/>
              </a:ext>
            </a:extLst>
          </p:cNvPr>
          <p:cNvSpPr txBox="1"/>
          <p:nvPr/>
        </p:nvSpPr>
        <p:spPr>
          <a:xfrm>
            <a:off x="7926536" y="4979411"/>
            <a:ext cx="1927131" cy="959237"/>
          </a:xfrm>
          <a:prstGeom prst="rect">
            <a:avLst/>
          </a:prstGeom>
          <a:noFill/>
        </p:spPr>
        <p:txBody>
          <a:bodyPr wrap="none" rtlCol="0">
            <a:spAutoFit/>
          </a:bodyPr>
          <a:lstStyle/>
          <a:p>
            <a:pPr>
              <a:spcBef>
                <a:spcPts val="500"/>
              </a:spcBef>
            </a:pP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检测速度</a:t>
            </a:r>
            <a:r>
              <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&lt;</a:t>
            </a:r>
            <a:r>
              <a:rPr lang="en-US" altLang="zh-CN" sz="1600" b="1" kern="0" spc="100" dirty="0">
                <a:solidFill>
                  <a:srgbClr val="FFC000"/>
                </a:solidFill>
                <a:latin typeface="Arial" panose="020B0604020202020204" pitchFamily="34" charset="0"/>
                <a:ea typeface="黑体" panose="02010609060101010101" pitchFamily="49" charset="-122"/>
                <a:cs typeface="Arial" panose="020B0604020202020204" pitchFamily="34" charset="0"/>
                <a:sym typeface="+mn-lt"/>
              </a:rPr>
              <a:t>200ms</a:t>
            </a:r>
          </a:p>
          <a:p>
            <a:pPr>
              <a:spcBef>
                <a:spcPts val="500"/>
              </a:spcBef>
            </a:pP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明显缺陷检出率</a:t>
            </a:r>
            <a:r>
              <a:rPr lang="en-US" altLang="zh-CN" sz="1600" b="1" kern="0" spc="100" dirty="0">
                <a:solidFill>
                  <a:srgbClr val="FF0000"/>
                </a:solidFill>
                <a:latin typeface="Arial" panose="020B0604020202020204" pitchFamily="34" charset="0"/>
                <a:ea typeface="黑体" panose="02010609060101010101" pitchFamily="49" charset="-122"/>
                <a:cs typeface="Arial" panose="020B0604020202020204" pitchFamily="34" charset="0"/>
                <a:sym typeface="+mn-lt"/>
              </a:rPr>
              <a:t>100%</a:t>
            </a:r>
          </a:p>
          <a:p>
            <a:pPr>
              <a:spcBef>
                <a:spcPts val="500"/>
              </a:spcBef>
            </a:pP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一次通过率</a:t>
            </a:r>
            <a:r>
              <a:rPr lang="en-US" altLang="zh-CN" sz="1600" b="1" kern="0" spc="100" dirty="0">
                <a:solidFill>
                  <a:srgbClr val="55A839"/>
                </a:solidFill>
                <a:latin typeface="Arial" panose="020B0604020202020204" pitchFamily="34" charset="0"/>
                <a:ea typeface="黑体" panose="02010609060101010101" pitchFamily="49" charset="-122"/>
                <a:cs typeface="Arial" panose="020B0604020202020204" pitchFamily="34" charset="0"/>
                <a:sym typeface="+mn-lt"/>
              </a:rPr>
              <a:t>100%</a:t>
            </a:r>
            <a:endParaRPr lang="zh-CN" altLang="en-US" sz="1600" b="1" kern="0" spc="100" dirty="0">
              <a:solidFill>
                <a:srgbClr val="55A839"/>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39" name="椭圆 43">
            <a:extLst>
              <a:ext uri="{FF2B5EF4-FFF2-40B4-BE49-F238E27FC236}">
                <a16:creationId xmlns:a16="http://schemas.microsoft.com/office/drawing/2014/main" id="{DE0C3620-BE04-6644-B347-D54A00B3809C}"/>
              </a:ext>
            </a:extLst>
          </p:cNvPr>
          <p:cNvSpPr/>
          <p:nvPr/>
        </p:nvSpPr>
        <p:spPr>
          <a:xfrm>
            <a:off x="3078183" y="3612304"/>
            <a:ext cx="182143" cy="163457"/>
          </a:xfrm>
          <a:prstGeom prst="ellipse">
            <a:avLst/>
          </a:prstGeom>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l"/>
            <a:endParaRPr kumimoji="1"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cxnSp>
        <p:nvCxnSpPr>
          <p:cNvPr id="40" name="直接连接符 48">
            <a:extLst>
              <a:ext uri="{FF2B5EF4-FFF2-40B4-BE49-F238E27FC236}">
                <a16:creationId xmlns:a16="http://schemas.microsoft.com/office/drawing/2014/main" id="{AA836159-5007-F64D-974E-8CC83750D193}"/>
              </a:ext>
            </a:extLst>
          </p:cNvPr>
          <p:cNvCxnSpPr>
            <a:cxnSpLocks/>
            <a:endCxn id="29" idx="3"/>
          </p:cNvCxnSpPr>
          <p:nvPr/>
        </p:nvCxnSpPr>
        <p:spPr>
          <a:xfrm flipH="1">
            <a:off x="1750116" y="3506303"/>
            <a:ext cx="1114268" cy="1735339"/>
          </a:xfrm>
          <a:prstGeom prst="line">
            <a:avLst/>
          </a:prstGeom>
          <a:ln w="25400">
            <a:solidFill>
              <a:srgbClr val="043E6F"/>
            </a:solidFill>
          </a:ln>
        </p:spPr>
        <p:style>
          <a:lnRef idx="1">
            <a:schemeClr val="accent1"/>
          </a:lnRef>
          <a:fillRef idx="0">
            <a:schemeClr val="accent1"/>
          </a:fillRef>
          <a:effectRef idx="0">
            <a:schemeClr val="accent1"/>
          </a:effectRef>
          <a:fontRef idx="minor">
            <a:schemeClr val="tx1"/>
          </a:fontRef>
        </p:style>
      </p:cxnSp>
      <p:sp>
        <p:nvSpPr>
          <p:cNvPr id="41" name="椭圆 72">
            <a:extLst>
              <a:ext uri="{FF2B5EF4-FFF2-40B4-BE49-F238E27FC236}">
                <a16:creationId xmlns:a16="http://schemas.microsoft.com/office/drawing/2014/main" id="{4C48C960-643C-8B43-B028-98648F834456}"/>
              </a:ext>
            </a:extLst>
          </p:cNvPr>
          <p:cNvSpPr/>
          <p:nvPr/>
        </p:nvSpPr>
        <p:spPr>
          <a:xfrm>
            <a:off x="2996033" y="2701020"/>
            <a:ext cx="118166" cy="132060"/>
          </a:xfrm>
          <a:prstGeom prst="ellipse">
            <a:avLst/>
          </a:prstGeom>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l"/>
            <a:endParaRPr kumimoji="1"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cxnSp>
        <p:nvCxnSpPr>
          <p:cNvPr id="42" name="直接箭头连接符 55">
            <a:extLst>
              <a:ext uri="{FF2B5EF4-FFF2-40B4-BE49-F238E27FC236}">
                <a16:creationId xmlns:a16="http://schemas.microsoft.com/office/drawing/2014/main" id="{5378DFE0-1ECF-B043-8BAE-F0C63A300751}"/>
              </a:ext>
            </a:extLst>
          </p:cNvPr>
          <p:cNvCxnSpPr>
            <a:cxnSpLocks/>
            <a:stCxn id="41" idx="3"/>
            <a:endCxn id="23" idx="0"/>
          </p:cNvCxnSpPr>
          <p:nvPr/>
        </p:nvCxnSpPr>
        <p:spPr>
          <a:xfrm flipH="1">
            <a:off x="739280" y="2813740"/>
            <a:ext cx="2274058" cy="354856"/>
          </a:xfrm>
          <a:prstGeom prst="straightConnector1">
            <a:avLst/>
          </a:prstGeom>
          <a:ln w="25400">
            <a:solidFill>
              <a:srgbClr val="043E6F"/>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76">
            <a:extLst>
              <a:ext uri="{FF2B5EF4-FFF2-40B4-BE49-F238E27FC236}">
                <a16:creationId xmlns:a16="http://schemas.microsoft.com/office/drawing/2014/main" id="{3BF296E5-7832-A94E-B682-79624DDA7F3F}"/>
              </a:ext>
            </a:extLst>
          </p:cNvPr>
          <p:cNvSpPr/>
          <p:nvPr/>
        </p:nvSpPr>
        <p:spPr>
          <a:xfrm>
            <a:off x="3334035" y="2662267"/>
            <a:ext cx="118166" cy="132060"/>
          </a:xfrm>
          <a:prstGeom prst="ellipse">
            <a:avLst/>
          </a:prstGeom>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l"/>
            <a:endParaRPr kumimoji="1"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cxnSp>
        <p:nvCxnSpPr>
          <p:cNvPr id="44" name="直接箭头连接符 58">
            <a:extLst>
              <a:ext uri="{FF2B5EF4-FFF2-40B4-BE49-F238E27FC236}">
                <a16:creationId xmlns:a16="http://schemas.microsoft.com/office/drawing/2014/main" id="{44EA4887-0478-9D48-AC83-A61450A7269F}"/>
              </a:ext>
            </a:extLst>
          </p:cNvPr>
          <p:cNvCxnSpPr>
            <a:cxnSpLocks/>
            <a:endCxn id="32" idx="5"/>
          </p:cNvCxnSpPr>
          <p:nvPr/>
        </p:nvCxnSpPr>
        <p:spPr>
          <a:xfrm flipH="1" flipV="1">
            <a:off x="1771361" y="2107628"/>
            <a:ext cx="1609564" cy="592834"/>
          </a:xfrm>
          <a:prstGeom prst="straightConnector1">
            <a:avLst/>
          </a:prstGeom>
          <a:ln w="25400">
            <a:solidFill>
              <a:srgbClr val="043E6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60">
            <a:extLst>
              <a:ext uri="{FF2B5EF4-FFF2-40B4-BE49-F238E27FC236}">
                <a16:creationId xmlns:a16="http://schemas.microsoft.com/office/drawing/2014/main" id="{ABF5AEE5-B40C-0444-8161-97C5EE95A150}"/>
              </a:ext>
            </a:extLst>
          </p:cNvPr>
          <p:cNvCxnSpPr>
            <a:cxnSpLocks/>
            <a:endCxn id="20" idx="2"/>
          </p:cNvCxnSpPr>
          <p:nvPr/>
        </p:nvCxnSpPr>
        <p:spPr>
          <a:xfrm flipV="1">
            <a:off x="3380923" y="1723884"/>
            <a:ext cx="1" cy="798363"/>
          </a:xfrm>
          <a:prstGeom prst="straightConnector1">
            <a:avLst/>
          </a:prstGeom>
          <a:ln w="25400">
            <a:solidFill>
              <a:srgbClr val="043E6F"/>
            </a:solidFill>
            <a:tailEnd type="triangle"/>
          </a:ln>
        </p:spPr>
        <p:style>
          <a:lnRef idx="1">
            <a:schemeClr val="accent1"/>
          </a:lnRef>
          <a:fillRef idx="0">
            <a:schemeClr val="accent1"/>
          </a:fillRef>
          <a:effectRef idx="0">
            <a:schemeClr val="accent1"/>
          </a:effectRef>
          <a:fontRef idx="minor">
            <a:schemeClr val="tx1"/>
          </a:fontRef>
        </p:style>
      </p:cxnSp>
      <p:sp>
        <p:nvSpPr>
          <p:cNvPr id="46" name="椭圆 80">
            <a:extLst>
              <a:ext uri="{FF2B5EF4-FFF2-40B4-BE49-F238E27FC236}">
                <a16:creationId xmlns:a16="http://schemas.microsoft.com/office/drawing/2014/main" id="{86BBA3EA-01F7-D54A-AE20-637E7339BED3}"/>
              </a:ext>
            </a:extLst>
          </p:cNvPr>
          <p:cNvSpPr/>
          <p:nvPr/>
        </p:nvSpPr>
        <p:spPr>
          <a:xfrm>
            <a:off x="3517619" y="2827369"/>
            <a:ext cx="118166" cy="132060"/>
          </a:xfrm>
          <a:prstGeom prst="ellipse">
            <a:avLst/>
          </a:prstGeom>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l"/>
            <a:endParaRPr kumimoji="1"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cxnSp>
        <p:nvCxnSpPr>
          <p:cNvPr id="47" name="直接箭头连接符 62">
            <a:extLst>
              <a:ext uri="{FF2B5EF4-FFF2-40B4-BE49-F238E27FC236}">
                <a16:creationId xmlns:a16="http://schemas.microsoft.com/office/drawing/2014/main" id="{5C33F3A9-8CE0-C84A-B920-DF4276A6C6EC}"/>
              </a:ext>
            </a:extLst>
          </p:cNvPr>
          <p:cNvCxnSpPr>
            <a:cxnSpLocks/>
            <a:endCxn id="35" idx="0"/>
          </p:cNvCxnSpPr>
          <p:nvPr/>
        </p:nvCxnSpPr>
        <p:spPr>
          <a:xfrm flipH="1">
            <a:off x="2797735" y="3072229"/>
            <a:ext cx="654466" cy="2519215"/>
          </a:xfrm>
          <a:prstGeom prst="straightConnector1">
            <a:avLst/>
          </a:prstGeom>
          <a:ln w="25400">
            <a:solidFill>
              <a:srgbClr val="043E6F"/>
            </a:solidFill>
            <a:tailEnd type="triangle"/>
          </a:ln>
        </p:spPr>
        <p:style>
          <a:lnRef idx="1">
            <a:schemeClr val="accent1"/>
          </a:lnRef>
          <a:fillRef idx="0">
            <a:schemeClr val="accent1"/>
          </a:fillRef>
          <a:effectRef idx="0">
            <a:schemeClr val="accent1"/>
          </a:effectRef>
          <a:fontRef idx="minor">
            <a:schemeClr val="tx1"/>
          </a:fontRef>
        </p:style>
      </p:cxnSp>
      <p:sp>
        <p:nvSpPr>
          <p:cNvPr id="48" name="椭圆 84">
            <a:extLst>
              <a:ext uri="{FF2B5EF4-FFF2-40B4-BE49-F238E27FC236}">
                <a16:creationId xmlns:a16="http://schemas.microsoft.com/office/drawing/2014/main" id="{2B6040E2-E546-6F40-BC0F-ADA5158A7AD2}"/>
              </a:ext>
            </a:extLst>
          </p:cNvPr>
          <p:cNvSpPr/>
          <p:nvPr/>
        </p:nvSpPr>
        <p:spPr>
          <a:xfrm>
            <a:off x="5521736" y="2824261"/>
            <a:ext cx="118166" cy="132060"/>
          </a:xfrm>
          <a:prstGeom prst="ellipse">
            <a:avLst/>
          </a:prstGeom>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l"/>
            <a:endParaRPr kumimoji="1"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cxnSp>
        <p:nvCxnSpPr>
          <p:cNvPr id="49" name="直接箭头连接符 64">
            <a:extLst>
              <a:ext uri="{FF2B5EF4-FFF2-40B4-BE49-F238E27FC236}">
                <a16:creationId xmlns:a16="http://schemas.microsoft.com/office/drawing/2014/main" id="{1CF458A0-CA14-9246-81BF-AE682B187BD4}"/>
              </a:ext>
            </a:extLst>
          </p:cNvPr>
          <p:cNvCxnSpPr>
            <a:cxnSpLocks/>
            <a:stCxn id="48" idx="7"/>
            <a:endCxn id="26" idx="2"/>
          </p:cNvCxnSpPr>
          <p:nvPr/>
        </p:nvCxnSpPr>
        <p:spPr>
          <a:xfrm flipV="1">
            <a:off x="5622597" y="1797622"/>
            <a:ext cx="216135" cy="1045979"/>
          </a:xfrm>
          <a:prstGeom prst="straightConnector1">
            <a:avLst/>
          </a:prstGeom>
          <a:ln w="25400">
            <a:solidFill>
              <a:srgbClr val="043E6F"/>
            </a:solidFill>
            <a:tailEnd type="triangle"/>
          </a:ln>
        </p:spPr>
        <p:style>
          <a:lnRef idx="1">
            <a:schemeClr val="accent1"/>
          </a:lnRef>
          <a:fillRef idx="0">
            <a:schemeClr val="accent1"/>
          </a:fillRef>
          <a:effectRef idx="0">
            <a:schemeClr val="accent1"/>
          </a:effectRef>
          <a:fontRef idx="minor">
            <a:schemeClr val="tx1"/>
          </a:fontRef>
        </p:style>
      </p:cxnSp>
      <p:pic>
        <p:nvPicPr>
          <p:cNvPr id="50" name="图片 67">
            <a:extLst>
              <a:ext uri="{FF2B5EF4-FFF2-40B4-BE49-F238E27FC236}">
                <a16:creationId xmlns:a16="http://schemas.microsoft.com/office/drawing/2014/main" id="{EEBDA04B-165A-404B-9A27-0C1A9B6B445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9833" y="4205477"/>
            <a:ext cx="1444943" cy="814524"/>
          </a:xfrm>
          <a:prstGeom prst="rect">
            <a:avLst/>
          </a:prstGeom>
        </p:spPr>
      </p:pic>
      <p:sp>
        <p:nvSpPr>
          <p:cNvPr id="51" name="文本框 68">
            <a:extLst>
              <a:ext uri="{FF2B5EF4-FFF2-40B4-BE49-F238E27FC236}">
                <a16:creationId xmlns:a16="http://schemas.microsoft.com/office/drawing/2014/main" id="{24A3D755-F616-D741-B1A5-AE3298C8A3EE}"/>
              </a:ext>
            </a:extLst>
          </p:cNvPr>
          <p:cNvSpPr txBox="1"/>
          <p:nvPr/>
        </p:nvSpPr>
        <p:spPr>
          <a:xfrm>
            <a:off x="296362" y="4730884"/>
            <a:ext cx="646331" cy="308995"/>
          </a:xfrm>
          <a:prstGeom prst="rect">
            <a:avLst/>
          </a:prstGeom>
          <a:noFill/>
        </p:spPr>
        <p:txBody>
          <a:bodyPr wrap="none" rtlCol="0">
            <a:spAutoFit/>
          </a:bodyPr>
          <a:lstStyle/>
          <a:p>
            <a:pPr>
              <a:lnSpc>
                <a:spcPct val="130000"/>
              </a:lnSpc>
              <a:spcBef>
                <a:spcPts val="600"/>
              </a:spcBef>
            </a:pPr>
            <a:r>
              <a:rPr lang="zh-CN" altLang="en-US" sz="1200" b="1" kern="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转向节</a:t>
            </a:r>
          </a:p>
        </p:txBody>
      </p:sp>
      <p:cxnSp>
        <p:nvCxnSpPr>
          <p:cNvPr id="52" name="直接箭头连接符 70">
            <a:extLst>
              <a:ext uri="{FF2B5EF4-FFF2-40B4-BE49-F238E27FC236}">
                <a16:creationId xmlns:a16="http://schemas.microsoft.com/office/drawing/2014/main" id="{718AAE19-F113-CD46-BC17-AC0BB6D563D8}"/>
              </a:ext>
            </a:extLst>
          </p:cNvPr>
          <p:cNvCxnSpPr>
            <a:stCxn id="39" idx="2"/>
            <a:endCxn id="50" idx="0"/>
          </p:cNvCxnSpPr>
          <p:nvPr/>
        </p:nvCxnSpPr>
        <p:spPr>
          <a:xfrm flipH="1">
            <a:off x="922305" y="3694033"/>
            <a:ext cx="2155878" cy="511444"/>
          </a:xfrm>
          <a:prstGeom prst="straightConnector1">
            <a:avLst/>
          </a:prstGeom>
          <a:ln w="25400">
            <a:solidFill>
              <a:srgbClr val="043E6F"/>
            </a:solidFill>
            <a:tailEnd type="triangle"/>
          </a:ln>
        </p:spPr>
        <p:style>
          <a:lnRef idx="1">
            <a:schemeClr val="accent1"/>
          </a:lnRef>
          <a:fillRef idx="0">
            <a:schemeClr val="accent1"/>
          </a:fillRef>
          <a:effectRef idx="0">
            <a:schemeClr val="accent1"/>
          </a:effectRef>
          <a:fontRef idx="minor">
            <a:schemeClr val="tx1"/>
          </a:fontRef>
        </p:style>
      </p:cxnSp>
      <p:pic>
        <p:nvPicPr>
          <p:cNvPr id="53" name="图片 74">
            <a:extLst>
              <a:ext uri="{FF2B5EF4-FFF2-40B4-BE49-F238E27FC236}">
                <a16:creationId xmlns:a16="http://schemas.microsoft.com/office/drawing/2014/main" id="{ADA59E38-0165-3A4C-B438-1CE147DCDAB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00993" y="3171888"/>
            <a:ext cx="1100916" cy="770641"/>
          </a:xfrm>
          <a:prstGeom prst="rect">
            <a:avLst/>
          </a:prstGeom>
        </p:spPr>
      </p:pic>
      <p:pic>
        <p:nvPicPr>
          <p:cNvPr id="54" name="图片 78">
            <a:extLst>
              <a:ext uri="{FF2B5EF4-FFF2-40B4-BE49-F238E27FC236}">
                <a16:creationId xmlns:a16="http://schemas.microsoft.com/office/drawing/2014/main" id="{DE500625-8E38-7E44-B27E-4B5DE76968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7269972" y="2106050"/>
            <a:ext cx="1031050" cy="412420"/>
          </a:xfrm>
          <a:prstGeom prst="rect">
            <a:avLst/>
          </a:prstGeom>
        </p:spPr>
      </p:pic>
      <p:sp>
        <p:nvSpPr>
          <p:cNvPr id="55" name="椭圆 97">
            <a:extLst>
              <a:ext uri="{FF2B5EF4-FFF2-40B4-BE49-F238E27FC236}">
                <a16:creationId xmlns:a16="http://schemas.microsoft.com/office/drawing/2014/main" id="{BBA7048A-30AC-FE45-B0D6-715DB412159B}"/>
              </a:ext>
            </a:extLst>
          </p:cNvPr>
          <p:cNvSpPr/>
          <p:nvPr/>
        </p:nvSpPr>
        <p:spPr>
          <a:xfrm>
            <a:off x="4102432" y="3323888"/>
            <a:ext cx="118166" cy="132060"/>
          </a:xfrm>
          <a:prstGeom prst="ellipse">
            <a:avLst/>
          </a:prstGeom>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l"/>
            <a:endParaRPr kumimoji="1"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cxnSp>
        <p:nvCxnSpPr>
          <p:cNvPr id="56" name="直接箭头连接符 90">
            <a:extLst>
              <a:ext uri="{FF2B5EF4-FFF2-40B4-BE49-F238E27FC236}">
                <a16:creationId xmlns:a16="http://schemas.microsoft.com/office/drawing/2014/main" id="{7C0F32A4-0182-6642-8AD2-78217F4DDE99}"/>
              </a:ext>
            </a:extLst>
          </p:cNvPr>
          <p:cNvCxnSpPr>
            <a:cxnSpLocks/>
            <a:stCxn id="55" idx="5"/>
            <a:endCxn id="53" idx="1"/>
          </p:cNvCxnSpPr>
          <p:nvPr/>
        </p:nvCxnSpPr>
        <p:spPr>
          <a:xfrm>
            <a:off x="4203293" y="3436608"/>
            <a:ext cx="3697700" cy="120601"/>
          </a:xfrm>
          <a:prstGeom prst="straightConnector1">
            <a:avLst/>
          </a:prstGeom>
          <a:ln w="25400">
            <a:solidFill>
              <a:srgbClr val="043E6F"/>
            </a:solidFill>
            <a:tailEnd type="triangle"/>
          </a:ln>
        </p:spPr>
        <p:style>
          <a:lnRef idx="1">
            <a:schemeClr val="accent1"/>
          </a:lnRef>
          <a:fillRef idx="0">
            <a:schemeClr val="accent1"/>
          </a:fillRef>
          <a:effectRef idx="0">
            <a:schemeClr val="accent1"/>
          </a:effectRef>
          <a:fontRef idx="minor">
            <a:schemeClr val="tx1"/>
          </a:fontRef>
        </p:style>
      </p:cxnSp>
      <p:sp>
        <p:nvSpPr>
          <p:cNvPr id="57" name="椭圆 104">
            <a:extLst>
              <a:ext uri="{FF2B5EF4-FFF2-40B4-BE49-F238E27FC236}">
                <a16:creationId xmlns:a16="http://schemas.microsoft.com/office/drawing/2014/main" id="{6D99F425-A012-2E4C-84C1-799CE0565735}"/>
              </a:ext>
            </a:extLst>
          </p:cNvPr>
          <p:cNvSpPr/>
          <p:nvPr/>
        </p:nvSpPr>
        <p:spPr>
          <a:xfrm>
            <a:off x="6064771" y="2940169"/>
            <a:ext cx="118166" cy="132060"/>
          </a:xfrm>
          <a:prstGeom prst="ellipse">
            <a:avLst/>
          </a:prstGeom>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l"/>
            <a:endParaRPr kumimoji="1"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cxnSp>
        <p:nvCxnSpPr>
          <p:cNvPr id="58" name="直接箭头连接符 106">
            <a:extLst>
              <a:ext uri="{FF2B5EF4-FFF2-40B4-BE49-F238E27FC236}">
                <a16:creationId xmlns:a16="http://schemas.microsoft.com/office/drawing/2014/main" id="{1A3A5AAE-1FBF-A040-A765-000C839F4E97}"/>
              </a:ext>
            </a:extLst>
          </p:cNvPr>
          <p:cNvCxnSpPr>
            <a:stCxn id="57" idx="0"/>
            <a:endCxn id="54" idx="3"/>
          </p:cNvCxnSpPr>
          <p:nvPr/>
        </p:nvCxnSpPr>
        <p:spPr>
          <a:xfrm flipV="1">
            <a:off x="6123854" y="2312260"/>
            <a:ext cx="1146118" cy="627909"/>
          </a:xfrm>
          <a:prstGeom prst="straightConnector1">
            <a:avLst/>
          </a:prstGeom>
          <a:ln w="25400">
            <a:solidFill>
              <a:srgbClr val="043E6F"/>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107">
            <a:extLst>
              <a:ext uri="{FF2B5EF4-FFF2-40B4-BE49-F238E27FC236}">
                <a16:creationId xmlns:a16="http://schemas.microsoft.com/office/drawing/2014/main" id="{2BC654DE-47E1-664F-A973-56BBE972EC4C}"/>
              </a:ext>
            </a:extLst>
          </p:cNvPr>
          <p:cNvSpPr txBox="1"/>
          <p:nvPr/>
        </p:nvSpPr>
        <p:spPr>
          <a:xfrm>
            <a:off x="7514259" y="2528823"/>
            <a:ext cx="646331" cy="308995"/>
          </a:xfrm>
          <a:prstGeom prst="rect">
            <a:avLst/>
          </a:prstGeom>
          <a:noFill/>
        </p:spPr>
        <p:txBody>
          <a:bodyPr wrap="none" rtlCol="0">
            <a:spAutoFit/>
          </a:bodyPr>
          <a:lstStyle/>
          <a:p>
            <a:pPr>
              <a:lnSpc>
                <a:spcPct val="130000"/>
              </a:lnSpc>
              <a:spcBef>
                <a:spcPts val="600"/>
              </a:spcBef>
            </a:pPr>
            <a:r>
              <a:rPr lang="zh-CN" altLang="en-US" sz="1200" b="1" kern="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安全带</a:t>
            </a:r>
            <a:endParaRPr lang="en-US" altLang="zh-CN" sz="1200" b="1" kern="0" dirty="0">
              <a:solidFill>
                <a:srgbClr val="043E6F"/>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60" name="文本框 108">
            <a:extLst>
              <a:ext uri="{FF2B5EF4-FFF2-40B4-BE49-F238E27FC236}">
                <a16:creationId xmlns:a16="http://schemas.microsoft.com/office/drawing/2014/main" id="{D5EDC3D7-B102-B741-8268-E0AD7FE77ED2}"/>
              </a:ext>
            </a:extLst>
          </p:cNvPr>
          <p:cNvSpPr txBox="1"/>
          <p:nvPr/>
        </p:nvSpPr>
        <p:spPr>
          <a:xfrm>
            <a:off x="8989052" y="3455948"/>
            <a:ext cx="800219" cy="308995"/>
          </a:xfrm>
          <a:prstGeom prst="rect">
            <a:avLst/>
          </a:prstGeom>
          <a:noFill/>
        </p:spPr>
        <p:txBody>
          <a:bodyPr wrap="none" rtlCol="0">
            <a:spAutoFit/>
          </a:bodyPr>
          <a:lstStyle/>
          <a:p>
            <a:pPr>
              <a:lnSpc>
                <a:spcPct val="130000"/>
              </a:lnSpc>
              <a:spcBef>
                <a:spcPts val="600"/>
              </a:spcBef>
            </a:pPr>
            <a:r>
              <a:rPr lang="zh-CN" altLang="en-US" sz="1200" b="1" kern="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座椅滑道</a:t>
            </a:r>
            <a:endParaRPr lang="en-US" altLang="zh-CN" sz="1200" b="1" kern="0" dirty="0">
              <a:solidFill>
                <a:srgbClr val="043E6F"/>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65" name="矩形: 圆顶角 67">
            <a:extLst>
              <a:ext uri="{FF2B5EF4-FFF2-40B4-BE49-F238E27FC236}">
                <a16:creationId xmlns:a16="http://schemas.microsoft.com/office/drawing/2014/main" id="{FCD18100-3DF7-F94E-978B-0BEDE54F0708}"/>
              </a:ext>
            </a:extLst>
          </p:cNvPr>
          <p:cNvSpPr/>
          <p:nvPr/>
        </p:nvSpPr>
        <p:spPr>
          <a:xfrm rot="10800000" flipV="1">
            <a:off x="5945986" y="4205477"/>
            <a:ext cx="5782029" cy="718620"/>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latin typeface="Arial" panose="020B0604020202020204" pitchFamily="34" charset="0"/>
              <a:ea typeface="黑体" panose="02010609060101010101" pitchFamily="49" charset="-122"/>
              <a:cs typeface="Arial" panose="020B0604020202020204" pitchFamily="34" charset="0"/>
            </a:endParaRPr>
          </a:p>
        </p:txBody>
      </p:sp>
      <p:sp>
        <p:nvSpPr>
          <p:cNvPr id="62" name="文本框 57">
            <a:extLst>
              <a:ext uri="{FF2B5EF4-FFF2-40B4-BE49-F238E27FC236}">
                <a16:creationId xmlns:a16="http://schemas.microsoft.com/office/drawing/2014/main" id="{7C388850-DD7E-654B-ACD4-B895455E4D68}"/>
              </a:ext>
            </a:extLst>
          </p:cNvPr>
          <p:cNvSpPr txBox="1"/>
          <p:nvPr/>
        </p:nvSpPr>
        <p:spPr>
          <a:xfrm>
            <a:off x="9835765" y="5097257"/>
            <a:ext cx="1816523" cy="774571"/>
          </a:xfrm>
          <a:prstGeom prst="rect">
            <a:avLst/>
          </a:prstGeom>
          <a:noFill/>
        </p:spPr>
        <p:txBody>
          <a:bodyPr wrap="none" rtlCol="0">
            <a:spAutoFit/>
          </a:bodyPr>
          <a:lstStyle/>
          <a:p>
            <a:pPr>
              <a:spcBef>
                <a:spcPts val="500"/>
              </a:spcBef>
            </a:pP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换型时间</a:t>
            </a:r>
            <a:r>
              <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&lt;3min</a:t>
            </a:r>
          </a:p>
          <a:p>
            <a:pPr>
              <a:spcBef>
                <a:spcPts val="500"/>
              </a:spcBef>
            </a:pP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每天处理图片量</a:t>
            </a:r>
            <a:r>
              <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20</a:t>
            </a: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万</a:t>
            </a:r>
            <a:r>
              <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p>
          <a:p>
            <a:pPr>
              <a:spcBef>
                <a:spcPts val="500"/>
              </a:spcBef>
            </a:pPr>
            <a:r>
              <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7</a:t>
            </a: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24H</a:t>
            </a:r>
            <a:r>
              <a:rPr lang="zh-CN" altLang="en-US"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持续稳定运行</a:t>
            </a:r>
            <a:endParaRPr lang="en-US" altLang="zh-CN" sz="12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0" name="矩形: 圆顶角 67">
            <a:extLst>
              <a:ext uri="{FF2B5EF4-FFF2-40B4-BE49-F238E27FC236}">
                <a16:creationId xmlns:a16="http://schemas.microsoft.com/office/drawing/2014/main" id="{9F0D67B0-A659-2046-B773-6EBE8E09FED7}"/>
              </a:ext>
            </a:extLst>
          </p:cNvPr>
          <p:cNvSpPr/>
          <p:nvPr/>
        </p:nvSpPr>
        <p:spPr>
          <a:xfrm rot="10800000" flipV="1">
            <a:off x="5945986" y="5995355"/>
            <a:ext cx="5782029" cy="718620"/>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latin typeface="Arial" panose="020B0604020202020204" pitchFamily="34" charset="0"/>
              <a:ea typeface="黑体" panose="02010609060101010101" pitchFamily="49" charset="-122"/>
              <a:cs typeface="Arial" panose="020B0604020202020204" pitchFamily="34" charset="0"/>
            </a:endParaRPr>
          </a:p>
        </p:txBody>
      </p:sp>
      <p:sp>
        <p:nvSpPr>
          <p:cNvPr id="71" name="文本框 21">
            <a:extLst>
              <a:ext uri="{FF2B5EF4-FFF2-40B4-BE49-F238E27FC236}">
                <a16:creationId xmlns:a16="http://schemas.microsoft.com/office/drawing/2014/main" id="{699E1B31-FA91-5644-A837-968F96119ED1}"/>
              </a:ext>
            </a:extLst>
          </p:cNvPr>
          <p:cNvSpPr txBox="1"/>
          <p:nvPr/>
        </p:nvSpPr>
        <p:spPr>
          <a:xfrm>
            <a:off x="6922364" y="4331836"/>
            <a:ext cx="3829272" cy="307777"/>
          </a:xfrm>
          <a:prstGeom prst="rect">
            <a:avLst/>
          </a:prstGeom>
          <a:noFill/>
        </p:spPr>
        <p:txBody>
          <a:bodyPr wrap="square" rtlCol="0">
            <a:spAutoFit/>
          </a:bodyPr>
          <a:lstStyle/>
          <a:p>
            <a:pPr algn="ctr">
              <a:spcBef>
                <a:spcPts val="500"/>
              </a:spcBef>
            </a:pPr>
            <a:r>
              <a:rPr lang="zh-CN" altLang="en-US" sz="14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无人检测、良率分析、工艺数字化看板</a:t>
            </a:r>
            <a:endParaRPr lang="en-US" altLang="zh-CN" sz="14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文本框 21">
            <a:extLst>
              <a:ext uri="{FF2B5EF4-FFF2-40B4-BE49-F238E27FC236}">
                <a16:creationId xmlns:a16="http://schemas.microsoft.com/office/drawing/2014/main" id="{F6C20EB0-56DF-3C4B-8D4D-4B074D925AA1}"/>
              </a:ext>
            </a:extLst>
          </p:cNvPr>
          <p:cNvSpPr txBox="1"/>
          <p:nvPr/>
        </p:nvSpPr>
        <p:spPr>
          <a:xfrm>
            <a:off x="6922364" y="6160636"/>
            <a:ext cx="3829272" cy="307777"/>
          </a:xfrm>
          <a:prstGeom prst="rect">
            <a:avLst/>
          </a:prstGeom>
          <a:noFill/>
        </p:spPr>
        <p:txBody>
          <a:bodyPr wrap="square" rtlCol="0">
            <a:spAutoFit/>
          </a:bodyPr>
          <a:lstStyle/>
          <a:p>
            <a:pPr algn="ctr">
              <a:spcBef>
                <a:spcPts val="500"/>
              </a:spcBef>
            </a:pPr>
            <a:r>
              <a:rPr lang="zh-CN" altLang="en-US" sz="14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企业级工业</a:t>
            </a:r>
            <a:r>
              <a:rPr lang="en-HK" altLang="zh-CN" sz="14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AI</a:t>
            </a:r>
            <a:r>
              <a:rPr lang="zh-CN" altLang="en-US" sz="14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平台</a:t>
            </a:r>
            <a:endParaRPr lang="en-US" altLang="zh-CN" sz="1400" b="1"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42698970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圆顶角 67">
            <a:extLst>
              <a:ext uri="{FF2B5EF4-FFF2-40B4-BE49-F238E27FC236}">
                <a16:creationId xmlns:a16="http://schemas.microsoft.com/office/drawing/2014/main" id="{844388D3-7F1C-1241-851F-95FF61B7CA51}"/>
              </a:ext>
            </a:extLst>
          </p:cNvPr>
          <p:cNvSpPr/>
          <p:nvPr/>
        </p:nvSpPr>
        <p:spPr>
          <a:xfrm rot="10800000" flipV="1">
            <a:off x="503863" y="2427112"/>
            <a:ext cx="4490139" cy="3973688"/>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latin typeface="Arial" panose="020B0604020202020204" pitchFamily="34" charset="0"/>
              <a:ea typeface="黑体" panose="02010609060101010101" pitchFamily="49" charset="-122"/>
              <a:cs typeface="Arial" panose="020B0604020202020204" pitchFamily="34" charset="0"/>
            </a:endParaRPr>
          </a:p>
        </p:txBody>
      </p:sp>
      <p:sp>
        <p:nvSpPr>
          <p:cNvPr id="3" name="Title 2">
            <a:extLst>
              <a:ext uri="{FF2B5EF4-FFF2-40B4-BE49-F238E27FC236}">
                <a16:creationId xmlns:a16="http://schemas.microsoft.com/office/drawing/2014/main" id="{FD104D08-93D2-4541-B9D0-F6950157C095}"/>
              </a:ext>
            </a:extLst>
          </p:cNvPr>
          <p:cNvSpPr>
            <a:spLocks noGrp="1"/>
          </p:cNvSpPr>
          <p:nvPr>
            <p:ph type="title"/>
          </p:nvPr>
        </p:nvSpPr>
        <p:spPr/>
        <p:txBody>
          <a:bodyPr/>
          <a:lstStyle/>
          <a:p>
            <a:r>
              <a:rPr lang="zh-CN" altLang="en-US" spc="100" dirty="0"/>
              <a:t>行业方案：</a:t>
            </a:r>
            <a:r>
              <a:rPr lang="en-HK" altLang="zh-CN" spc="100" dirty="0"/>
              <a:t>PCB</a:t>
            </a:r>
            <a:endParaRPr lang="en-US" dirty="0"/>
          </a:p>
        </p:txBody>
      </p:sp>
      <p:sp>
        <p:nvSpPr>
          <p:cNvPr id="23" name="Content Placeholder 7">
            <a:extLst>
              <a:ext uri="{FF2B5EF4-FFF2-40B4-BE49-F238E27FC236}">
                <a16:creationId xmlns:a16="http://schemas.microsoft.com/office/drawing/2014/main" id="{BAC4857B-F41F-4E46-A445-6B4F7029891B}"/>
              </a:ext>
            </a:extLst>
          </p:cNvPr>
          <p:cNvSpPr txBox="1">
            <a:spLocks/>
          </p:cNvSpPr>
          <p:nvPr/>
        </p:nvSpPr>
        <p:spPr>
          <a:xfrm>
            <a:off x="503862" y="2506504"/>
            <a:ext cx="4490140" cy="614291"/>
          </a:xfrm>
          <a:prstGeom prst="rect">
            <a:avLst/>
          </a:prstGeom>
        </p:spPr>
        <p:txBody>
          <a:bodyPr vert="horz" lIns="0" tIns="0" rIns="0" bIns="0" rtlCol="0" anchor="ctr">
            <a:noAutofit/>
          </a:bodyPr>
          <a:lstStyle>
            <a:lvl1pPr marL="228600" indent="-228600" algn="ctr" defTabSz="914400" rtl="0" eaLnBrk="1" latinLnBrk="0" hangingPunct="1">
              <a:lnSpc>
                <a:spcPct val="90000"/>
              </a:lnSpc>
              <a:spcBef>
                <a:spcPts val="1000"/>
              </a:spcBef>
              <a:buFontTx/>
              <a:buNone/>
              <a:defRPr lang="zh-CN" altLang="en-US" sz="1800" b="1" kern="1200">
                <a:solidFill>
                  <a:srgbClr val="043E6F"/>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HK" altLang="zh-TW" sz="2400" spc="100" dirty="0">
                <a:ea typeface="黑体" panose="02010609060101010101" pitchFamily="49" charset="-122"/>
              </a:rPr>
              <a:t>PCB-AI</a:t>
            </a:r>
            <a:r>
              <a:rPr lang="zh-TW" altLang="en-US" sz="2400" spc="100" dirty="0">
                <a:ea typeface="黑体" panose="02010609060101010101" pitchFamily="49" charset="-122"/>
              </a:rPr>
              <a:t>假点过滤</a:t>
            </a:r>
            <a:r>
              <a:rPr lang="en-US" altLang="zh-CN" sz="2400" spc="100" dirty="0">
                <a:ea typeface="黑体" panose="02010609060101010101" pitchFamily="49" charset="-122"/>
              </a:rPr>
              <a:t>+</a:t>
            </a:r>
            <a:r>
              <a:rPr lang="zh-CN" altLang="en-US" sz="2400" spc="100" dirty="0">
                <a:ea typeface="黑体" panose="02010609060101010101" pitchFamily="49" charset="-122"/>
              </a:rPr>
              <a:t>多分类</a:t>
            </a:r>
            <a:endParaRPr lang="en-HK" altLang="zh-TW" sz="2400" spc="100" dirty="0">
              <a:ea typeface="黑体" panose="02010609060101010101" pitchFamily="49" charset="-122"/>
            </a:endParaRPr>
          </a:p>
          <a:p>
            <a:pPr>
              <a:lnSpc>
                <a:spcPct val="100000"/>
              </a:lnSpc>
              <a:spcBef>
                <a:spcPts val="500"/>
              </a:spcBef>
            </a:pPr>
            <a:r>
              <a:rPr lang="zh-TW" altLang="en-US" sz="1600" spc="100" dirty="0">
                <a:ea typeface="黑体" panose="02010609060101010101" pitchFamily="49" charset="-122"/>
              </a:rPr>
              <a:t>塞孔</a:t>
            </a:r>
            <a:r>
              <a:rPr lang="en-US" altLang="zh-TW" sz="1600" spc="100" dirty="0">
                <a:ea typeface="黑体" panose="02010609060101010101" pitchFamily="49" charset="-122"/>
              </a:rPr>
              <a:t>/</a:t>
            </a:r>
            <a:r>
              <a:rPr lang="zh-TW" altLang="en-US" sz="1600" spc="100" dirty="0">
                <a:ea typeface="黑体" panose="02010609060101010101" pitchFamily="49" charset="-122"/>
              </a:rPr>
              <a:t>阻焊</a:t>
            </a:r>
            <a:r>
              <a:rPr lang="en-US" altLang="zh-TW" sz="1600" spc="100" dirty="0">
                <a:ea typeface="黑体" panose="02010609060101010101" pitchFamily="49" charset="-122"/>
              </a:rPr>
              <a:t>/</a:t>
            </a:r>
            <a:r>
              <a:rPr lang="en-HK" altLang="zh-TW" sz="1600" spc="100" dirty="0">
                <a:ea typeface="黑体" panose="02010609060101010101" pitchFamily="49" charset="-122"/>
              </a:rPr>
              <a:t>AOI/</a:t>
            </a:r>
            <a:r>
              <a:rPr lang="zh-TW" altLang="en-US" sz="1600" spc="100" dirty="0">
                <a:ea typeface="黑体" panose="02010609060101010101" pitchFamily="49" charset="-122"/>
              </a:rPr>
              <a:t>成检</a:t>
            </a:r>
            <a:endParaRPr lang="en-US" altLang="zh-TW" sz="1600" spc="100" dirty="0">
              <a:ea typeface="黑体" panose="02010609060101010101" pitchFamily="49" charset="-122"/>
            </a:endParaRPr>
          </a:p>
        </p:txBody>
      </p:sp>
      <p:sp>
        <p:nvSpPr>
          <p:cNvPr id="27" name="文本框 45">
            <a:extLst>
              <a:ext uri="{FF2B5EF4-FFF2-40B4-BE49-F238E27FC236}">
                <a16:creationId xmlns:a16="http://schemas.microsoft.com/office/drawing/2014/main" id="{826FBE07-F19A-B34B-98E8-AD8C1ECB24B2}"/>
              </a:ext>
            </a:extLst>
          </p:cNvPr>
          <p:cNvSpPr txBox="1"/>
          <p:nvPr/>
        </p:nvSpPr>
        <p:spPr>
          <a:xfrm>
            <a:off x="599180" y="3369351"/>
            <a:ext cx="4304328" cy="3062377"/>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支持</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1</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拖</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1</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，以及</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1</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拖</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N</a:t>
            </a:r>
          </a:p>
          <a:p>
            <a:pPr marL="342900" indent="-34290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兼容多种设备（由田、牧德、宜美智等）</a:t>
            </a:r>
            <a:endPar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endParaRPr>
          </a:p>
          <a:p>
            <a:pPr marL="342900" indent="-34290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判图</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20000</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张</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单机</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每小时</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br>
            <a:r>
              <a:rPr lang="zh-CN" altLang="en-US"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rPr>
              <a:t>*和</a:t>
            </a:r>
            <a:r>
              <a:rPr lang="en-US" altLang="zh-CN"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rPr>
              <a:t>AI</a:t>
            </a:r>
            <a:r>
              <a:rPr lang="zh-CN" altLang="en-US"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rPr>
              <a:t>服务器硬件配置、</a:t>
            </a:r>
            <a:r>
              <a:rPr lang="en-US" altLang="zh-CN"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rPr>
              <a:t>AVI/AOI</a:t>
            </a:r>
            <a:r>
              <a:rPr lang="zh-CN" altLang="en-US"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rPr>
              <a:t>吞吐也有关</a:t>
            </a:r>
            <a:endParaRPr lang="en-US" altLang="zh-CN"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pPr marL="342900" indent="-34290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支持缺陷多分类，从</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2~45+</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分类；</a:t>
            </a:r>
            <a:endPar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endParaRPr>
          </a:p>
          <a:p>
            <a:pPr marL="342900" indent="-34290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假点过滤率</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&gt;85%</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b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分类准确率</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&gt;95%</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b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漏检率</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&lt;0.05%</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br>
            <a:r>
              <a:rPr lang="zh-CN" altLang="en-US"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rPr>
              <a:t>*根据多个项目验证阶段得出</a:t>
            </a:r>
            <a:endParaRPr lang="en-US" altLang="zh-CN"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endParaRPr>
          </a:p>
          <a:p>
            <a:pPr marL="342900" indent="-34290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额外：</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b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rPr>
              <a:t>可对接智能分拣机实现完全人力替代</a:t>
            </a:r>
            <a:endPar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endParaRPr>
          </a:p>
        </p:txBody>
      </p:sp>
      <p:pic>
        <p:nvPicPr>
          <p:cNvPr id="28" name="图片 4">
            <a:extLst>
              <a:ext uri="{FF2B5EF4-FFF2-40B4-BE49-F238E27FC236}">
                <a16:creationId xmlns:a16="http://schemas.microsoft.com/office/drawing/2014/main" id="{E9CA652D-647F-1149-B1A0-26134A029FDE}"/>
              </a:ext>
            </a:extLst>
          </p:cNvPr>
          <p:cNvPicPr>
            <a:picLocks noChangeAspect="1"/>
          </p:cNvPicPr>
          <p:nvPr/>
        </p:nvPicPr>
        <p:blipFill>
          <a:blip r:embed="rId2"/>
          <a:stretch>
            <a:fillRect/>
          </a:stretch>
        </p:blipFill>
        <p:spPr>
          <a:xfrm>
            <a:off x="5878286" y="2427112"/>
            <a:ext cx="5436985" cy="3595021"/>
          </a:xfrm>
          <a:prstGeom prst="rect">
            <a:avLst/>
          </a:prstGeom>
        </p:spPr>
      </p:pic>
      <p:cxnSp>
        <p:nvCxnSpPr>
          <p:cNvPr id="51" name="直接箭头连接符 204">
            <a:extLst>
              <a:ext uri="{FF2B5EF4-FFF2-40B4-BE49-F238E27FC236}">
                <a16:creationId xmlns:a16="http://schemas.microsoft.com/office/drawing/2014/main" id="{DE017C73-04E4-5849-B0E6-9B7F1736E860}"/>
              </a:ext>
            </a:extLst>
          </p:cNvPr>
          <p:cNvCxnSpPr>
            <a:cxnSpLocks/>
          </p:cNvCxnSpPr>
          <p:nvPr/>
        </p:nvCxnSpPr>
        <p:spPr>
          <a:xfrm>
            <a:off x="4515635" y="1702669"/>
            <a:ext cx="0" cy="665887"/>
          </a:xfrm>
          <a:prstGeom prst="straightConnector1">
            <a:avLst/>
          </a:prstGeom>
          <a:ln w="57150">
            <a:solidFill>
              <a:srgbClr val="9F1F25"/>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8339B330-E8A6-014E-8CCD-447900AF5143}"/>
              </a:ext>
            </a:extLst>
          </p:cNvPr>
          <p:cNvSpPr/>
          <p:nvPr/>
        </p:nvSpPr>
        <p:spPr>
          <a:xfrm>
            <a:off x="0" y="988278"/>
            <a:ext cx="12192000" cy="714391"/>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63" name="文本框 62">
            <a:extLst>
              <a:ext uri="{FF2B5EF4-FFF2-40B4-BE49-F238E27FC236}">
                <a16:creationId xmlns:a16="http://schemas.microsoft.com/office/drawing/2014/main" id="{4E24336A-1DF6-9348-B1E3-6E5BBE23412B}"/>
              </a:ext>
            </a:extLst>
          </p:cNvPr>
          <p:cNvSpPr txBox="1"/>
          <p:nvPr/>
        </p:nvSpPr>
        <p:spPr>
          <a:xfrm>
            <a:off x="90270" y="1160807"/>
            <a:ext cx="1262029" cy="369332"/>
          </a:xfrm>
          <a:prstGeom prst="rect">
            <a:avLst/>
          </a:prstGeom>
          <a:noFill/>
        </p:spPr>
        <p:txBody>
          <a:bodyPr wrap="square">
            <a:spAutoFit/>
          </a:bodyPr>
          <a:lstStyle/>
          <a:p>
            <a:r>
              <a:rPr lang="zh-CN" altLang="en-US" b="1" dirty="0">
                <a:solidFill>
                  <a:schemeClr val="bg1"/>
                </a:solidFill>
                <a:latin typeface="Arial" panose="020B0604020202020204" pitchFamily="34" charset="0"/>
                <a:ea typeface="黑体" panose="02010609060101010101" pitchFamily="49" charset="-122"/>
                <a:cs typeface="Arial" panose="020B0604020202020204" pitchFamily="34" charset="0"/>
              </a:rPr>
              <a:t>思谋：</a:t>
            </a:r>
          </a:p>
        </p:txBody>
      </p:sp>
      <p:sp>
        <p:nvSpPr>
          <p:cNvPr id="77" name="矩形: 圆角 16">
            <a:extLst>
              <a:ext uri="{FF2B5EF4-FFF2-40B4-BE49-F238E27FC236}">
                <a16:creationId xmlns:a16="http://schemas.microsoft.com/office/drawing/2014/main" id="{1C1BDE64-D2F1-EE4C-A101-541F7C4F8DB4}"/>
              </a:ext>
            </a:extLst>
          </p:cNvPr>
          <p:cNvSpPr/>
          <p:nvPr/>
        </p:nvSpPr>
        <p:spPr>
          <a:xfrm>
            <a:off x="2411851" y="1184363"/>
            <a:ext cx="773359" cy="322220"/>
          </a:xfrm>
          <a:prstGeom prst="roundRect">
            <a:avLst/>
          </a:prstGeom>
          <a:noFill/>
        </p:spPr>
        <p:txBody>
          <a:bodyPr wrap="square" rtlCol="0" anchor="ctr">
            <a:noAutofit/>
          </a:bodyPr>
          <a:lstStyle/>
          <a:p>
            <a:pPr algn="ctr"/>
            <a:r>
              <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图形</a:t>
            </a:r>
          </a:p>
        </p:txBody>
      </p:sp>
      <p:sp>
        <p:nvSpPr>
          <p:cNvPr id="78" name="矩形: 圆角 19">
            <a:extLst>
              <a:ext uri="{FF2B5EF4-FFF2-40B4-BE49-F238E27FC236}">
                <a16:creationId xmlns:a16="http://schemas.microsoft.com/office/drawing/2014/main" id="{128A2228-212E-9246-9C04-79B84A9808B8}"/>
              </a:ext>
            </a:extLst>
          </p:cNvPr>
          <p:cNvSpPr/>
          <p:nvPr/>
        </p:nvSpPr>
        <p:spPr>
          <a:xfrm>
            <a:off x="4279800" y="1197835"/>
            <a:ext cx="714203" cy="295276"/>
          </a:xfrm>
          <a:prstGeom prst="roundRect">
            <a:avLst/>
          </a:prstGeom>
          <a:solidFill>
            <a:srgbClr val="922B2A"/>
          </a:solidFill>
          <a:ln>
            <a:solidFill>
              <a:schemeClr val="bg1">
                <a:lumMod val="85000"/>
              </a:schemeClr>
            </a:solidFill>
          </a:ln>
        </p:spPr>
        <p:txBody>
          <a:bodyPr wrap="square" rtlCol="0" anchor="ctr">
            <a:noAutofit/>
          </a:bodyPr>
          <a:lstStyle/>
          <a:p>
            <a:pPr algn="ctr"/>
            <a:r>
              <a:rPr kumimoji="1" lang="en-US" altLang="zh-CN"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AOI</a:t>
            </a:r>
            <a:endPar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79" name="矩形: 圆角 22">
            <a:extLst>
              <a:ext uri="{FF2B5EF4-FFF2-40B4-BE49-F238E27FC236}">
                <a16:creationId xmlns:a16="http://schemas.microsoft.com/office/drawing/2014/main" id="{0DA1ABF1-E5B8-974A-B10B-92A6CFB10694}"/>
              </a:ext>
            </a:extLst>
          </p:cNvPr>
          <p:cNvSpPr/>
          <p:nvPr/>
        </p:nvSpPr>
        <p:spPr>
          <a:xfrm>
            <a:off x="6201098" y="1144448"/>
            <a:ext cx="771508" cy="402050"/>
          </a:xfrm>
          <a:prstGeom prst="roundRect">
            <a:avLst/>
          </a:prstGeom>
          <a:noFill/>
        </p:spPr>
        <p:txBody>
          <a:bodyPr wrap="square" rtlCol="0" anchor="ctr">
            <a:noAutofit/>
          </a:bodyPr>
          <a:lstStyle/>
          <a:p>
            <a:pPr algn="ctr"/>
            <a:r>
              <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阻焊</a:t>
            </a:r>
          </a:p>
        </p:txBody>
      </p:sp>
      <p:sp>
        <p:nvSpPr>
          <p:cNvPr id="80" name="矩形: 圆角 31">
            <a:extLst>
              <a:ext uri="{FF2B5EF4-FFF2-40B4-BE49-F238E27FC236}">
                <a16:creationId xmlns:a16="http://schemas.microsoft.com/office/drawing/2014/main" id="{CBECAC00-1125-924D-8896-98213EC709A3}"/>
              </a:ext>
            </a:extLst>
          </p:cNvPr>
          <p:cNvSpPr/>
          <p:nvPr/>
        </p:nvSpPr>
        <p:spPr>
          <a:xfrm>
            <a:off x="9141387" y="1182126"/>
            <a:ext cx="804299" cy="326694"/>
          </a:xfrm>
          <a:prstGeom prst="roundRect">
            <a:avLst/>
          </a:prstGeom>
          <a:noFill/>
        </p:spPr>
        <p:txBody>
          <a:bodyPr wrap="square" rtlCol="0" anchor="ctr">
            <a:noAutofit/>
          </a:bodyPr>
          <a:lstStyle/>
          <a:p>
            <a:pPr algn="ctr"/>
            <a:r>
              <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成检</a:t>
            </a:r>
          </a:p>
        </p:txBody>
      </p:sp>
      <p:pic>
        <p:nvPicPr>
          <p:cNvPr id="81" name="Picture 10" descr="image icon">
            <a:extLst>
              <a:ext uri="{FF2B5EF4-FFF2-40B4-BE49-F238E27FC236}">
                <a16:creationId xmlns:a16="http://schemas.microsoft.com/office/drawing/2014/main" id="{54726531-A04F-B34F-91F0-D3A5A2737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226" y="1087032"/>
            <a:ext cx="685431" cy="51688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AOI">
            <a:extLst>
              <a:ext uri="{FF2B5EF4-FFF2-40B4-BE49-F238E27FC236}">
                <a16:creationId xmlns:a16="http://schemas.microsoft.com/office/drawing/2014/main" id="{7A9433BF-323B-8849-9949-E2D19D1A0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6280" y="1072698"/>
            <a:ext cx="580194" cy="54555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4" descr="Soldermask">
            <a:extLst>
              <a:ext uri="{FF2B5EF4-FFF2-40B4-BE49-F238E27FC236}">
                <a16:creationId xmlns:a16="http://schemas.microsoft.com/office/drawing/2014/main" id="{12666303-CC5F-794B-B21A-80534602CE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9549" y="1096331"/>
            <a:ext cx="635068" cy="498285"/>
          </a:xfrm>
          <a:prstGeom prst="rect">
            <a:avLst/>
          </a:prstGeom>
          <a:noFill/>
          <a:extLst>
            <a:ext uri="{909E8E84-426E-40DD-AFC4-6F175D3DCCD1}">
              <a14:hiddenFill xmlns:a14="http://schemas.microsoft.com/office/drawing/2010/main">
                <a:solidFill>
                  <a:srgbClr val="FFFFFF"/>
                </a:solidFill>
              </a14:hiddenFill>
            </a:ext>
          </a:extLst>
        </p:spPr>
      </p:pic>
      <p:sp>
        <p:nvSpPr>
          <p:cNvPr id="85" name="矩形: 圆角 47">
            <a:extLst>
              <a:ext uri="{FF2B5EF4-FFF2-40B4-BE49-F238E27FC236}">
                <a16:creationId xmlns:a16="http://schemas.microsoft.com/office/drawing/2014/main" id="{C9B077EA-B276-8048-A9B4-3DBFB770868B}"/>
              </a:ext>
            </a:extLst>
          </p:cNvPr>
          <p:cNvSpPr/>
          <p:nvPr/>
        </p:nvSpPr>
        <p:spPr>
          <a:xfrm>
            <a:off x="11128897" y="1149585"/>
            <a:ext cx="1224367" cy="391777"/>
          </a:xfrm>
          <a:prstGeom prst="roundRect">
            <a:avLst/>
          </a:prstGeom>
          <a:noFill/>
        </p:spPr>
        <p:txBody>
          <a:bodyPr wrap="square" rtlCol="0" anchor="ctr">
            <a:noAutofit/>
          </a:bodyPr>
          <a:lstStyle/>
          <a:p>
            <a:pPr algn="ctr"/>
            <a:r>
              <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包装发货</a:t>
            </a:r>
          </a:p>
        </p:txBody>
      </p:sp>
      <p:pic>
        <p:nvPicPr>
          <p:cNvPr id="86" name="Picture 18" descr="Packaging">
            <a:extLst>
              <a:ext uri="{FF2B5EF4-FFF2-40B4-BE49-F238E27FC236}">
                <a16:creationId xmlns:a16="http://schemas.microsoft.com/office/drawing/2014/main" id="{BF4C8322-09C4-924C-86C9-EC3C1F9E04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3337" y="1094729"/>
            <a:ext cx="566901" cy="501489"/>
          </a:xfrm>
          <a:prstGeom prst="rect">
            <a:avLst/>
          </a:prstGeom>
          <a:noFill/>
          <a:extLst>
            <a:ext uri="{909E8E84-426E-40DD-AFC4-6F175D3DCCD1}">
              <a14:hiddenFill xmlns:a14="http://schemas.microsoft.com/office/drawing/2010/main">
                <a:solidFill>
                  <a:srgbClr val="FFFFFF"/>
                </a:solidFill>
              </a14:hiddenFill>
            </a:ext>
          </a:extLst>
        </p:spPr>
      </p:pic>
      <p:sp>
        <p:nvSpPr>
          <p:cNvPr id="87" name="文本框 8">
            <a:extLst>
              <a:ext uri="{FF2B5EF4-FFF2-40B4-BE49-F238E27FC236}">
                <a16:creationId xmlns:a16="http://schemas.microsoft.com/office/drawing/2014/main" id="{6C636A9B-0B41-BB46-B57E-98A7B5CA91A3}"/>
              </a:ext>
            </a:extLst>
          </p:cNvPr>
          <p:cNvSpPr txBox="1"/>
          <p:nvPr/>
        </p:nvSpPr>
        <p:spPr>
          <a:xfrm>
            <a:off x="7458223" y="1084248"/>
            <a:ext cx="436281" cy="522451"/>
          </a:xfrm>
          <a:prstGeom prst="rect">
            <a:avLst/>
          </a:prstGeom>
          <a:noFill/>
        </p:spPr>
        <p:txBody>
          <a:bodyPr wrap="square" rtlCol="0">
            <a:spAutoFit/>
          </a:bodyPr>
          <a:lstStyle/>
          <a:p>
            <a:pPr>
              <a:lnSpc>
                <a:spcPct val="130000"/>
              </a:lnSpc>
              <a:spcBef>
                <a:spcPts val="600"/>
              </a:spcBef>
            </a:pPr>
            <a:r>
              <a:rPr lang="en-US" altLang="zh-CN" sz="2400" kern="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a:t>
            </a:r>
            <a:endParaRPr lang="zh-CN" altLang="en-US" sz="2400" kern="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Down Arrow 61">
            <a:extLst>
              <a:ext uri="{FF2B5EF4-FFF2-40B4-BE49-F238E27FC236}">
                <a16:creationId xmlns:a16="http://schemas.microsoft.com/office/drawing/2014/main" id="{30CB2374-4094-3048-8665-FDEBD341F24B}"/>
              </a:ext>
            </a:extLst>
          </p:cNvPr>
          <p:cNvSpPr/>
          <p:nvPr/>
        </p:nvSpPr>
        <p:spPr>
          <a:xfrm rot="16200000">
            <a:off x="1368500" y="1148597"/>
            <a:ext cx="229380"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89" name="Down Arrow 63">
            <a:extLst>
              <a:ext uri="{FF2B5EF4-FFF2-40B4-BE49-F238E27FC236}">
                <a16:creationId xmlns:a16="http://schemas.microsoft.com/office/drawing/2014/main" id="{D4D4D1C0-B035-8244-8EC4-1CB82DC6DFBD}"/>
              </a:ext>
            </a:extLst>
          </p:cNvPr>
          <p:cNvSpPr/>
          <p:nvPr/>
        </p:nvSpPr>
        <p:spPr>
          <a:xfrm rot="16200000">
            <a:off x="3295772" y="1148597"/>
            <a:ext cx="229382"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0" name="Down Arrow 64">
            <a:extLst>
              <a:ext uri="{FF2B5EF4-FFF2-40B4-BE49-F238E27FC236}">
                <a16:creationId xmlns:a16="http://schemas.microsoft.com/office/drawing/2014/main" id="{4F677B7F-8430-0F4C-A731-9FB1496AE5EC}"/>
              </a:ext>
            </a:extLst>
          </p:cNvPr>
          <p:cNvSpPr/>
          <p:nvPr/>
        </p:nvSpPr>
        <p:spPr>
          <a:xfrm rot="16200000">
            <a:off x="5166697" y="1148597"/>
            <a:ext cx="229384"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1" name="Down Arrow 65">
            <a:extLst>
              <a:ext uri="{FF2B5EF4-FFF2-40B4-BE49-F238E27FC236}">
                <a16:creationId xmlns:a16="http://schemas.microsoft.com/office/drawing/2014/main" id="{20901106-4DF6-AE44-A10D-B82F827966B4}"/>
              </a:ext>
            </a:extLst>
          </p:cNvPr>
          <p:cNvSpPr/>
          <p:nvPr/>
        </p:nvSpPr>
        <p:spPr>
          <a:xfrm rot="16200000">
            <a:off x="7055483" y="1148597"/>
            <a:ext cx="229386"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2" name="Down Arrow 66">
            <a:extLst>
              <a:ext uri="{FF2B5EF4-FFF2-40B4-BE49-F238E27FC236}">
                <a16:creationId xmlns:a16="http://schemas.microsoft.com/office/drawing/2014/main" id="{3685E097-FA06-A34D-84D4-79B15A8B08C6}"/>
              </a:ext>
            </a:extLst>
          </p:cNvPr>
          <p:cNvSpPr/>
          <p:nvPr/>
        </p:nvSpPr>
        <p:spPr>
          <a:xfrm rot="16200000">
            <a:off x="8110559" y="1148597"/>
            <a:ext cx="229388"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3" name="Down Arrow 67">
            <a:extLst>
              <a:ext uri="{FF2B5EF4-FFF2-40B4-BE49-F238E27FC236}">
                <a16:creationId xmlns:a16="http://schemas.microsoft.com/office/drawing/2014/main" id="{F42FABC0-C84F-AF43-9EBF-CA8BAF60B1EB}"/>
              </a:ext>
            </a:extLst>
          </p:cNvPr>
          <p:cNvSpPr/>
          <p:nvPr/>
        </p:nvSpPr>
        <p:spPr>
          <a:xfrm rot="16200000">
            <a:off x="10051374" y="1148597"/>
            <a:ext cx="229390"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4" name="文本框 8">
            <a:extLst>
              <a:ext uri="{FF2B5EF4-FFF2-40B4-BE49-F238E27FC236}">
                <a16:creationId xmlns:a16="http://schemas.microsoft.com/office/drawing/2014/main" id="{8E50488B-0E44-A046-9A59-7BA31C600343}"/>
              </a:ext>
            </a:extLst>
          </p:cNvPr>
          <p:cNvSpPr txBox="1"/>
          <p:nvPr/>
        </p:nvSpPr>
        <p:spPr>
          <a:xfrm>
            <a:off x="689675" y="1084248"/>
            <a:ext cx="436281" cy="522451"/>
          </a:xfrm>
          <a:prstGeom prst="rect">
            <a:avLst/>
          </a:prstGeom>
          <a:noFill/>
        </p:spPr>
        <p:txBody>
          <a:bodyPr wrap="square" rtlCol="0">
            <a:spAutoFit/>
          </a:bodyPr>
          <a:lstStyle/>
          <a:p>
            <a:pPr>
              <a:lnSpc>
                <a:spcPct val="130000"/>
              </a:lnSpc>
              <a:spcBef>
                <a:spcPts val="600"/>
              </a:spcBef>
            </a:pPr>
            <a:r>
              <a:rPr lang="en-US" altLang="zh-CN" sz="2400" kern="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a:t>
            </a:r>
            <a:endParaRPr lang="zh-CN" altLang="en-US" sz="2400" kern="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96" name="Picture 22" descr="inspection">
            <a:extLst>
              <a:ext uri="{FF2B5EF4-FFF2-40B4-BE49-F238E27FC236}">
                <a16:creationId xmlns:a16="http://schemas.microsoft.com/office/drawing/2014/main" id="{8D8229CA-9755-4A41-BBC2-66F029B03E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3032" y="1113836"/>
            <a:ext cx="614106" cy="463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62263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04D08-93D2-4541-B9D0-F6950157C095}"/>
              </a:ext>
            </a:extLst>
          </p:cNvPr>
          <p:cNvSpPr>
            <a:spLocks noGrp="1"/>
          </p:cNvSpPr>
          <p:nvPr>
            <p:ph type="title"/>
          </p:nvPr>
        </p:nvSpPr>
        <p:spPr/>
        <p:txBody>
          <a:bodyPr/>
          <a:lstStyle/>
          <a:p>
            <a:r>
              <a:rPr lang="zh-CN" altLang="en-US" spc="100" dirty="0"/>
              <a:t>行业方案：</a:t>
            </a:r>
            <a:r>
              <a:rPr lang="en-US" altLang="zh-CN" spc="100" dirty="0"/>
              <a:t>IC</a:t>
            </a:r>
            <a:r>
              <a:rPr lang="zh-CN" altLang="en-HK" spc="100" dirty="0"/>
              <a:t>载</a:t>
            </a:r>
            <a:r>
              <a:rPr lang="zh-CN" altLang="en-US" spc="100" dirty="0"/>
              <a:t>板</a:t>
            </a:r>
            <a:endParaRPr lang="en-US" dirty="0"/>
          </a:p>
        </p:txBody>
      </p:sp>
      <p:pic>
        <p:nvPicPr>
          <p:cNvPr id="20" name="图片 42">
            <a:extLst>
              <a:ext uri="{FF2B5EF4-FFF2-40B4-BE49-F238E27FC236}">
                <a16:creationId xmlns:a16="http://schemas.microsoft.com/office/drawing/2014/main" id="{BECF85A2-829C-684B-A080-BCB2E2940C12}"/>
              </a:ext>
            </a:extLst>
          </p:cNvPr>
          <p:cNvPicPr>
            <a:picLocks noChangeAspect="1"/>
          </p:cNvPicPr>
          <p:nvPr/>
        </p:nvPicPr>
        <p:blipFill>
          <a:blip r:embed="rId2"/>
          <a:stretch>
            <a:fillRect/>
          </a:stretch>
        </p:blipFill>
        <p:spPr>
          <a:xfrm>
            <a:off x="6100169" y="2324242"/>
            <a:ext cx="5355166" cy="4006246"/>
          </a:xfrm>
          <a:prstGeom prst="rect">
            <a:avLst/>
          </a:prstGeom>
        </p:spPr>
      </p:pic>
      <p:sp>
        <p:nvSpPr>
          <p:cNvPr id="58" name="矩形 57">
            <a:extLst>
              <a:ext uri="{FF2B5EF4-FFF2-40B4-BE49-F238E27FC236}">
                <a16:creationId xmlns:a16="http://schemas.microsoft.com/office/drawing/2014/main" id="{8339B330-E8A6-014E-8CCD-447900AF5143}"/>
              </a:ext>
            </a:extLst>
          </p:cNvPr>
          <p:cNvSpPr/>
          <p:nvPr/>
        </p:nvSpPr>
        <p:spPr>
          <a:xfrm>
            <a:off x="0" y="988278"/>
            <a:ext cx="12192000" cy="714391"/>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63" name="文本框 62">
            <a:extLst>
              <a:ext uri="{FF2B5EF4-FFF2-40B4-BE49-F238E27FC236}">
                <a16:creationId xmlns:a16="http://schemas.microsoft.com/office/drawing/2014/main" id="{4E24336A-1DF6-9348-B1E3-6E5BBE23412B}"/>
              </a:ext>
            </a:extLst>
          </p:cNvPr>
          <p:cNvSpPr txBox="1"/>
          <p:nvPr/>
        </p:nvSpPr>
        <p:spPr>
          <a:xfrm>
            <a:off x="90270" y="1160807"/>
            <a:ext cx="1262029" cy="369332"/>
          </a:xfrm>
          <a:prstGeom prst="rect">
            <a:avLst/>
          </a:prstGeom>
          <a:noFill/>
        </p:spPr>
        <p:txBody>
          <a:bodyPr wrap="square">
            <a:spAutoFit/>
          </a:bodyPr>
          <a:lstStyle/>
          <a:p>
            <a:r>
              <a:rPr lang="zh-CN" altLang="en-US" b="1" dirty="0">
                <a:solidFill>
                  <a:schemeClr val="bg1"/>
                </a:solidFill>
                <a:latin typeface="Arial" panose="020B0604020202020204" pitchFamily="34" charset="0"/>
                <a:ea typeface="黑体" panose="02010609060101010101" pitchFamily="49" charset="-122"/>
                <a:cs typeface="Arial" panose="020B0604020202020204" pitchFamily="34" charset="0"/>
              </a:rPr>
              <a:t>思谋：</a:t>
            </a:r>
          </a:p>
        </p:txBody>
      </p:sp>
      <p:sp>
        <p:nvSpPr>
          <p:cNvPr id="77" name="矩形: 圆角 16">
            <a:extLst>
              <a:ext uri="{FF2B5EF4-FFF2-40B4-BE49-F238E27FC236}">
                <a16:creationId xmlns:a16="http://schemas.microsoft.com/office/drawing/2014/main" id="{1C1BDE64-D2F1-EE4C-A101-541F7C4F8DB4}"/>
              </a:ext>
            </a:extLst>
          </p:cNvPr>
          <p:cNvSpPr/>
          <p:nvPr/>
        </p:nvSpPr>
        <p:spPr>
          <a:xfrm>
            <a:off x="2411851" y="1184363"/>
            <a:ext cx="773359" cy="322220"/>
          </a:xfrm>
          <a:prstGeom prst="roundRect">
            <a:avLst/>
          </a:prstGeom>
          <a:noFill/>
        </p:spPr>
        <p:txBody>
          <a:bodyPr wrap="square" rtlCol="0" anchor="ctr">
            <a:noAutofit/>
          </a:bodyPr>
          <a:lstStyle/>
          <a:p>
            <a:pPr algn="ctr"/>
            <a:r>
              <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图形</a:t>
            </a:r>
          </a:p>
        </p:txBody>
      </p:sp>
      <p:sp>
        <p:nvSpPr>
          <p:cNvPr id="78" name="矩形: 圆角 19">
            <a:extLst>
              <a:ext uri="{FF2B5EF4-FFF2-40B4-BE49-F238E27FC236}">
                <a16:creationId xmlns:a16="http://schemas.microsoft.com/office/drawing/2014/main" id="{128A2228-212E-9246-9C04-79B84A9808B8}"/>
              </a:ext>
            </a:extLst>
          </p:cNvPr>
          <p:cNvSpPr/>
          <p:nvPr/>
        </p:nvSpPr>
        <p:spPr>
          <a:xfrm>
            <a:off x="4279800" y="1197835"/>
            <a:ext cx="714203" cy="295276"/>
          </a:xfrm>
          <a:prstGeom prst="roundRect">
            <a:avLst/>
          </a:prstGeom>
          <a:noFill/>
        </p:spPr>
        <p:txBody>
          <a:bodyPr wrap="square" rtlCol="0" anchor="ctr">
            <a:noAutofit/>
          </a:bodyPr>
          <a:lstStyle/>
          <a:p>
            <a:pPr algn="ctr"/>
            <a:r>
              <a:rPr kumimoji="1" lang="en-US" altLang="zh-CN"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AOI</a:t>
            </a:r>
            <a:endPar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79" name="矩形: 圆角 22">
            <a:extLst>
              <a:ext uri="{FF2B5EF4-FFF2-40B4-BE49-F238E27FC236}">
                <a16:creationId xmlns:a16="http://schemas.microsoft.com/office/drawing/2014/main" id="{0DA1ABF1-E5B8-974A-B10B-92A6CFB10694}"/>
              </a:ext>
            </a:extLst>
          </p:cNvPr>
          <p:cNvSpPr/>
          <p:nvPr/>
        </p:nvSpPr>
        <p:spPr>
          <a:xfrm>
            <a:off x="6201098" y="1144448"/>
            <a:ext cx="771508" cy="402050"/>
          </a:xfrm>
          <a:prstGeom prst="roundRect">
            <a:avLst/>
          </a:prstGeom>
          <a:noFill/>
        </p:spPr>
        <p:txBody>
          <a:bodyPr wrap="square" rtlCol="0" anchor="ctr">
            <a:noAutofit/>
          </a:bodyPr>
          <a:lstStyle/>
          <a:p>
            <a:pPr algn="ctr"/>
            <a:r>
              <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阻焊</a:t>
            </a:r>
          </a:p>
        </p:txBody>
      </p:sp>
      <p:sp>
        <p:nvSpPr>
          <p:cNvPr id="80" name="矩形: 圆角 31">
            <a:extLst>
              <a:ext uri="{FF2B5EF4-FFF2-40B4-BE49-F238E27FC236}">
                <a16:creationId xmlns:a16="http://schemas.microsoft.com/office/drawing/2014/main" id="{CBECAC00-1125-924D-8896-98213EC709A3}"/>
              </a:ext>
            </a:extLst>
          </p:cNvPr>
          <p:cNvSpPr/>
          <p:nvPr/>
        </p:nvSpPr>
        <p:spPr>
          <a:xfrm>
            <a:off x="9198464" y="1182126"/>
            <a:ext cx="701502" cy="326694"/>
          </a:xfrm>
          <a:prstGeom prst="roundRect">
            <a:avLst/>
          </a:prstGeom>
          <a:solidFill>
            <a:srgbClr val="922B2A"/>
          </a:solidFill>
          <a:ln>
            <a:solidFill>
              <a:schemeClr val="bg1">
                <a:lumMod val="85000"/>
              </a:schemeClr>
            </a:solidFill>
          </a:ln>
        </p:spPr>
        <p:txBody>
          <a:bodyPr wrap="square" rtlCol="0" anchor="ctr">
            <a:noAutofit/>
          </a:bodyPr>
          <a:lstStyle/>
          <a:p>
            <a:pPr algn="ctr"/>
            <a:r>
              <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成检</a:t>
            </a:r>
          </a:p>
        </p:txBody>
      </p:sp>
      <p:pic>
        <p:nvPicPr>
          <p:cNvPr id="81" name="Picture 10" descr="image icon">
            <a:extLst>
              <a:ext uri="{FF2B5EF4-FFF2-40B4-BE49-F238E27FC236}">
                <a16:creationId xmlns:a16="http://schemas.microsoft.com/office/drawing/2014/main" id="{54726531-A04F-B34F-91F0-D3A5A2737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226" y="1087032"/>
            <a:ext cx="685431" cy="51688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4" descr="Soldermask">
            <a:extLst>
              <a:ext uri="{FF2B5EF4-FFF2-40B4-BE49-F238E27FC236}">
                <a16:creationId xmlns:a16="http://schemas.microsoft.com/office/drawing/2014/main" id="{12666303-CC5F-794B-B21A-80534602CE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549" y="1096331"/>
            <a:ext cx="635068" cy="49828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2" descr="inspection">
            <a:extLst>
              <a:ext uri="{FF2B5EF4-FFF2-40B4-BE49-F238E27FC236}">
                <a16:creationId xmlns:a16="http://schemas.microsoft.com/office/drawing/2014/main" id="{36856E5B-D54F-684B-A1AB-CC3AE06F3E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032" y="1113836"/>
            <a:ext cx="614106" cy="463274"/>
          </a:xfrm>
          <a:prstGeom prst="rect">
            <a:avLst/>
          </a:prstGeom>
          <a:noFill/>
          <a:extLst>
            <a:ext uri="{909E8E84-426E-40DD-AFC4-6F175D3DCCD1}">
              <a14:hiddenFill xmlns:a14="http://schemas.microsoft.com/office/drawing/2010/main">
                <a:solidFill>
                  <a:srgbClr val="FFFFFF"/>
                </a:solidFill>
              </a14:hiddenFill>
            </a:ext>
          </a:extLst>
        </p:spPr>
      </p:pic>
      <p:sp>
        <p:nvSpPr>
          <p:cNvPr id="85" name="矩形: 圆角 47">
            <a:extLst>
              <a:ext uri="{FF2B5EF4-FFF2-40B4-BE49-F238E27FC236}">
                <a16:creationId xmlns:a16="http://schemas.microsoft.com/office/drawing/2014/main" id="{C9B077EA-B276-8048-A9B4-3DBFB770868B}"/>
              </a:ext>
            </a:extLst>
          </p:cNvPr>
          <p:cNvSpPr/>
          <p:nvPr/>
        </p:nvSpPr>
        <p:spPr>
          <a:xfrm>
            <a:off x="11128897" y="1149585"/>
            <a:ext cx="1224367" cy="391777"/>
          </a:xfrm>
          <a:prstGeom prst="roundRect">
            <a:avLst/>
          </a:prstGeom>
          <a:noFill/>
        </p:spPr>
        <p:txBody>
          <a:bodyPr wrap="square" rtlCol="0" anchor="ctr">
            <a:noAutofit/>
          </a:bodyPr>
          <a:lstStyle/>
          <a:p>
            <a:pPr algn="ctr"/>
            <a:r>
              <a:rPr kumimoji="1"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包装发货</a:t>
            </a:r>
          </a:p>
        </p:txBody>
      </p:sp>
      <p:pic>
        <p:nvPicPr>
          <p:cNvPr id="86" name="Picture 18" descr="Packaging">
            <a:extLst>
              <a:ext uri="{FF2B5EF4-FFF2-40B4-BE49-F238E27FC236}">
                <a16:creationId xmlns:a16="http://schemas.microsoft.com/office/drawing/2014/main" id="{BF4C8322-09C4-924C-86C9-EC3C1F9E04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3337" y="1094729"/>
            <a:ext cx="566901" cy="501489"/>
          </a:xfrm>
          <a:prstGeom prst="rect">
            <a:avLst/>
          </a:prstGeom>
          <a:noFill/>
          <a:extLst>
            <a:ext uri="{909E8E84-426E-40DD-AFC4-6F175D3DCCD1}">
              <a14:hiddenFill xmlns:a14="http://schemas.microsoft.com/office/drawing/2010/main">
                <a:solidFill>
                  <a:srgbClr val="FFFFFF"/>
                </a:solidFill>
              </a14:hiddenFill>
            </a:ext>
          </a:extLst>
        </p:spPr>
      </p:pic>
      <p:sp>
        <p:nvSpPr>
          <p:cNvPr id="87" name="文本框 8">
            <a:extLst>
              <a:ext uri="{FF2B5EF4-FFF2-40B4-BE49-F238E27FC236}">
                <a16:creationId xmlns:a16="http://schemas.microsoft.com/office/drawing/2014/main" id="{6C636A9B-0B41-BB46-B57E-98A7B5CA91A3}"/>
              </a:ext>
            </a:extLst>
          </p:cNvPr>
          <p:cNvSpPr txBox="1"/>
          <p:nvPr/>
        </p:nvSpPr>
        <p:spPr>
          <a:xfrm>
            <a:off x="7458223" y="1084248"/>
            <a:ext cx="436281" cy="522451"/>
          </a:xfrm>
          <a:prstGeom prst="rect">
            <a:avLst/>
          </a:prstGeom>
          <a:noFill/>
        </p:spPr>
        <p:txBody>
          <a:bodyPr wrap="square" rtlCol="0">
            <a:spAutoFit/>
          </a:bodyPr>
          <a:lstStyle/>
          <a:p>
            <a:pPr>
              <a:lnSpc>
                <a:spcPct val="130000"/>
              </a:lnSpc>
              <a:spcBef>
                <a:spcPts val="600"/>
              </a:spcBef>
            </a:pPr>
            <a:r>
              <a:rPr lang="en-US" altLang="zh-CN" sz="2400" kern="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a:t>
            </a:r>
            <a:endParaRPr lang="zh-CN" altLang="en-US" sz="2400" kern="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Down Arrow 61">
            <a:extLst>
              <a:ext uri="{FF2B5EF4-FFF2-40B4-BE49-F238E27FC236}">
                <a16:creationId xmlns:a16="http://schemas.microsoft.com/office/drawing/2014/main" id="{30CB2374-4094-3048-8665-FDEBD341F24B}"/>
              </a:ext>
            </a:extLst>
          </p:cNvPr>
          <p:cNvSpPr/>
          <p:nvPr/>
        </p:nvSpPr>
        <p:spPr>
          <a:xfrm rot="16200000">
            <a:off x="1368500" y="1148597"/>
            <a:ext cx="229380"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89" name="Down Arrow 63">
            <a:extLst>
              <a:ext uri="{FF2B5EF4-FFF2-40B4-BE49-F238E27FC236}">
                <a16:creationId xmlns:a16="http://schemas.microsoft.com/office/drawing/2014/main" id="{D4D4D1C0-B035-8244-8EC4-1CB82DC6DFBD}"/>
              </a:ext>
            </a:extLst>
          </p:cNvPr>
          <p:cNvSpPr/>
          <p:nvPr/>
        </p:nvSpPr>
        <p:spPr>
          <a:xfrm rot="16200000">
            <a:off x="3295772" y="1148597"/>
            <a:ext cx="229382"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0" name="Down Arrow 64">
            <a:extLst>
              <a:ext uri="{FF2B5EF4-FFF2-40B4-BE49-F238E27FC236}">
                <a16:creationId xmlns:a16="http://schemas.microsoft.com/office/drawing/2014/main" id="{4F677B7F-8430-0F4C-A731-9FB1496AE5EC}"/>
              </a:ext>
            </a:extLst>
          </p:cNvPr>
          <p:cNvSpPr/>
          <p:nvPr/>
        </p:nvSpPr>
        <p:spPr>
          <a:xfrm rot="16200000">
            <a:off x="5166697" y="1148597"/>
            <a:ext cx="229384"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1" name="Down Arrow 65">
            <a:extLst>
              <a:ext uri="{FF2B5EF4-FFF2-40B4-BE49-F238E27FC236}">
                <a16:creationId xmlns:a16="http://schemas.microsoft.com/office/drawing/2014/main" id="{20901106-4DF6-AE44-A10D-B82F827966B4}"/>
              </a:ext>
            </a:extLst>
          </p:cNvPr>
          <p:cNvSpPr/>
          <p:nvPr/>
        </p:nvSpPr>
        <p:spPr>
          <a:xfrm rot="16200000">
            <a:off x="7055483" y="1148597"/>
            <a:ext cx="229386"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2" name="Down Arrow 66">
            <a:extLst>
              <a:ext uri="{FF2B5EF4-FFF2-40B4-BE49-F238E27FC236}">
                <a16:creationId xmlns:a16="http://schemas.microsoft.com/office/drawing/2014/main" id="{3685E097-FA06-A34D-84D4-79B15A8B08C6}"/>
              </a:ext>
            </a:extLst>
          </p:cNvPr>
          <p:cNvSpPr/>
          <p:nvPr/>
        </p:nvSpPr>
        <p:spPr>
          <a:xfrm rot="16200000">
            <a:off x="8110559" y="1148597"/>
            <a:ext cx="229388"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3" name="Down Arrow 67">
            <a:extLst>
              <a:ext uri="{FF2B5EF4-FFF2-40B4-BE49-F238E27FC236}">
                <a16:creationId xmlns:a16="http://schemas.microsoft.com/office/drawing/2014/main" id="{F42FABC0-C84F-AF43-9EBF-CA8BAF60B1EB}"/>
              </a:ext>
            </a:extLst>
          </p:cNvPr>
          <p:cNvSpPr/>
          <p:nvPr/>
        </p:nvSpPr>
        <p:spPr>
          <a:xfrm rot="16200000">
            <a:off x="10051374" y="1148597"/>
            <a:ext cx="229390"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94" name="文本框 8">
            <a:extLst>
              <a:ext uri="{FF2B5EF4-FFF2-40B4-BE49-F238E27FC236}">
                <a16:creationId xmlns:a16="http://schemas.microsoft.com/office/drawing/2014/main" id="{8E50488B-0E44-A046-9A59-7BA31C600343}"/>
              </a:ext>
            </a:extLst>
          </p:cNvPr>
          <p:cNvSpPr txBox="1"/>
          <p:nvPr/>
        </p:nvSpPr>
        <p:spPr>
          <a:xfrm>
            <a:off x="689675" y="1084248"/>
            <a:ext cx="436281" cy="522451"/>
          </a:xfrm>
          <a:prstGeom prst="rect">
            <a:avLst/>
          </a:prstGeom>
          <a:noFill/>
        </p:spPr>
        <p:txBody>
          <a:bodyPr wrap="square" rtlCol="0">
            <a:spAutoFit/>
          </a:bodyPr>
          <a:lstStyle/>
          <a:p>
            <a:pPr>
              <a:lnSpc>
                <a:spcPct val="130000"/>
              </a:lnSpc>
              <a:spcBef>
                <a:spcPts val="600"/>
              </a:spcBef>
            </a:pPr>
            <a:r>
              <a:rPr lang="en-US" altLang="zh-CN" sz="2400" kern="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a:t>
            </a:r>
            <a:endParaRPr lang="zh-CN" altLang="en-US" sz="2400" kern="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32" name="矩形: 圆顶角 67">
            <a:extLst>
              <a:ext uri="{FF2B5EF4-FFF2-40B4-BE49-F238E27FC236}">
                <a16:creationId xmlns:a16="http://schemas.microsoft.com/office/drawing/2014/main" id="{DB94E301-8C56-AB47-BAB4-B49F08D22C22}"/>
              </a:ext>
            </a:extLst>
          </p:cNvPr>
          <p:cNvSpPr/>
          <p:nvPr/>
        </p:nvSpPr>
        <p:spPr>
          <a:xfrm rot="10800000" flipV="1">
            <a:off x="503863" y="2427112"/>
            <a:ext cx="4490139" cy="3973688"/>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latin typeface="Arial" panose="020B0604020202020204" pitchFamily="34" charset="0"/>
              <a:ea typeface="黑体" panose="02010609060101010101" pitchFamily="49" charset="-122"/>
              <a:cs typeface="Arial" panose="020B0604020202020204" pitchFamily="34" charset="0"/>
            </a:endParaRPr>
          </a:p>
        </p:txBody>
      </p:sp>
      <p:sp>
        <p:nvSpPr>
          <p:cNvPr id="33" name="Content Placeholder 7">
            <a:extLst>
              <a:ext uri="{FF2B5EF4-FFF2-40B4-BE49-F238E27FC236}">
                <a16:creationId xmlns:a16="http://schemas.microsoft.com/office/drawing/2014/main" id="{83B973E7-E999-D54B-AFA9-B9BD367A1C6D}"/>
              </a:ext>
            </a:extLst>
          </p:cNvPr>
          <p:cNvSpPr txBox="1">
            <a:spLocks/>
          </p:cNvSpPr>
          <p:nvPr/>
        </p:nvSpPr>
        <p:spPr>
          <a:xfrm>
            <a:off x="503862" y="2506504"/>
            <a:ext cx="4490140" cy="614291"/>
          </a:xfrm>
          <a:prstGeom prst="rect">
            <a:avLst/>
          </a:prstGeom>
        </p:spPr>
        <p:txBody>
          <a:bodyPr vert="horz" lIns="0" tIns="0" rIns="0" bIns="0" rtlCol="0" anchor="ctr">
            <a:noAutofit/>
          </a:bodyPr>
          <a:lstStyle>
            <a:lvl1pPr marL="228600" indent="-228600" algn="ctr" defTabSz="914400" rtl="0" eaLnBrk="1" latinLnBrk="0" hangingPunct="1">
              <a:lnSpc>
                <a:spcPct val="90000"/>
              </a:lnSpc>
              <a:spcBef>
                <a:spcPts val="1000"/>
              </a:spcBef>
              <a:buFontTx/>
              <a:buNone/>
              <a:defRPr lang="zh-CN" altLang="en-US" sz="1800" b="1" kern="1200">
                <a:solidFill>
                  <a:srgbClr val="043E6F"/>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US" altLang="zh-CN" sz="2400" spc="100" dirty="0">
                <a:ea typeface="黑体" panose="02010609060101010101" pitchFamily="49" charset="-122"/>
              </a:rPr>
              <a:t>IC</a:t>
            </a:r>
            <a:r>
              <a:rPr lang="zh-CN" altLang="en-US" sz="2400" spc="100" dirty="0">
                <a:ea typeface="黑体" panose="02010609060101010101" pitchFamily="49" charset="-122"/>
              </a:rPr>
              <a:t>载板</a:t>
            </a:r>
            <a:r>
              <a:rPr lang="en-HK" altLang="zh-CN" sz="2400" spc="100" dirty="0">
                <a:ea typeface="黑体" panose="02010609060101010101" pitchFamily="49" charset="-122"/>
              </a:rPr>
              <a:t>-AI</a:t>
            </a:r>
            <a:r>
              <a:rPr lang="zh-CN" altLang="en-US" sz="2400" spc="100" dirty="0">
                <a:ea typeface="黑体" panose="02010609060101010101" pitchFamily="49" charset="-122"/>
              </a:rPr>
              <a:t>图像系统</a:t>
            </a:r>
            <a:endParaRPr lang="en-US" altLang="zh-CN" sz="2400" spc="100" dirty="0">
              <a:ea typeface="黑体" panose="02010609060101010101" pitchFamily="49" charset="-122"/>
            </a:endParaRPr>
          </a:p>
          <a:p>
            <a:pPr>
              <a:lnSpc>
                <a:spcPct val="100000"/>
              </a:lnSpc>
              <a:spcBef>
                <a:spcPts val="500"/>
              </a:spcBef>
            </a:pPr>
            <a:r>
              <a:rPr lang="zh-CN" altLang="en-US" sz="1600" spc="100" dirty="0">
                <a:ea typeface="黑体" panose="02010609060101010101" pitchFamily="49" charset="-122"/>
              </a:rPr>
              <a:t>阻焊</a:t>
            </a:r>
            <a:r>
              <a:rPr lang="en-US" altLang="zh-CN" sz="1600" spc="100" dirty="0">
                <a:ea typeface="黑体" panose="02010609060101010101" pitchFamily="49" charset="-122"/>
              </a:rPr>
              <a:t>/</a:t>
            </a:r>
            <a:r>
              <a:rPr lang="en-HK" altLang="zh-CN" sz="1600" spc="100" dirty="0">
                <a:ea typeface="黑体" panose="02010609060101010101" pitchFamily="49" charset="-122"/>
              </a:rPr>
              <a:t>AOI/</a:t>
            </a:r>
            <a:r>
              <a:rPr lang="zh-CN" altLang="en-US" sz="1600" spc="100" dirty="0">
                <a:ea typeface="黑体" panose="02010609060101010101" pitchFamily="49" charset="-122"/>
              </a:rPr>
              <a:t>成检</a:t>
            </a:r>
          </a:p>
        </p:txBody>
      </p:sp>
      <p:sp>
        <p:nvSpPr>
          <p:cNvPr id="34" name="文本框 45">
            <a:extLst>
              <a:ext uri="{FF2B5EF4-FFF2-40B4-BE49-F238E27FC236}">
                <a16:creationId xmlns:a16="http://schemas.microsoft.com/office/drawing/2014/main" id="{4EC53A39-4FEC-4D42-9A1A-D672E591D254}"/>
              </a:ext>
            </a:extLst>
          </p:cNvPr>
          <p:cNvSpPr txBox="1"/>
          <p:nvPr/>
        </p:nvSpPr>
        <p:spPr>
          <a:xfrm>
            <a:off x="599180" y="3369351"/>
            <a:ext cx="4304328" cy="2662267"/>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支持单机、集群部署</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br>
            <a:r>
              <a:rPr lang="zh-CN" altLang="en-US"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sym typeface="+mn-lt"/>
              </a:rPr>
              <a:t>* 看机器数量</a:t>
            </a:r>
            <a:endParaRPr lang="en-US" altLang="zh-CN"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接入几十</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几百台</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AVI/</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拍照机数量</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b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处理百万张假点图</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每小时</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br>
            <a:r>
              <a:rPr lang="zh-CN" altLang="en-US"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sym typeface="+mn-lt"/>
              </a:rPr>
              <a:t>* 看</a:t>
            </a:r>
            <a:r>
              <a:rPr lang="en-US" altLang="zh-CN"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sym typeface="+mn-lt"/>
              </a:rPr>
              <a:t>AI</a:t>
            </a:r>
            <a:r>
              <a:rPr lang="zh-CN" altLang="en-US"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sym typeface="+mn-lt"/>
              </a:rPr>
              <a:t>判图服务器数量</a:t>
            </a:r>
            <a:endParaRPr lang="en-US" altLang="zh-CN" sz="1200" i="1" kern="0" spc="100" dirty="0">
              <a:solidFill>
                <a:srgbClr val="0070C0"/>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支持</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30+</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关键缺陷细分类</a:t>
            </a:r>
            <a:endPar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Arial" panose="020B0604020202020204" pitchFamily="34" charset="0"/>
              <a:buChar char="•"/>
            </a:pP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性能</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b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假点过滤率</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&gt;90%</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b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分类准确</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&gt;95%</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b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b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漏检率</a:t>
            </a:r>
            <a:r>
              <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&lt;0.05%</a:t>
            </a:r>
            <a:r>
              <a:rPr lang="zh-CN" altLang="en-US"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endParaRPr lang="en-US" altLang="zh-CN" sz="16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p:txBody>
      </p:sp>
      <p:cxnSp>
        <p:nvCxnSpPr>
          <p:cNvPr id="36" name="直接箭头连接符 204">
            <a:extLst>
              <a:ext uri="{FF2B5EF4-FFF2-40B4-BE49-F238E27FC236}">
                <a16:creationId xmlns:a16="http://schemas.microsoft.com/office/drawing/2014/main" id="{DCAC0802-DEEF-AD42-9327-7F15D00AE3B6}"/>
              </a:ext>
            </a:extLst>
          </p:cNvPr>
          <p:cNvCxnSpPr>
            <a:cxnSpLocks/>
          </p:cNvCxnSpPr>
          <p:nvPr/>
        </p:nvCxnSpPr>
        <p:spPr>
          <a:xfrm>
            <a:off x="9544835" y="1702669"/>
            <a:ext cx="0" cy="665887"/>
          </a:xfrm>
          <a:prstGeom prst="straightConnector1">
            <a:avLst/>
          </a:prstGeom>
          <a:ln w="57150">
            <a:solidFill>
              <a:srgbClr val="9F1F25"/>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12" descr="AOI">
            <a:extLst>
              <a:ext uri="{FF2B5EF4-FFF2-40B4-BE49-F238E27FC236}">
                <a16:creationId xmlns:a16="http://schemas.microsoft.com/office/drawing/2014/main" id="{E0088D52-9B25-4341-9CA0-1C79C11C4C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6280" y="1072698"/>
            <a:ext cx="580194" cy="54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54973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C654-0018-704F-B352-57DD17897233}"/>
              </a:ext>
            </a:extLst>
          </p:cNvPr>
          <p:cNvSpPr>
            <a:spLocks noGrp="1"/>
          </p:cNvSpPr>
          <p:nvPr>
            <p:ph type="title"/>
          </p:nvPr>
        </p:nvSpPr>
        <p:spPr/>
        <p:txBody>
          <a:bodyPr/>
          <a:lstStyle/>
          <a:p>
            <a:r>
              <a:rPr lang="zh-CN" altLang="en-US" spc="100" dirty="0"/>
              <a:t>行业方案：半导体封测</a:t>
            </a:r>
          </a:p>
        </p:txBody>
      </p:sp>
      <p:sp>
        <p:nvSpPr>
          <p:cNvPr id="11" name="内容占位符 3">
            <a:extLst>
              <a:ext uri="{FF2B5EF4-FFF2-40B4-BE49-F238E27FC236}">
                <a16:creationId xmlns:a16="http://schemas.microsoft.com/office/drawing/2014/main" id="{DBC16534-C651-3446-8AB0-AE35CFB09E30}"/>
              </a:ext>
            </a:extLst>
          </p:cNvPr>
          <p:cNvSpPr txBox="1">
            <a:spLocks/>
          </p:cNvSpPr>
          <p:nvPr/>
        </p:nvSpPr>
        <p:spPr>
          <a:xfrm>
            <a:off x="995363" y="2519548"/>
            <a:ext cx="6180137" cy="2264485"/>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900"/>
              </a:lnSpc>
            </a:pPr>
            <a:endParaRPr lang="zh-CN" altLang="en-US" sz="1200" spc="100" dirty="0">
              <a:ea typeface="黑体" panose="02010609060101010101" pitchFamily="49" charset="-122"/>
            </a:endParaRPr>
          </a:p>
        </p:txBody>
      </p:sp>
      <p:sp>
        <p:nvSpPr>
          <p:cNvPr id="6" name="矩形: 圆顶角 67">
            <a:extLst>
              <a:ext uri="{FF2B5EF4-FFF2-40B4-BE49-F238E27FC236}">
                <a16:creationId xmlns:a16="http://schemas.microsoft.com/office/drawing/2014/main" id="{7788165F-12E6-344E-9F15-6A4808FEC687}"/>
              </a:ext>
            </a:extLst>
          </p:cNvPr>
          <p:cNvSpPr/>
          <p:nvPr/>
        </p:nvSpPr>
        <p:spPr>
          <a:xfrm rot="10800000" flipV="1">
            <a:off x="1424725" y="989239"/>
            <a:ext cx="4085041" cy="4472505"/>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9" name="矩形: 圆顶角 67">
            <a:extLst>
              <a:ext uri="{FF2B5EF4-FFF2-40B4-BE49-F238E27FC236}">
                <a16:creationId xmlns:a16="http://schemas.microsoft.com/office/drawing/2014/main" id="{332C2CCF-00AF-9A4A-ACA3-932A98EBC78B}"/>
              </a:ext>
            </a:extLst>
          </p:cNvPr>
          <p:cNvSpPr/>
          <p:nvPr/>
        </p:nvSpPr>
        <p:spPr>
          <a:xfrm rot="10800000" flipV="1">
            <a:off x="7636789" y="983297"/>
            <a:ext cx="4057343" cy="4472505"/>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12" name="Content Placeholder 7">
            <a:extLst>
              <a:ext uri="{FF2B5EF4-FFF2-40B4-BE49-F238E27FC236}">
                <a16:creationId xmlns:a16="http://schemas.microsoft.com/office/drawing/2014/main" id="{1AB0680E-CCF4-A249-B160-5755B3401A1E}"/>
              </a:ext>
            </a:extLst>
          </p:cNvPr>
          <p:cNvSpPr txBox="1">
            <a:spLocks/>
          </p:cNvSpPr>
          <p:nvPr/>
        </p:nvSpPr>
        <p:spPr>
          <a:xfrm>
            <a:off x="1934440" y="1163503"/>
            <a:ext cx="2473325" cy="276999"/>
          </a:xfrm>
          <a:prstGeom prst="rect">
            <a:avLst/>
          </a:prstGeom>
        </p:spPr>
        <p:txBody>
          <a:bodyPr vert="horz" lIns="0" tIns="0" rIns="0" bIns="0" rtlCol="0">
            <a:spAutoFit/>
          </a:bodyPr>
          <a:lstStyle>
            <a:lvl1pPr marL="228600" indent="-228600" algn="ctr" defTabSz="914400" rtl="0" eaLnBrk="1" latinLnBrk="0" hangingPunct="1">
              <a:lnSpc>
                <a:spcPct val="90000"/>
              </a:lnSpc>
              <a:spcBef>
                <a:spcPts val="1000"/>
              </a:spcBef>
              <a:buFontTx/>
              <a:buNone/>
              <a:defRPr lang="zh-CN" altLang="en-US" sz="1800" b="1" kern="1200">
                <a:solidFill>
                  <a:srgbClr val="043E6F"/>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HK" altLang="zh-TW" spc="100" dirty="0">
                <a:ea typeface="黑体" panose="02010609060101010101" pitchFamily="49" charset="-122"/>
              </a:rPr>
              <a:t>AOI-AI</a:t>
            </a:r>
            <a:r>
              <a:rPr lang="zh-TW" altLang="en-US" spc="100" dirty="0">
                <a:ea typeface="黑体" panose="02010609060101010101" pitchFamily="49" charset="-122"/>
              </a:rPr>
              <a:t>缺陷检测方案</a:t>
            </a:r>
            <a:endParaRPr lang="en-US" altLang="zh-TW" spc="100" dirty="0">
              <a:ea typeface="黑体" panose="02010609060101010101" pitchFamily="49" charset="-122"/>
            </a:endParaRPr>
          </a:p>
        </p:txBody>
      </p:sp>
      <p:sp>
        <p:nvSpPr>
          <p:cNvPr id="14" name="Content Placeholder 7">
            <a:extLst>
              <a:ext uri="{FF2B5EF4-FFF2-40B4-BE49-F238E27FC236}">
                <a16:creationId xmlns:a16="http://schemas.microsoft.com/office/drawing/2014/main" id="{6B0B6548-8713-E841-81A8-CF97BEA77950}"/>
              </a:ext>
            </a:extLst>
          </p:cNvPr>
          <p:cNvSpPr txBox="1">
            <a:spLocks/>
          </p:cNvSpPr>
          <p:nvPr/>
        </p:nvSpPr>
        <p:spPr>
          <a:xfrm>
            <a:off x="8635850" y="1157561"/>
            <a:ext cx="2473325" cy="276999"/>
          </a:xfrm>
          <a:prstGeom prst="rect">
            <a:avLst/>
          </a:prstGeom>
        </p:spPr>
        <p:txBody>
          <a:bodyPr vert="horz" lIns="0" tIns="0" rIns="0" bIns="0" rtlCol="0">
            <a:spAutoFit/>
          </a:bodyPr>
          <a:lstStyle>
            <a:lvl1pPr marL="228600" indent="-228600" algn="ctr" defTabSz="914400" rtl="0" eaLnBrk="1" latinLnBrk="0" hangingPunct="1">
              <a:lnSpc>
                <a:spcPct val="90000"/>
              </a:lnSpc>
              <a:spcBef>
                <a:spcPts val="1000"/>
              </a:spcBef>
              <a:buFontTx/>
              <a:buNone/>
              <a:defRPr lang="zh-CN" altLang="en-US" sz="1800" b="1" kern="1200">
                <a:solidFill>
                  <a:srgbClr val="043E6F"/>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HK" altLang="zh-TW" spc="100" dirty="0">
                <a:ea typeface="黑体" panose="02010609060101010101" pitchFamily="49" charset="-122"/>
              </a:rPr>
              <a:t>AVI-AI</a:t>
            </a:r>
            <a:r>
              <a:rPr lang="zh-TW" altLang="en-US" spc="100" dirty="0">
                <a:ea typeface="黑体" panose="02010609060101010101" pitchFamily="49" charset="-122"/>
              </a:rPr>
              <a:t>缺陷检测方案</a:t>
            </a:r>
            <a:endParaRPr lang="en-US" altLang="zh-TW" spc="100" dirty="0">
              <a:ea typeface="黑体" panose="02010609060101010101" pitchFamily="49" charset="-122"/>
            </a:endParaRPr>
          </a:p>
        </p:txBody>
      </p:sp>
      <p:sp>
        <p:nvSpPr>
          <p:cNvPr id="16" name="文本框 45">
            <a:extLst>
              <a:ext uri="{FF2B5EF4-FFF2-40B4-BE49-F238E27FC236}">
                <a16:creationId xmlns:a16="http://schemas.microsoft.com/office/drawing/2014/main" id="{C6553B06-F6CD-9E47-8026-0FBE1BFD78EE}"/>
              </a:ext>
            </a:extLst>
          </p:cNvPr>
          <p:cNvSpPr txBox="1"/>
          <p:nvPr/>
        </p:nvSpPr>
        <p:spPr>
          <a:xfrm>
            <a:off x="1620010" y="1702014"/>
            <a:ext cx="3838905" cy="1477328"/>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外挂式部署、支持在线</a:t>
            </a:r>
            <a:r>
              <a:rPr lang="en-US"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or</a:t>
            </a: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离线</a:t>
            </a:r>
          </a:p>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速度达</a:t>
            </a:r>
            <a:r>
              <a:rPr lang="en-US"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360,000</a:t>
            </a:r>
            <a:r>
              <a:rPr lang="zh-CN" altLang="en-HK"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单元</a:t>
            </a:r>
            <a:r>
              <a:rPr lang="en-HK"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每小时</a:t>
            </a:r>
            <a:endParaRPr lang="en-HK"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endParaRPr>
          </a:p>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多产品兼容</a:t>
            </a:r>
          </a:p>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缺陷多分类</a:t>
            </a:r>
          </a:p>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缺陷标准可配置</a:t>
            </a:r>
          </a:p>
        </p:txBody>
      </p:sp>
      <p:sp>
        <p:nvSpPr>
          <p:cNvPr id="18" name="文本框 45">
            <a:extLst>
              <a:ext uri="{FF2B5EF4-FFF2-40B4-BE49-F238E27FC236}">
                <a16:creationId xmlns:a16="http://schemas.microsoft.com/office/drawing/2014/main" id="{187FEE09-6ACD-8445-A77F-19BE380C3AAF}"/>
              </a:ext>
            </a:extLst>
          </p:cNvPr>
          <p:cNvSpPr txBox="1"/>
          <p:nvPr/>
        </p:nvSpPr>
        <p:spPr>
          <a:xfrm>
            <a:off x="7742774" y="1696072"/>
            <a:ext cx="4057343" cy="1477328"/>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集中部署，集群管理，</a:t>
            </a:r>
            <a:r>
              <a:rPr lang="en-US"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30+</a:t>
            </a: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机台同时接入</a:t>
            </a:r>
            <a:r>
              <a:rPr lang="en-US"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p>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每小时检测量超</a:t>
            </a:r>
            <a:r>
              <a:rPr lang="en-US"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3,000,000 </a:t>
            </a:r>
            <a:r>
              <a:rPr lang="en-HK"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unit</a:t>
            </a:r>
          </a:p>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采用</a:t>
            </a:r>
            <a:r>
              <a:rPr lang="en-HK"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GPU</a:t>
            </a: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优化技术，成本更低</a:t>
            </a:r>
          </a:p>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漏检率</a:t>
            </a:r>
            <a:r>
              <a:rPr lang="en-US"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&lt;10</a:t>
            </a:r>
            <a:r>
              <a:rPr lang="en-HK"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ppm</a:t>
            </a:r>
            <a:r>
              <a:rPr lang="zh-CN" altLang="en-HK"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t>
            </a: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过检率</a:t>
            </a:r>
            <a:r>
              <a:rPr lang="en-US"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&lt;0.1%</a:t>
            </a:r>
          </a:p>
          <a:p>
            <a:pPr marL="171450" indent="-171450">
              <a:spcBef>
                <a:spcPts val="600"/>
              </a:spcBef>
              <a:buFont typeface="Arial" panose="020B0604020202020204" pitchFamily="34" charset="0"/>
              <a:buChar char="•"/>
            </a:pP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无需改动原系统，</a:t>
            </a:r>
            <a:r>
              <a:rPr lang="en-HK" altLang="zh-CN"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AI</a:t>
            </a:r>
            <a:r>
              <a:rPr lang="zh-CN" altLang="en-US" sz="1400" kern="0" spc="100" dirty="0">
                <a:solidFill>
                  <a:srgbClr val="474646"/>
                </a:solidFill>
                <a:latin typeface="Arial" panose="020B0604020202020204" pitchFamily="34" charset="0"/>
                <a:ea typeface="黑体" panose="02010609060101010101" pitchFamily="49" charset="-122"/>
                <a:cs typeface="Arial" panose="020B0604020202020204" pitchFamily="34" charset="0"/>
                <a:sym typeface="+mn-lt"/>
              </a:rPr>
              <a:t>方案可无扰接入</a:t>
            </a:r>
          </a:p>
        </p:txBody>
      </p:sp>
      <p:pic>
        <p:nvPicPr>
          <p:cNvPr id="21" name="图片 52">
            <a:extLst>
              <a:ext uri="{FF2B5EF4-FFF2-40B4-BE49-F238E27FC236}">
                <a16:creationId xmlns:a16="http://schemas.microsoft.com/office/drawing/2014/main" id="{42F201C6-46A8-7F43-8168-F95C7B781EF4}"/>
              </a:ext>
            </a:extLst>
          </p:cNvPr>
          <p:cNvPicPr>
            <a:picLocks noChangeAspect="1"/>
          </p:cNvPicPr>
          <p:nvPr/>
        </p:nvPicPr>
        <p:blipFill>
          <a:blip r:embed="rId2"/>
          <a:stretch>
            <a:fillRect/>
          </a:stretch>
        </p:blipFill>
        <p:spPr>
          <a:xfrm>
            <a:off x="1613798" y="3761824"/>
            <a:ext cx="3246243" cy="1177652"/>
          </a:xfrm>
          <a:prstGeom prst="rect">
            <a:avLst/>
          </a:prstGeom>
        </p:spPr>
      </p:pic>
      <p:pic>
        <p:nvPicPr>
          <p:cNvPr id="22" name="图片 54">
            <a:extLst>
              <a:ext uri="{FF2B5EF4-FFF2-40B4-BE49-F238E27FC236}">
                <a16:creationId xmlns:a16="http://schemas.microsoft.com/office/drawing/2014/main" id="{BCD25057-3984-1F4B-B730-561070500131}"/>
              </a:ext>
            </a:extLst>
          </p:cNvPr>
          <p:cNvPicPr>
            <a:picLocks noChangeAspect="1"/>
          </p:cNvPicPr>
          <p:nvPr/>
        </p:nvPicPr>
        <p:blipFill>
          <a:blip r:embed="rId3"/>
          <a:stretch>
            <a:fillRect/>
          </a:stretch>
        </p:blipFill>
        <p:spPr>
          <a:xfrm>
            <a:off x="8848805" y="3230006"/>
            <a:ext cx="2045584" cy="670432"/>
          </a:xfrm>
          <a:prstGeom prst="rect">
            <a:avLst/>
          </a:prstGeom>
        </p:spPr>
      </p:pic>
      <p:pic>
        <p:nvPicPr>
          <p:cNvPr id="23" name="图片 55">
            <a:extLst>
              <a:ext uri="{FF2B5EF4-FFF2-40B4-BE49-F238E27FC236}">
                <a16:creationId xmlns:a16="http://schemas.microsoft.com/office/drawing/2014/main" id="{3950A0D7-FC86-E64D-B986-662B86E9C9F8}"/>
              </a:ext>
            </a:extLst>
          </p:cNvPr>
          <p:cNvPicPr>
            <a:picLocks noChangeAspect="1"/>
          </p:cNvPicPr>
          <p:nvPr/>
        </p:nvPicPr>
        <p:blipFill>
          <a:blip r:embed="rId4"/>
          <a:stretch>
            <a:fillRect/>
          </a:stretch>
        </p:blipFill>
        <p:spPr>
          <a:xfrm>
            <a:off x="9014634" y="3909941"/>
            <a:ext cx="2045584" cy="1108542"/>
          </a:xfrm>
          <a:prstGeom prst="rect">
            <a:avLst/>
          </a:prstGeom>
        </p:spPr>
      </p:pic>
      <p:cxnSp>
        <p:nvCxnSpPr>
          <p:cNvPr id="24" name="连接符: 肘形 34">
            <a:extLst>
              <a:ext uri="{FF2B5EF4-FFF2-40B4-BE49-F238E27FC236}">
                <a16:creationId xmlns:a16="http://schemas.microsoft.com/office/drawing/2014/main" id="{71A1624C-4E6A-404C-B3D0-836C89F7E140}"/>
              </a:ext>
            </a:extLst>
          </p:cNvPr>
          <p:cNvCxnSpPr>
            <a:cxnSpLocks/>
          </p:cNvCxnSpPr>
          <p:nvPr/>
        </p:nvCxnSpPr>
        <p:spPr>
          <a:xfrm flipV="1">
            <a:off x="4712695" y="5995667"/>
            <a:ext cx="582265" cy="1489"/>
          </a:xfrm>
          <a:prstGeom prst="bentConnector3">
            <a:avLst>
              <a:gd name="adj1" fmla="val 50000"/>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53">
            <a:extLst>
              <a:ext uri="{FF2B5EF4-FFF2-40B4-BE49-F238E27FC236}">
                <a16:creationId xmlns:a16="http://schemas.microsoft.com/office/drawing/2014/main" id="{C318EEC3-F7AA-4A4F-8A61-CE363322C365}"/>
              </a:ext>
            </a:extLst>
          </p:cNvPr>
          <p:cNvPicPr>
            <a:picLocks/>
          </p:cNvPicPr>
          <p:nvPr/>
        </p:nvPicPr>
        <p:blipFill>
          <a:blip r:embed="rId5"/>
          <a:stretch>
            <a:fillRect/>
          </a:stretch>
        </p:blipFill>
        <p:spPr>
          <a:xfrm>
            <a:off x="1185191" y="5629817"/>
            <a:ext cx="860597" cy="737655"/>
          </a:xfrm>
          <a:prstGeom prst="rect">
            <a:avLst/>
          </a:prstGeom>
          <a:ln w="25400">
            <a:noFill/>
            <a:prstDash val="sysDash"/>
          </a:ln>
        </p:spPr>
      </p:pic>
      <p:sp>
        <p:nvSpPr>
          <p:cNvPr id="26" name="文本框 59">
            <a:extLst>
              <a:ext uri="{FF2B5EF4-FFF2-40B4-BE49-F238E27FC236}">
                <a16:creationId xmlns:a16="http://schemas.microsoft.com/office/drawing/2014/main" id="{C5BB3B20-1A11-1347-BE4A-F66497962B67}"/>
              </a:ext>
            </a:extLst>
          </p:cNvPr>
          <p:cNvSpPr txBox="1"/>
          <p:nvPr/>
        </p:nvSpPr>
        <p:spPr>
          <a:xfrm>
            <a:off x="1088454" y="6365984"/>
            <a:ext cx="1260000" cy="305789"/>
          </a:xfrm>
          <a:prstGeom prst="rect">
            <a:avLst/>
          </a:prstGeom>
          <a:noFill/>
          <a:ln>
            <a:noFill/>
          </a:ln>
        </p:spPr>
        <p:txBody>
          <a:bodyPr wrap="square" rtlCol="0">
            <a:spAutoFit/>
          </a:bodyPr>
          <a:lstStyle/>
          <a:p>
            <a:pPr algn="ctr">
              <a:lnSpc>
                <a:spcPct val="130000"/>
              </a:lnSpc>
              <a:spcBef>
                <a:spcPts val="600"/>
              </a:spcBef>
            </a:pPr>
            <a:r>
              <a:rPr lang="en-US" altLang="zh-CN"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Molding </a:t>
            </a:r>
            <a:r>
              <a:rPr lang="zh-CN" altLang="en-US"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注塑</a:t>
            </a:r>
          </a:p>
        </p:txBody>
      </p:sp>
      <p:pic>
        <p:nvPicPr>
          <p:cNvPr id="27" name="图片 68">
            <a:extLst>
              <a:ext uri="{FF2B5EF4-FFF2-40B4-BE49-F238E27FC236}">
                <a16:creationId xmlns:a16="http://schemas.microsoft.com/office/drawing/2014/main" id="{CED567D5-5E68-3A48-A034-D49F7C76DFD0}"/>
              </a:ext>
            </a:extLst>
          </p:cNvPr>
          <p:cNvPicPr>
            <a:picLocks/>
          </p:cNvPicPr>
          <p:nvPr/>
        </p:nvPicPr>
        <p:blipFill>
          <a:blip r:embed="rId6"/>
          <a:stretch>
            <a:fillRect/>
          </a:stretch>
        </p:blipFill>
        <p:spPr>
          <a:xfrm>
            <a:off x="3837861" y="5629817"/>
            <a:ext cx="860597" cy="737655"/>
          </a:xfrm>
          <a:prstGeom prst="rect">
            <a:avLst/>
          </a:prstGeom>
          <a:ln w="25400">
            <a:noFill/>
            <a:prstDash val="sysDash"/>
          </a:ln>
        </p:spPr>
      </p:pic>
      <p:sp>
        <p:nvSpPr>
          <p:cNvPr id="28" name="文本框 69">
            <a:extLst>
              <a:ext uri="{FF2B5EF4-FFF2-40B4-BE49-F238E27FC236}">
                <a16:creationId xmlns:a16="http://schemas.microsoft.com/office/drawing/2014/main" id="{D1D8DFCB-D58E-8742-8EDB-091FA3434F55}"/>
              </a:ext>
            </a:extLst>
          </p:cNvPr>
          <p:cNvSpPr txBox="1"/>
          <p:nvPr/>
        </p:nvSpPr>
        <p:spPr>
          <a:xfrm>
            <a:off x="3633702" y="6342212"/>
            <a:ext cx="1260000" cy="305789"/>
          </a:xfrm>
          <a:prstGeom prst="rect">
            <a:avLst/>
          </a:prstGeom>
          <a:noFill/>
          <a:ln>
            <a:noFill/>
          </a:ln>
        </p:spPr>
        <p:txBody>
          <a:bodyPr wrap="square" rtlCol="0">
            <a:spAutoFit/>
          </a:bodyPr>
          <a:lstStyle/>
          <a:p>
            <a:pPr algn="ctr">
              <a:lnSpc>
                <a:spcPct val="130000"/>
              </a:lnSpc>
              <a:spcBef>
                <a:spcPts val="600"/>
              </a:spcBef>
            </a:pPr>
            <a:r>
              <a:rPr lang="en-US" altLang="zh-CN"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Plating </a:t>
            </a:r>
            <a:r>
              <a:rPr lang="zh-CN" altLang="en-US"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电镀</a:t>
            </a:r>
          </a:p>
        </p:txBody>
      </p:sp>
      <p:pic>
        <p:nvPicPr>
          <p:cNvPr id="29" name="图片 75">
            <a:extLst>
              <a:ext uri="{FF2B5EF4-FFF2-40B4-BE49-F238E27FC236}">
                <a16:creationId xmlns:a16="http://schemas.microsoft.com/office/drawing/2014/main" id="{4E16BDE8-C97A-7243-8A87-0D8A726B49F3}"/>
              </a:ext>
            </a:extLst>
          </p:cNvPr>
          <p:cNvPicPr>
            <a:picLocks/>
          </p:cNvPicPr>
          <p:nvPr/>
        </p:nvPicPr>
        <p:blipFill>
          <a:blip r:embed="rId7"/>
          <a:stretch>
            <a:fillRect/>
          </a:stretch>
        </p:blipFill>
        <p:spPr>
          <a:xfrm>
            <a:off x="8043407" y="5628329"/>
            <a:ext cx="860597" cy="737655"/>
          </a:xfrm>
          <a:prstGeom prst="rect">
            <a:avLst/>
          </a:prstGeom>
          <a:ln w="25400">
            <a:noFill/>
            <a:prstDash val="sysDash"/>
          </a:ln>
        </p:spPr>
      </p:pic>
      <p:pic>
        <p:nvPicPr>
          <p:cNvPr id="30" name="图片 79">
            <a:extLst>
              <a:ext uri="{FF2B5EF4-FFF2-40B4-BE49-F238E27FC236}">
                <a16:creationId xmlns:a16="http://schemas.microsoft.com/office/drawing/2014/main" id="{F7C55206-28F4-9A42-86D2-E337CC4A992F}"/>
              </a:ext>
            </a:extLst>
          </p:cNvPr>
          <p:cNvPicPr>
            <a:picLocks/>
          </p:cNvPicPr>
          <p:nvPr/>
        </p:nvPicPr>
        <p:blipFill>
          <a:blip r:embed="rId8"/>
          <a:stretch>
            <a:fillRect/>
          </a:stretch>
        </p:blipFill>
        <p:spPr>
          <a:xfrm>
            <a:off x="9771446" y="5628329"/>
            <a:ext cx="860597" cy="737655"/>
          </a:xfrm>
          <a:prstGeom prst="rect">
            <a:avLst/>
          </a:prstGeom>
          <a:ln w="38100">
            <a:solidFill>
              <a:srgbClr val="2EB7EB"/>
            </a:solidFill>
            <a:prstDash val="solid"/>
          </a:ln>
        </p:spPr>
      </p:pic>
      <p:sp>
        <p:nvSpPr>
          <p:cNvPr id="31" name="文本框 85">
            <a:extLst>
              <a:ext uri="{FF2B5EF4-FFF2-40B4-BE49-F238E27FC236}">
                <a16:creationId xmlns:a16="http://schemas.microsoft.com/office/drawing/2014/main" id="{6F02954C-C279-0C47-A036-0E36F92C9EF5}"/>
              </a:ext>
            </a:extLst>
          </p:cNvPr>
          <p:cNvSpPr txBox="1"/>
          <p:nvPr/>
        </p:nvSpPr>
        <p:spPr>
          <a:xfrm>
            <a:off x="5335186" y="6342212"/>
            <a:ext cx="1260000" cy="307456"/>
          </a:xfrm>
          <a:prstGeom prst="rect">
            <a:avLst/>
          </a:prstGeom>
          <a:noFill/>
          <a:ln>
            <a:noFill/>
          </a:ln>
        </p:spPr>
        <p:txBody>
          <a:bodyPr wrap="square" rtlCol="0">
            <a:spAutoFit/>
          </a:bodyPr>
          <a:lstStyle/>
          <a:p>
            <a:pPr algn="ctr">
              <a:lnSpc>
                <a:spcPct val="130000"/>
              </a:lnSpc>
              <a:spcBef>
                <a:spcPts val="600"/>
              </a:spcBef>
            </a:pPr>
            <a:r>
              <a:rPr lang="en-US" altLang="zh-CN"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AOI</a:t>
            </a:r>
            <a:endParaRPr lang="zh-CN" altLang="en-US"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32" name="文本框 86">
            <a:extLst>
              <a:ext uri="{FF2B5EF4-FFF2-40B4-BE49-F238E27FC236}">
                <a16:creationId xmlns:a16="http://schemas.microsoft.com/office/drawing/2014/main" id="{7DCC6E50-7048-054F-8C1A-21984553BAD6}"/>
              </a:ext>
            </a:extLst>
          </p:cNvPr>
          <p:cNvSpPr txBox="1"/>
          <p:nvPr/>
        </p:nvSpPr>
        <p:spPr>
          <a:xfrm>
            <a:off x="7442297" y="6371996"/>
            <a:ext cx="1970550" cy="276999"/>
          </a:xfrm>
          <a:prstGeom prst="rect">
            <a:avLst/>
          </a:prstGeom>
          <a:noFill/>
          <a:ln>
            <a:noFill/>
          </a:ln>
        </p:spPr>
        <p:txBody>
          <a:bodyPr wrap="square" rtlCol="0">
            <a:spAutoFit/>
          </a:bodyPr>
          <a:lstStyle/>
          <a:p>
            <a:pPr algn="ctr"/>
            <a:r>
              <a:rPr lang="en-US" altLang="zh-CN"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Trim/Form</a:t>
            </a:r>
            <a:r>
              <a:rPr lang="zh-CN" altLang="en-US"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 切筋</a:t>
            </a:r>
            <a:r>
              <a:rPr lang="en-US" altLang="zh-CN"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a:t>
            </a:r>
            <a:r>
              <a:rPr lang="zh-CN" altLang="en-US"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成型</a:t>
            </a:r>
          </a:p>
        </p:txBody>
      </p:sp>
      <p:sp>
        <p:nvSpPr>
          <p:cNvPr id="33" name="文本框 87">
            <a:extLst>
              <a:ext uri="{FF2B5EF4-FFF2-40B4-BE49-F238E27FC236}">
                <a16:creationId xmlns:a16="http://schemas.microsoft.com/office/drawing/2014/main" id="{427A3237-B803-304D-8418-9420F47DA87B}"/>
              </a:ext>
            </a:extLst>
          </p:cNvPr>
          <p:cNvSpPr txBox="1"/>
          <p:nvPr/>
        </p:nvSpPr>
        <p:spPr>
          <a:xfrm>
            <a:off x="9640123" y="6342212"/>
            <a:ext cx="1260000" cy="305789"/>
          </a:xfrm>
          <a:prstGeom prst="rect">
            <a:avLst/>
          </a:prstGeom>
          <a:noFill/>
          <a:ln>
            <a:noFill/>
          </a:ln>
        </p:spPr>
        <p:txBody>
          <a:bodyPr wrap="square" rtlCol="0">
            <a:spAutoFit/>
          </a:bodyPr>
          <a:lstStyle/>
          <a:p>
            <a:pPr algn="ctr">
              <a:lnSpc>
                <a:spcPct val="130000"/>
              </a:lnSpc>
              <a:spcBef>
                <a:spcPts val="600"/>
              </a:spcBef>
            </a:pPr>
            <a:r>
              <a:rPr lang="en-US" altLang="zh-CN"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FVI </a:t>
            </a:r>
            <a:r>
              <a:rPr lang="zh-CN" altLang="en-US" sz="1200" b="1" kern="0" spc="100" dirty="0">
                <a:solidFill>
                  <a:srgbClr val="043E6F"/>
                </a:solidFill>
                <a:latin typeface="Arial" panose="020B0604020202020204" pitchFamily="34" charset="0"/>
                <a:ea typeface="黑体" panose="02010609060101010101" pitchFamily="49" charset="-122"/>
                <a:cs typeface="Arial" panose="020B0604020202020204" pitchFamily="34" charset="0"/>
                <a:sym typeface="+mn-lt"/>
              </a:rPr>
              <a:t>成检</a:t>
            </a:r>
          </a:p>
        </p:txBody>
      </p:sp>
      <p:cxnSp>
        <p:nvCxnSpPr>
          <p:cNvPr id="34" name="直接箭头连接符 93">
            <a:extLst>
              <a:ext uri="{FF2B5EF4-FFF2-40B4-BE49-F238E27FC236}">
                <a16:creationId xmlns:a16="http://schemas.microsoft.com/office/drawing/2014/main" id="{AB2D35B3-1C0A-6148-B8E4-ECA47CC9D2B0}"/>
              </a:ext>
            </a:extLst>
          </p:cNvPr>
          <p:cNvCxnSpPr>
            <a:cxnSpLocks/>
          </p:cNvCxnSpPr>
          <p:nvPr/>
        </p:nvCxnSpPr>
        <p:spPr>
          <a:xfrm>
            <a:off x="2060025" y="5997155"/>
            <a:ext cx="656563"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95">
            <a:extLst>
              <a:ext uri="{FF2B5EF4-FFF2-40B4-BE49-F238E27FC236}">
                <a16:creationId xmlns:a16="http://schemas.microsoft.com/office/drawing/2014/main" id="{564178C3-2418-3248-8052-948EA957B162}"/>
              </a:ext>
            </a:extLst>
          </p:cNvPr>
          <p:cNvCxnSpPr>
            <a:cxnSpLocks/>
          </p:cNvCxnSpPr>
          <p:nvPr/>
        </p:nvCxnSpPr>
        <p:spPr>
          <a:xfrm>
            <a:off x="3219851" y="5997154"/>
            <a:ext cx="567118" cy="1"/>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101">
            <a:extLst>
              <a:ext uri="{FF2B5EF4-FFF2-40B4-BE49-F238E27FC236}">
                <a16:creationId xmlns:a16="http://schemas.microsoft.com/office/drawing/2014/main" id="{E6212928-A578-4B4F-B4C4-A7450C0EA049}"/>
              </a:ext>
            </a:extLst>
          </p:cNvPr>
          <p:cNvCxnSpPr>
            <a:cxnSpLocks/>
          </p:cNvCxnSpPr>
          <p:nvPr/>
        </p:nvCxnSpPr>
        <p:spPr>
          <a:xfrm>
            <a:off x="7434094" y="5997156"/>
            <a:ext cx="609313" cy="1"/>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103">
            <a:extLst>
              <a:ext uri="{FF2B5EF4-FFF2-40B4-BE49-F238E27FC236}">
                <a16:creationId xmlns:a16="http://schemas.microsoft.com/office/drawing/2014/main" id="{08ACD1AF-DBE5-9F42-AE90-0218EB36D83B}"/>
              </a:ext>
            </a:extLst>
          </p:cNvPr>
          <p:cNvCxnSpPr>
            <a:cxnSpLocks/>
          </p:cNvCxnSpPr>
          <p:nvPr/>
        </p:nvCxnSpPr>
        <p:spPr>
          <a:xfrm>
            <a:off x="8904004" y="5997157"/>
            <a:ext cx="867442"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105">
            <a:extLst>
              <a:ext uri="{FF2B5EF4-FFF2-40B4-BE49-F238E27FC236}">
                <a16:creationId xmlns:a16="http://schemas.microsoft.com/office/drawing/2014/main" id="{EBBA2DFF-53B7-024F-A4BF-2973C40C4629}"/>
              </a:ext>
            </a:extLst>
          </p:cNvPr>
          <p:cNvCxnSpPr>
            <a:cxnSpLocks/>
          </p:cNvCxnSpPr>
          <p:nvPr/>
        </p:nvCxnSpPr>
        <p:spPr>
          <a:xfrm>
            <a:off x="10632043" y="5997157"/>
            <a:ext cx="539471"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6">
            <a:extLst>
              <a:ext uri="{FF2B5EF4-FFF2-40B4-BE49-F238E27FC236}">
                <a16:creationId xmlns:a16="http://schemas.microsoft.com/office/drawing/2014/main" id="{659C9872-D928-DD48-8E2C-ADB57DFB6418}"/>
              </a:ext>
            </a:extLst>
          </p:cNvPr>
          <p:cNvSpPr txBox="1"/>
          <p:nvPr/>
        </p:nvSpPr>
        <p:spPr>
          <a:xfrm>
            <a:off x="2654157" y="5604088"/>
            <a:ext cx="456304" cy="665888"/>
          </a:xfrm>
          <a:prstGeom prst="rect">
            <a:avLst/>
          </a:prstGeom>
          <a:noFill/>
        </p:spPr>
        <p:txBody>
          <a:bodyPr wrap="square" rtlCol="0">
            <a:spAutoFit/>
          </a:bodyPr>
          <a:lstStyle/>
          <a:p>
            <a:pPr>
              <a:lnSpc>
                <a:spcPct val="130000"/>
              </a:lnSpc>
              <a:spcBef>
                <a:spcPts val="600"/>
              </a:spcBef>
            </a:pPr>
            <a:r>
              <a:rPr lang="en-US" altLang="zh-CN" sz="3200" kern="0" dirty="0">
                <a:latin typeface="Arial" panose="020B0604020202020204" pitchFamily="34" charset="0"/>
                <a:ea typeface="黑体" panose="02010609060101010101" pitchFamily="49" charset="-122"/>
                <a:cs typeface="Arial" panose="020B0604020202020204" pitchFamily="34" charset="0"/>
                <a:sym typeface="+mn-lt"/>
              </a:rPr>
              <a:t>…</a:t>
            </a:r>
            <a:endParaRPr lang="zh-CN" altLang="en-US" sz="3200" kern="0" dirty="0">
              <a:latin typeface="Arial" panose="020B0604020202020204" pitchFamily="34" charset="0"/>
              <a:ea typeface="黑体" panose="02010609060101010101" pitchFamily="49" charset="-122"/>
              <a:cs typeface="Arial" panose="020B0604020202020204" pitchFamily="34" charset="0"/>
              <a:sym typeface="+mn-lt"/>
            </a:endParaRPr>
          </a:p>
        </p:txBody>
      </p:sp>
      <p:pic>
        <p:nvPicPr>
          <p:cNvPr id="40" name="图片 38">
            <a:extLst>
              <a:ext uri="{FF2B5EF4-FFF2-40B4-BE49-F238E27FC236}">
                <a16:creationId xmlns:a16="http://schemas.microsoft.com/office/drawing/2014/main" id="{5619EEDA-6F5D-2546-B551-695F4B771105}"/>
              </a:ext>
            </a:extLst>
          </p:cNvPr>
          <p:cNvPicPr>
            <a:picLocks/>
          </p:cNvPicPr>
          <p:nvPr/>
        </p:nvPicPr>
        <p:blipFill>
          <a:blip r:embed="rId9"/>
          <a:stretch>
            <a:fillRect/>
          </a:stretch>
        </p:blipFill>
        <p:spPr>
          <a:xfrm>
            <a:off x="5509767" y="5628329"/>
            <a:ext cx="860597" cy="737655"/>
          </a:xfrm>
          <a:prstGeom prst="rect">
            <a:avLst/>
          </a:prstGeom>
          <a:noFill/>
          <a:ln w="38100">
            <a:solidFill>
              <a:srgbClr val="2EB7EB"/>
            </a:solidFill>
            <a:prstDash val="solid"/>
          </a:ln>
        </p:spPr>
      </p:pic>
      <p:cxnSp>
        <p:nvCxnSpPr>
          <p:cNvPr id="41" name="直接箭头连接符 66">
            <a:extLst>
              <a:ext uri="{FF2B5EF4-FFF2-40B4-BE49-F238E27FC236}">
                <a16:creationId xmlns:a16="http://schemas.microsoft.com/office/drawing/2014/main" id="{57AD4666-905B-5D4A-B3E7-86F39934494F}"/>
              </a:ext>
            </a:extLst>
          </p:cNvPr>
          <p:cNvCxnSpPr>
            <a:cxnSpLocks/>
          </p:cNvCxnSpPr>
          <p:nvPr/>
        </p:nvCxnSpPr>
        <p:spPr>
          <a:xfrm>
            <a:off x="6370364" y="5997157"/>
            <a:ext cx="567117"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70">
            <a:extLst>
              <a:ext uri="{FF2B5EF4-FFF2-40B4-BE49-F238E27FC236}">
                <a16:creationId xmlns:a16="http://schemas.microsoft.com/office/drawing/2014/main" id="{CB978E7E-D9B4-D345-80C0-C6D1CB0524A6}"/>
              </a:ext>
            </a:extLst>
          </p:cNvPr>
          <p:cNvSpPr txBox="1"/>
          <p:nvPr/>
        </p:nvSpPr>
        <p:spPr>
          <a:xfrm>
            <a:off x="6882957" y="5604088"/>
            <a:ext cx="456304" cy="665888"/>
          </a:xfrm>
          <a:prstGeom prst="rect">
            <a:avLst/>
          </a:prstGeom>
          <a:noFill/>
        </p:spPr>
        <p:txBody>
          <a:bodyPr wrap="square" rtlCol="0">
            <a:spAutoFit/>
          </a:bodyPr>
          <a:lstStyle/>
          <a:p>
            <a:pPr>
              <a:lnSpc>
                <a:spcPct val="130000"/>
              </a:lnSpc>
              <a:spcBef>
                <a:spcPts val="600"/>
              </a:spcBef>
            </a:pPr>
            <a:r>
              <a:rPr lang="en-US" altLang="zh-CN" sz="3200" kern="0" dirty="0">
                <a:latin typeface="Arial" panose="020B0604020202020204" pitchFamily="34" charset="0"/>
                <a:ea typeface="黑体" panose="02010609060101010101" pitchFamily="49" charset="-122"/>
                <a:cs typeface="Arial" panose="020B0604020202020204" pitchFamily="34" charset="0"/>
                <a:sym typeface="+mn-lt"/>
              </a:rPr>
              <a:t>…</a:t>
            </a:r>
            <a:endParaRPr lang="zh-CN" altLang="en-US" sz="3200" kern="0" dirty="0">
              <a:latin typeface="Arial" panose="020B0604020202020204" pitchFamily="34" charset="0"/>
              <a:ea typeface="黑体" panose="02010609060101010101" pitchFamily="49" charset="-122"/>
              <a:cs typeface="Arial" panose="020B0604020202020204" pitchFamily="34" charset="0"/>
              <a:sym typeface="+mn-lt"/>
            </a:endParaRPr>
          </a:p>
        </p:txBody>
      </p:sp>
      <p:sp>
        <p:nvSpPr>
          <p:cNvPr id="43" name="文本框 71">
            <a:extLst>
              <a:ext uri="{FF2B5EF4-FFF2-40B4-BE49-F238E27FC236}">
                <a16:creationId xmlns:a16="http://schemas.microsoft.com/office/drawing/2014/main" id="{C6871F54-F0C1-D44A-9456-B672541D29BC}"/>
              </a:ext>
            </a:extLst>
          </p:cNvPr>
          <p:cNvSpPr txBox="1"/>
          <p:nvPr/>
        </p:nvSpPr>
        <p:spPr>
          <a:xfrm>
            <a:off x="11181576" y="5604088"/>
            <a:ext cx="456304" cy="665888"/>
          </a:xfrm>
          <a:prstGeom prst="rect">
            <a:avLst/>
          </a:prstGeom>
          <a:noFill/>
        </p:spPr>
        <p:txBody>
          <a:bodyPr wrap="square" rtlCol="0">
            <a:spAutoFit/>
          </a:bodyPr>
          <a:lstStyle/>
          <a:p>
            <a:pPr>
              <a:lnSpc>
                <a:spcPct val="130000"/>
              </a:lnSpc>
              <a:spcBef>
                <a:spcPts val="600"/>
              </a:spcBef>
            </a:pPr>
            <a:r>
              <a:rPr lang="en-US" altLang="zh-CN" sz="3200" kern="0" dirty="0">
                <a:latin typeface="Arial" panose="020B0604020202020204" pitchFamily="34" charset="0"/>
                <a:ea typeface="黑体" panose="02010609060101010101" pitchFamily="49" charset="-122"/>
                <a:cs typeface="Arial" panose="020B0604020202020204" pitchFamily="34" charset="0"/>
                <a:sym typeface="+mn-lt"/>
              </a:rPr>
              <a:t>…</a:t>
            </a:r>
            <a:endParaRPr lang="zh-CN" altLang="en-US" sz="3200" kern="0" dirty="0">
              <a:latin typeface="Arial" panose="020B0604020202020204" pitchFamily="34" charset="0"/>
              <a:ea typeface="黑体" panose="02010609060101010101" pitchFamily="49" charset="-122"/>
              <a:cs typeface="Arial" panose="020B0604020202020204" pitchFamily="34" charset="0"/>
              <a:sym typeface="+mn-lt"/>
            </a:endParaRPr>
          </a:p>
        </p:txBody>
      </p:sp>
      <p:cxnSp>
        <p:nvCxnSpPr>
          <p:cNvPr id="44" name="直接箭头连接符 72">
            <a:extLst>
              <a:ext uri="{FF2B5EF4-FFF2-40B4-BE49-F238E27FC236}">
                <a16:creationId xmlns:a16="http://schemas.microsoft.com/office/drawing/2014/main" id="{D82BE071-8DEB-724C-AEFE-DE613EC6DB85}"/>
              </a:ext>
            </a:extLst>
          </p:cNvPr>
          <p:cNvCxnSpPr>
            <a:cxnSpLocks/>
          </p:cNvCxnSpPr>
          <p:nvPr/>
        </p:nvCxnSpPr>
        <p:spPr>
          <a:xfrm>
            <a:off x="697439" y="5995666"/>
            <a:ext cx="367416"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89">
            <a:extLst>
              <a:ext uri="{FF2B5EF4-FFF2-40B4-BE49-F238E27FC236}">
                <a16:creationId xmlns:a16="http://schemas.microsoft.com/office/drawing/2014/main" id="{11278827-92CD-1045-8AA0-F2E694965BB9}"/>
              </a:ext>
            </a:extLst>
          </p:cNvPr>
          <p:cNvCxnSpPr>
            <a:cxnSpLocks/>
            <a:stCxn id="40" idx="0"/>
            <a:endCxn id="21" idx="2"/>
          </p:cNvCxnSpPr>
          <p:nvPr/>
        </p:nvCxnSpPr>
        <p:spPr>
          <a:xfrm rot="16200000" flipV="1">
            <a:off x="4244067" y="3932330"/>
            <a:ext cx="688853" cy="2703146"/>
          </a:xfrm>
          <a:prstGeom prst="bentConnector3">
            <a:avLst>
              <a:gd name="adj1" fmla="val 50000"/>
            </a:avLst>
          </a:prstGeom>
          <a:ln w="254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44">
            <a:extLst>
              <a:ext uri="{FF2B5EF4-FFF2-40B4-BE49-F238E27FC236}">
                <a16:creationId xmlns:a16="http://schemas.microsoft.com/office/drawing/2014/main" id="{607D6CA2-315B-6048-9943-D4D7901D3E1E}"/>
              </a:ext>
            </a:extLst>
          </p:cNvPr>
          <p:cNvCxnSpPr>
            <a:cxnSpLocks/>
            <a:stCxn id="30" idx="0"/>
            <a:endCxn id="23" idx="2"/>
          </p:cNvCxnSpPr>
          <p:nvPr/>
        </p:nvCxnSpPr>
        <p:spPr>
          <a:xfrm rot="16200000" flipV="1">
            <a:off x="9814663" y="5241246"/>
            <a:ext cx="609846" cy="164319"/>
          </a:xfrm>
          <a:prstGeom prst="bentConnector3">
            <a:avLst/>
          </a:prstGeom>
          <a:ln w="25400">
            <a:solidFill>
              <a:srgbClr val="2EB7EB"/>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36">
            <a:extLst>
              <a:ext uri="{FF2B5EF4-FFF2-40B4-BE49-F238E27FC236}">
                <a16:creationId xmlns:a16="http://schemas.microsoft.com/office/drawing/2014/main" id="{50582BD1-3194-C842-A913-03148C0E09D0}"/>
              </a:ext>
            </a:extLst>
          </p:cNvPr>
          <p:cNvSpPr txBox="1"/>
          <p:nvPr/>
        </p:nvSpPr>
        <p:spPr>
          <a:xfrm>
            <a:off x="129617" y="5604088"/>
            <a:ext cx="456304" cy="665888"/>
          </a:xfrm>
          <a:prstGeom prst="rect">
            <a:avLst/>
          </a:prstGeom>
          <a:noFill/>
        </p:spPr>
        <p:txBody>
          <a:bodyPr wrap="square" rtlCol="0">
            <a:spAutoFit/>
          </a:bodyPr>
          <a:lstStyle/>
          <a:p>
            <a:pPr>
              <a:lnSpc>
                <a:spcPct val="130000"/>
              </a:lnSpc>
              <a:spcBef>
                <a:spcPts val="600"/>
              </a:spcBef>
            </a:pPr>
            <a:r>
              <a:rPr lang="en-US" altLang="zh-CN" sz="3200" kern="0" dirty="0">
                <a:latin typeface="Arial" panose="020B0604020202020204" pitchFamily="34" charset="0"/>
                <a:ea typeface="黑体" panose="02010609060101010101" pitchFamily="49" charset="-122"/>
                <a:cs typeface="Arial" panose="020B0604020202020204" pitchFamily="34" charset="0"/>
                <a:sym typeface="+mn-lt"/>
              </a:rPr>
              <a:t>…</a:t>
            </a:r>
            <a:endParaRPr lang="zh-CN" altLang="en-US" sz="3200" kern="0" dirty="0">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327021742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1114426" y="2031326"/>
            <a:ext cx="3952874" cy="615553"/>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算法、应用、工程、芯片</a:t>
            </a:r>
            <a:br>
              <a:rPr kumimoji="0" lang="en-US" altLang="en-US" sz="20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br>
            <a:r>
              <a:rPr kumimoji="0" lang="zh-CN" altLang="en-US" sz="20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四位一体解决方案</a:t>
            </a:r>
          </a:p>
        </p:txBody>
      </p:sp>
      <p:sp>
        <p:nvSpPr>
          <p:cNvPr id="7" name="标题 1"/>
          <p:cNvSpPr>
            <a:spLocks noGrp="1"/>
          </p:cNvSpPr>
          <p:nvPr/>
        </p:nvSpPr>
        <p:spPr>
          <a:xfrm>
            <a:off x="6284366" y="2031325"/>
            <a:ext cx="4655186" cy="615553"/>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算法覆盖</a:t>
            </a:r>
            <a:br>
              <a:rPr kumimoji="0" lang="en-US"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b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两个场景、三个大类、</a:t>
            </a:r>
            <a:r>
              <a:rPr kumimoji="0" lang="en-US" altLang="zh-CN"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20</a:t>
            </a: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个小类</a:t>
            </a:r>
          </a:p>
        </p:txBody>
      </p:sp>
      <p:sp>
        <p:nvSpPr>
          <p:cNvPr id="9" name="文本框 8"/>
          <p:cNvSpPr txBox="1"/>
          <p:nvPr/>
        </p:nvSpPr>
        <p:spPr>
          <a:xfrm>
            <a:off x="1923143" y="621724"/>
            <a:ext cx="8345714" cy="1014730"/>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具备行业领先</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rPr>
              <a:t>矩阵式</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视觉</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核心技术能力</a:t>
            </a:r>
            <a:endPar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拥有强大的技术底蕴</a:t>
            </a:r>
          </a:p>
        </p:txBody>
      </p:sp>
      <p:sp>
        <p:nvSpPr>
          <p:cNvPr id="45" name="椭圆 44"/>
          <p:cNvSpPr/>
          <p:nvPr/>
        </p:nvSpPr>
        <p:spPr>
          <a:xfrm>
            <a:off x="7297991" y="3249221"/>
            <a:ext cx="1628460" cy="1628460"/>
          </a:xfrm>
          <a:prstGeom prst="ellipse">
            <a:avLst/>
          </a:prstGeom>
          <a:noFill/>
          <a:ln w="3175">
            <a:gradFill flip="none" rotWithShape="1">
              <a:gsLst>
                <a:gs pos="0">
                  <a:schemeClr val="accent1">
                    <a:alpha val="50000"/>
                  </a:schemeClr>
                </a:gs>
                <a:gs pos="50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t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88" name="矩形: 圆角 187"/>
          <p:cNvSpPr/>
          <p:nvPr/>
        </p:nvSpPr>
        <p:spPr>
          <a:xfrm flipH="1">
            <a:off x="3959798" y="4361261"/>
            <a:ext cx="1639978" cy="431011"/>
          </a:xfrm>
          <a:prstGeom prst="roundRect">
            <a:avLst>
              <a:gd name="adj" fmla="val 11659"/>
            </a:avLst>
          </a:prstGeom>
          <a:gradFill flip="none" rotWithShape="1">
            <a:gsLst>
              <a:gs pos="0">
                <a:srgbClr val="9E1E24">
                  <a:alpha val="5000"/>
                </a:srgbClr>
              </a:gs>
              <a:gs pos="90000">
                <a:srgbClr val="9E1E24">
                  <a:alpha val="0"/>
                </a:srgbClr>
              </a:gs>
            </a:gsLst>
            <a:lin ang="1200000" scaled="0"/>
            <a:tileRect/>
          </a:gradFill>
          <a:ln w="3175">
            <a:gradFill flip="none" rotWithShape="1">
              <a:gsLst>
                <a:gs pos="0">
                  <a:srgbClr val="9E1E24">
                    <a:alpha val="50000"/>
                  </a:srgbClr>
                </a:gs>
                <a:gs pos="90000">
                  <a:srgbClr val="9E1E24">
                    <a:alpha val="0"/>
                  </a:srgbClr>
                </a:gs>
              </a:gsLst>
              <a:lin ang="1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89" name="文本框 188"/>
          <p:cNvSpPr txBox="1"/>
          <p:nvPr/>
        </p:nvSpPr>
        <p:spPr>
          <a:xfrm flipH="1">
            <a:off x="4878823" y="4374743"/>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en-US" altLang="zh-CN"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AI </a:t>
            </a: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业务</a:t>
            </a:r>
          </a:p>
        </p:txBody>
      </p:sp>
      <p:sp>
        <p:nvSpPr>
          <p:cNvPr id="190" name="文本框 189"/>
          <p:cNvSpPr txBox="1"/>
          <p:nvPr/>
        </p:nvSpPr>
        <p:spPr>
          <a:xfrm flipH="1">
            <a:off x="4364054" y="4369980"/>
            <a:ext cx="664712" cy="226472"/>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en-US" altLang="zh-CN"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FPGA</a:t>
            </a:r>
          </a:p>
        </p:txBody>
      </p:sp>
      <p:sp>
        <p:nvSpPr>
          <p:cNvPr id="191" name="文本框 190"/>
          <p:cNvSpPr txBox="1"/>
          <p:nvPr/>
        </p:nvSpPr>
        <p:spPr>
          <a:xfrm flipH="1">
            <a:off x="4364054" y="4543918"/>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编译加速</a:t>
            </a:r>
          </a:p>
        </p:txBody>
      </p:sp>
      <p:sp>
        <p:nvSpPr>
          <p:cNvPr id="182" name="矩形: 圆角 181"/>
          <p:cNvSpPr/>
          <p:nvPr/>
        </p:nvSpPr>
        <p:spPr>
          <a:xfrm>
            <a:off x="404586" y="4361261"/>
            <a:ext cx="1639978" cy="431011"/>
          </a:xfrm>
          <a:prstGeom prst="roundRect">
            <a:avLst>
              <a:gd name="adj" fmla="val 11659"/>
            </a:avLst>
          </a:prstGeom>
          <a:gradFill flip="none" rotWithShape="1">
            <a:gsLst>
              <a:gs pos="0">
                <a:srgbClr val="9E1E24">
                  <a:alpha val="5000"/>
                </a:srgbClr>
              </a:gs>
              <a:gs pos="90000">
                <a:srgbClr val="9E1E24">
                  <a:alpha val="0"/>
                </a:srgbClr>
              </a:gs>
            </a:gsLst>
            <a:lin ang="1200000" scaled="0"/>
            <a:tileRect/>
          </a:gradFill>
          <a:ln w="3175">
            <a:gradFill flip="none" rotWithShape="1">
              <a:gsLst>
                <a:gs pos="0">
                  <a:srgbClr val="9E1E24">
                    <a:alpha val="50000"/>
                  </a:srgbClr>
                </a:gs>
                <a:gs pos="90000">
                  <a:srgbClr val="9E1E24">
                    <a:alpha val="0"/>
                  </a:srgbClr>
                </a:gs>
              </a:gsLst>
              <a:lin ang="1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73" name="矩形: 圆角 172"/>
          <p:cNvSpPr/>
          <p:nvPr/>
        </p:nvSpPr>
        <p:spPr>
          <a:xfrm flipH="1">
            <a:off x="3959798" y="3283349"/>
            <a:ext cx="1639978" cy="584200"/>
          </a:xfrm>
          <a:prstGeom prst="roundRect">
            <a:avLst>
              <a:gd name="adj" fmla="val 11659"/>
            </a:avLst>
          </a:prstGeom>
          <a:gradFill flip="none" rotWithShape="1">
            <a:gsLst>
              <a:gs pos="0">
                <a:srgbClr val="9E1E24">
                  <a:alpha val="5000"/>
                </a:srgbClr>
              </a:gs>
              <a:gs pos="90000">
                <a:srgbClr val="9E1E24">
                  <a:alpha val="0"/>
                </a:srgbClr>
              </a:gs>
            </a:gsLst>
            <a:lin ang="1200000" scaled="0"/>
            <a:tileRect/>
          </a:gradFill>
          <a:ln w="3175">
            <a:gradFill flip="none" rotWithShape="1">
              <a:gsLst>
                <a:gs pos="0">
                  <a:srgbClr val="9E1E24">
                    <a:alpha val="50000"/>
                  </a:srgbClr>
                </a:gs>
                <a:gs pos="90000">
                  <a:srgbClr val="9E1E24">
                    <a:alpha val="0"/>
                  </a:srgbClr>
                </a:gs>
              </a:gsLst>
              <a:lin ang="1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71" name="矩形: 圆角 170"/>
          <p:cNvSpPr/>
          <p:nvPr/>
        </p:nvSpPr>
        <p:spPr>
          <a:xfrm>
            <a:off x="404586" y="3283349"/>
            <a:ext cx="1639978" cy="584200"/>
          </a:xfrm>
          <a:prstGeom prst="roundRect">
            <a:avLst>
              <a:gd name="adj" fmla="val 11659"/>
            </a:avLst>
          </a:prstGeom>
          <a:gradFill flip="none" rotWithShape="1">
            <a:gsLst>
              <a:gs pos="0">
                <a:srgbClr val="9E1E24">
                  <a:alpha val="5000"/>
                </a:srgbClr>
              </a:gs>
              <a:gs pos="90000">
                <a:srgbClr val="9E1E24">
                  <a:alpha val="0"/>
                </a:srgbClr>
              </a:gs>
            </a:gsLst>
            <a:lin ang="1200000" scaled="0"/>
            <a:tileRect/>
          </a:gradFill>
          <a:ln w="3175">
            <a:gradFill flip="none" rotWithShape="1">
              <a:gsLst>
                <a:gs pos="0">
                  <a:srgbClr val="9E1E24">
                    <a:alpha val="50000"/>
                  </a:srgbClr>
                </a:gs>
                <a:gs pos="90000">
                  <a:srgbClr val="9E1E24">
                    <a:alpha val="0"/>
                  </a:srgbClr>
                </a:gs>
              </a:gsLst>
              <a:lin ang="1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8" name="椭圆 17"/>
          <p:cNvSpPr/>
          <p:nvPr/>
        </p:nvSpPr>
        <p:spPr>
          <a:xfrm>
            <a:off x="7642968" y="3589007"/>
            <a:ext cx="948890" cy="948890"/>
          </a:xfrm>
          <a:prstGeom prst="ellipse">
            <a:avLst/>
          </a:prstGeom>
          <a:gradFill flip="none" rotWithShape="1">
            <a:gsLst>
              <a:gs pos="0">
                <a:schemeClr val="accent1">
                  <a:alpha val="10000"/>
                </a:schemeClr>
              </a:gs>
              <a:gs pos="88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7" name="椭圆 16"/>
          <p:cNvSpPr/>
          <p:nvPr/>
        </p:nvSpPr>
        <p:spPr>
          <a:xfrm flipH="1">
            <a:off x="8401894" y="3589007"/>
            <a:ext cx="948890" cy="948890"/>
          </a:xfrm>
          <a:prstGeom prst="ellipse">
            <a:avLst/>
          </a:prstGeom>
          <a:gradFill flip="none" rotWithShape="1">
            <a:gsLst>
              <a:gs pos="0">
                <a:schemeClr val="accent1">
                  <a:alpha val="10000"/>
                </a:schemeClr>
              </a:gs>
              <a:gs pos="88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 name="椭圆 14"/>
          <p:cNvSpPr/>
          <p:nvPr/>
        </p:nvSpPr>
        <p:spPr>
          <a:xfrm>
            <a:off x="7703233" y="3649271"/>
            <a:ext cx="828360" cy="828360"/>
          </a:xfrm>
          <a:prstGeom prst="ellipse">
            <a:avLst/>
          </a:prstGeom>
          <a:gradFill flip="none" rotWithShape="1">
            <a:gsLst>
              <a:gs pos="0">
                <a:schemeClr val="accent1">
                  <a:alpha val="50000"/>
                </a:schemeClr>
              </a:gs>
              <a:gs pos="100000">
                <a:schemeClr val="accent1">
                  <a:alpha val="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108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智能</a:t>
            </a:r>
            <a:endPar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制造</a:t>
            </a:r>
          </a:p>
        </p:txBody>
      </p:sp>
      <p:sp>
        <p:nvSpPr>
          <p:cNvPr id="16" name="椭圆 15"/>
          <p:cNvSpPr/>
          <p:nvPr/>
        </p:nvSpPr>
        <p:spPr>
          <a:xfrm flipH="1">
            <a:off x="8462159" y="3649271"/>
            <a:ext cx="828360" cy="828360"/>
          </a:xfrm>
          <a:prstGeom prst="ellipse">
            <a:avLst/>
          </a:prstGeom>
          <a:gradFill flip="none" rotWithShape="1">
            <a:gsLst>
              <a:gs pos="0">
                <a:schemeClr val="accent1">
                  <a:alpha val="50000"/>
                </a:schemeClr>
              </a:gs>
              <a:gs pos="100000">
                <a:schemeClr val="accent1">
                  <a:alpha val="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72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超高清</a:t>
            </a:r>
            <a:endPar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视频</a:t>
            </a:r>
          </a:p>
        </p:txBody>
      </p:sp>
      <p:sp>
        <p:nvSpPr>
          <p:cNvPr id="19" name="椭圆 18"/>
          <p:cNvSpPr/>
          <p:nvPr/>
        </p:nvSpPr>
        <p:spPr>
          <a:xfrm>
            <a:off x="7566560" y="3512598"/>
            <a:ext cx="1101706" cy="1101706"/>
          </a:xfrm>
          <a:prstGeom prst="ellipse">
            <a:avLst/>
          </a:prstGeom>
          <a:noFill/>
          <a:ln w="3175">
            <a:gradFill flip="none" rotWithShape="1">
              <a:gsLst>
                <a:gs pos="0">
                  <a:schemeClr val="accent1">
                    <a:alpha val="50000"/>
                  </a:schemeClr>
                </a:gs>
                <a:gs pos="70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t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 name="文本框 36"/>
          <p:cNvSpPr txBox="1"/>
          <p:nvPr/>
        </p:nvSpPr>
        <p:spPr>
          <a:xfrm>
            <a:off x="1511301" y="3417260"/>
            <a:ext cx="612012" cy="291939"/>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视频</a:t>
            </a:r>
          </a:p>
        </p:txBody>
      </p:sp>
      <p:pic>
        <p:nvPicPr>
          <p:cNvPr id="24" name="图片 23"/>
          <p:cNvPicPr>
            <a:picLocks noChangeAspect="1"/>
          </p:cNvPicPr>
          <p:nvPr/>
        </p:nvPicPr>
        <p:blipFill>
          <a:blip r:embed="rId2">
            <a:alphaModFix amt="50000"/>
            <a:duotone>
              <a:prstClr val="black"/>
              <a:schemeClr val="accent5">
                <a:tint val="45000"/>
                <a:satMod val="400000"/>
              </a:schemeClr>
            </a:duotone>
          </a:blip>
          <a:stretch>
            <a:fillRect/>
          </a:stretch>
        </p:blipFill>
        <p:spPr>
          <a:xfrm>
            <a:off x="2134012" y="3072476"/>
            <a:ext cx="1741400" cy="2010510"/>
          </a:xfrm>
          <a:custGeom>
            <a:avLst/>
            <a:gdLst>
              <a:gd name="connsiteX0" fmla="*/ -38 w 1741400"/>
              <a:gd name="connsiteY0" fmla="*/ -187 h 2010510"/>
              <a:gd name="connsiteX1" fmla="*/ 1741362 w 1741400"/>
              <a:gd name="connsiteY1" fmla="*/ -187 h 2010510"/>
              <a:gd name="connsiteX2" fmla="*/ 1741362 w 1741400"/>
              <a:gd name="connsiteY2" fmla="*/ 2010323 h 2010510"/>
              <a:gd name="connsiteX3" fmla="*/ -38 w 1741400"/>
              <a:gd name="connsiteY3" fmla="*/ 2010323 h 2010510"/>
            </a:gdLst>
            <a:ahLst/>
            <a:cxnLst>
              <a:cxn ang="0">
                <a:pos x="connsiteX0" y="connsiteY0"/>
              </a:cxn>
              <a:cxn ang="0">
                <a:pos x="connsiteX1" y="connsiteY1"/>
              </a:cxn>
              <a:cxn ang="0">
                <a:pos x="connsiteX2" y="connsiteY2"/>
              </a:cxn>
              <a:cxn ang="0">
                <a:pos x="connsiteX3" y="connsiteY3"/>
              </a:cxn>
            </a:cxnLst>
            <a:rect l="l" t="t" r="r" b="b"/>
            <a:pathLst>
              <a:path w="1741400" h="2010510">
                <a:moveTo>
                  <a:pt x="-38" y="-187"/>
                </a:moveTo>
                <a:lnTo>
                  <a:pt x="1741362" y="-187"/>
                </a:lnTo>
                <a:lnTo>
                  <a:pt x="1741362" y="2010323"/>
                </a:lnTo>
                <a:lnTo>
                  <a:pt x="-38" y="2010323"/>
                </a:lnTo>
                <a:close/>
              </a:path>
            </a:pathLst>
          </a:custGeom>
        </p:spPr>
      </p:pic>
      <p:pic>
        <p:nvPicPr>
          <p:cNvPr id="26" name="图片 25"/>
          <p:cNvPicPr>
            <a:picLocks noChangeAspect="1"/>
          </p:cNvPicPr>
          <p:nvPr/>
        </p:nvPicPr>
        <p:blipFill>
          <a:blip r:embed="rId3">
            <a:alphaModFix amt="20000"/>
            <a:duotone>
              <a:prstClr val="black"/>
              <a:schemeClr val="accent5">
                <a:tint val="45000"/>
                <a:satMod val="400000"/>
              </a:schemeClr>
            </a:duotone>
          </a:blip>
          <a:stretch>
            <a:fillRect/>
          </a:stretch>
        </p:blipFill>
        <p:spPr>
          <a:xfrm>
            <a:off x="2131967" y="3289608"/>
            <a:ext cx="1741400" cy="1793366"/>
          </a:xfrm>
          <a:custGeom>
            <a:avLst/>
            <a:gdLst>
              <a:gd name="connsiteX0" fmla="*/ -38 w 1741400"/>
              <a:gd name="connsiteY0" fmla="*/ -144 h 1793366"/>
              <a:gd name="connsiteX1" fmla="*/ 1741363 w 1741400"/>
              <a:gd name="connsiteY1" fmla="*/ -144 h 1793366"/>
              <a:gd name="connsiteX2" fmla="*/ 1741363 w 1741400"/>
              <a:gd name="connsiteY2" fmla="*/ 1793223 h 1793366"/>
              <a:gd name="connsiteX3" fmla="*/ -38 w 1741400"/>
              <a:gd name="connsiteY3" fmla="*/ 1793223 h 1793366"/>
            </a:gdLst>
            <a:ahLst/>
            <a:cxnLst>
              <a:cxn ang="0">
                <a:pos x="connsiteX0" y="connsiteY0"/>
              </a:cxn>
              <a:cxn ang="0">
                <a:pos x="connsiteX1" y="connsiteY1"/>
              </a:cxn>
              <a:cxn ang="0">
                <a:pos x="connsiteX2" y="connsiteY2"/>
              </a:cxn>
              <a:cxn ang="0">
                <a:pos x="connsiteX3" y="connsiteY3"/>
              </a:cxn>
            </a:cxnLst>
            <a:rect l="l" t="t" r="r" b="b"/>
            <a:pathLst>
              <a:path w="1741400" h="1793366">
                <a:moveTo>
                  <a:pt x="-38" y="-144"/>
                </a:moveTo>
                <a:lnTo>
                  <a:pt x="1741363" y="-144"/>
                </a:lnTo>
                <a:lnTo>
                  <a:pt x="1741363" y="1793223"/>
                </a:lnTo>
                <a:lnTo>
                  <a:pt x="-38" y="1793223"/>
                </a:lnTo>
                <a:close/>
              </a:path>
            </a:pathLst>
          </a:custGeom>
          <a:ln>
            <a:noFill/>
          </a:ln>
        </p:spPr>
      </p:pic>
      <p:sp>
        <p:nvSpPr>
          <p:cNvPr id="28" name="任意多边形: 形状 27"/>
          <p:cNvSpPr/>
          <p:nvPr/>
        </p:nvSpPr>
        <p:spPr>
          <a:xfrm>
            <a:off x="2134002" y="3072506"/>
            <a:ext cx="1741265" cy="2010537"/>
          </a:xfrm>
          <a:custGeom>
            <a:avLst/>
            <a:gdLst>
              <a:gd name="connsiteX0" fmla="*/ 870585 w 1741265"/>
              <a:gd name="connsiteY0" fmla="*/ 0 h 2010537"/>
              <a:gd name="connsiteX1" fmla="*/ 1305973 w 1741265"/>
              <a:gd name="connsiteY1" fmla="*/ 251270 h 2010537"/>
              <a:gd name="connsiteX2" fmla="*/ 1741265 w 1741265"/>
              <a:gd name="connsiteY2" fmla="*/ 502634 h 2010537"/>
              <a:gd name="connsiteX3" fmla="*/ 1741265 w 1741265"/>
              <a:gd name="connsiteY3" fmla="*/ 1005269 h 2010537"/>
              <a:gd name="connsiteX4" fmla="*/ 1741265 w 1741265"/>
              <a:gd name="connsiteY4" fmla="*/ 1507903 h 2010537"/>
              <a:gd name="connsiteX5" fmla="*/ 1305973 w 1741265"/>
              <a:gd name="connsiteY5" fmla="*/ 1759268 h 2010537"/>
              <a:gd name="connsiteX6" fmla="*/ 870585 w 1741265"/>
              <a:gd name="connsiteY6" fmla="*/ 2010537 h 2010537"/>
              <a:gd name="connsiteX7" fmla="*/ 435292 w 1741265"/>
              <a:gd name="connsiteY7" fmla="*/ 1759268 h 2010537"/>
              <a:gd name="connsiteX8" fmla="*/ 0 w 1741265"/>
              <a:gd name="connsiteY8" fmla="*/ 1507903 h 2010537"/>
              <a:gd name="connsiteX9" fmla="*/ 0 w 1741265"/>
              <a:gd name="connsiteY9" fmla="*/ 1005269 h 2010537"/>
              <a:gd name="connsiteX10" fmla="*/ 0 w 1741265"/>
              <a:gd name="connsiteY10" fmla="*/ 502634 h 2010537"/>
              <a:gd name="connsiteX11" fmla="*/ 435292 w 1741265"/>
              <a:gd name="connsiteY11" fmla="*/ 251270 h 20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1265" h="2010537">
                <a:moveTo>
                  <a:pt x="870585" y="0"/>
                </a:moveTo>
                <a:lnTo>
                  <a:pt x="1305973" y="251270"/>
                </a:lnTo>
                <a:lnTo>
                  <a:pt x="1741265" y="502634"/>
                </a:lnTo>
                <a:lnTo>
                  <a:pt x="1741265" y="1005269"/>
                </a:lnTo>
                <a:lnTo>
                  <a:pt x="1741265" y="1507903"/>
                </a:lnTo>
                <a:lnTo>
                  <a:pt x="1305973" y="1759268"/>
                </a:lnTo>
                <a:lnTo>
                  <a:pt x="870585" y="2010537"/>
                </a:lnTo>
                <a:lnTo>
                  <a:pt x="435292" y="1759268"/>
                </a:lnTo>
                <a:lnTo>
                  <a:pt x="0" y="1507903"/>
                </a:lnTo>
                <a:lnTo>
                  <a:pt x="0" y="1005269"/>
                </a:lnTo>
                <a:lnTo>
                  <a:pt x="0" y="502634"/>
                </a:lnTo>
                <a:lnTo>
                  <a:pt x="435292" y="251270"/>
                </a:lnTo>
                <a:close/>
              </a:path>
            </a:pathLst>
          </a:custGeom>
          <a:noFill/>
          <a:ln w="3175" cap="flat">
            <a:solidFill>
              <a:srgbClr val="9E1E24">
                <a:alpha val="5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0" name="任意多边形: 形状 29"/>
          <p:cNvSpPr/>
          <p:nvPr/>
        </p:nvSpPr>
        <p:spPr>
          <a:xfrm>
            <a:off x="2134002" y="3289581"/>
            <a:ext cx="1741265" cy="1793462"/>
          </a:xfrm>
          <a:custGeom>
            <a:avLst/>
            <a:gdLst>
              <a:gd name="connsiteX0" fmla="*/ 0 w 1741265"/>
              <a:gd name="connsiteY0" fmla="*/ 285560 h 1793462"/>
              <a:gd name="connsiteX1" fmla="*/ 868585 w 1741265"/>
              <a:gd name="connsiteY1" fmla="*/ 0 h 1793462"/>
              <a:gd name="connsiteX2" fmla="*/ 1741265 w 1741265"/>
              <a:gd name="connsiteY2" fmla="*/ 285560 h 1793462"/>
              <a:gd name="connsiteX3" fmla="*/ 1514761 w 1741265"/>
              <a:gd name="connsiteY3" fmla="*/ 1188339 h 1793462"/>
              <a:gd name="connsiteX4" fmla="*/ 870585 w 1741265"/>
              <a:gd name="connsiteY4" fmla="*/ 1793462 h 1793462"/>
              <a:gd name="connsiteX5" fmla="*/ 198215 w 1741265"/>
              <a:gd name="connsiteY5" fmla="*/ 1201103 h 179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265" h="1793462">
                <a:moveTo>
                  <a:pt x="0" y="285560"/>
                </a:moveTo>
                <a:lnTo>
                  <a:pt x="868585" y="0"/>
                </a:lnTo>
                <a:lnTo>
                  <a:pt x="1741265" y="285560"/>
                </a:lnTo>
                <a:lnTo>
                  <a:pt x="1514761" y="1188339"/>
                </a:lnTo>
                <a:lnTo>
                  <a:pt x="870585" y="1793462"/>
                </a:lnTo>
                <a:lnTo>
                  <a:pt x="198215" y="1201103"/>
                </a:lnTo>
                <a:close/>
              </a:path>
            </a:pathLst>
          </a:custGeom>
          <a:noFill/>
          <a:ln w="3175" cap="flat">
            <a:solidFill>
              <a:srgbClr val="9E1E24">
                <a:alpha val="5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2" name="任意多边形: 形状 31"/>
          <p:cNvSpPr/>
          <p:nvPr/>
        </p:nvSpPr>
        <p:spPr>
          <a:xfrm>
            <a:off x="2134002" y="3072506"/>
            <a:ext cx="870584" cy="1507902"/>
          </a:xfrm>
          <a:custGeom>
            <a:avLst/>
            <a:gdLst>
              <a:gd name="connsiteX0" fmla="*/ 870585 w 870584"/>
              <a:gd name="connsiteY0" fmla="*/ 0 h 1507902"/>
              <a:gd name="connsiteX1" fmla="*/ 870585 w 870584"/>
              <a:gd name="connsiteY1" fmla="*/ 1113854 h 1507902"/>
              <a:gd name="connsiteX2" fmla="*/ 0 w 870584"/>
              <a:gd name="connsiteY2" fmla="*/ 1507903 h 1507902"/>
            </a:gdLst>
            <a:ahLst/>
            <a:cxnLst>
              <a:cxn ang="0">
                <a:pos x="connsiteX0" y="connsiteY0"/>
              </a:cxn>
              <a:cxn ang="0">
                <a:pos x="connsiteX1" y="connsiteY1"/>
              </a:cxn>
              <a:cxn ang="0">
                <a:pos x="connsiteX2" y="connsiteY2"/>
              </a:cxn>
            </a:cxnLst>
            <a:rect l="l" t="t" r="r" b="b"/>
            <a:pathLst>
              <a:path w="870584" h="1507902">
                <a:moveTo>
                  <a:pt x="870585" y="0"/>
                </a:moveTo>
                <a:lnTo>
                  <a:pt x="870585" y="1113854"/>
                </a:lnTo>
                <a:lnTo>
                  <a:pt x="0" y="1507903"/>
                </a:lnTo>
              </a:path>
            </a:pathLst>
          </a:custGeom>
          <a:noFill/>
          <a:ln w="3175" cap="flat">
            <a:gradFill flip="none" rotWithShape="1">
              <a:gsLst>
                <a:gs pos="0">
                  <a:schemeClr val="accent1">
                    <a:alpha val="50000"/>
                  </a:schemeClr>
                </a:gs>
                <a:gs pos="73000">
                  <a:schemeClr val="accent1">
                    <a:alpha val="0"/>
                  </a:schemeClr>
                </a:gs>
                <a:gs pos="100000">
                  <a:schemeClr val="accent1">
                    <a:alpha val="50000"/>
                  </a:schemeClr>
                </a:gs>
              </a:gsLst>
              <a:lin ang="5400000" scaled="1"/>
              <a:tileRect/>
            </a:gradFill>
            <a:custDash>
              <a:ds d="490500" sp="147075"/>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 name="任意多边形: 形状 33"/>
          <p:cNvSpPr/>
          <p:nvPr/>
        </p:nvSpPr>
        <p:spPr>
          <a:xfrm>
            <a:off x="3004587" y="4186360"/>
            <a:ext cx="870680" cy="394049"/>
          </a:xfrm>
          <a:custGeom>
            <a:avLst/>
            <a:gdLst>
              <a:gd name="connsiteX0" fmla="*/ 870680 w 870680"/>
              <a:gd name="connsiteY0" fmla="*/ 394049 h 394049"/>
              <a:gd name="connsiteX1" fmla="*/ 0 w 870680"/>
              <a:gd name="connsiteY1" fmla="*/ 0 h 394049"/>
            </a:gdLst>
            <a:ahLst/>
            <a:cxnLst>
              <a:cxn ang="0">
                <a:pos x="connsiteX0" y="connsiteY0"/>
              </a:cxn>
              <a:cxn ang="0">
                <a:pos x="connsiteX1" y="connsiteY1"/>
              </a:cxn>
            </a:cxnLst>
            <a:rect l="l" t="t" r="r" b="b"/>
            <a:pathLst>
              <a:path w="870680" h="394049">
                <a:moveTo>
                  <a:pt x="870680" y="394049"/>
                </a:moveTo>
                <a:lnTo>
                  <a:pt x="0" y="0"/>
                </a:lnTo>
              </a:path>
            </a:pathLst>
          </a:custGeom>
          <a:ln w="3175" cap="flat">
            <a:gradFill flip="none" rotWithShape="1">
              <a:gsLst>
                <a:gs pos="0">
                  <a:schemeClr val="accent1">
                    <a:alpha val="0"/>
                  </a:schemeClr>
                </a:gs>
                <a:gs pos="100000">
                  <a:schemeClr val="accent1">
                    <a:alpha val="50000"/>
                  </a:schemeClr>
                </a:gs>
              </a:gsLst>
              <a:lin ang="0" scaled="1"/>
              <a:tileRect/>
            </a:gradFill>
            <a:custDash>
              <a:ds d="490500" sp="147075"/>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7" name="任意多边形: 形状 156"/>
          <p:cNvSpPr/>
          <p:nvPr/>
        </p:nvSpPr>
        <p:spPr>
          <a:xfrm>
            <a:off x="2095807" y="3540756"/>
            <a:ext cx="72000" cy="72000"/>
          </a:xfrm>
          <a:custGeom>
            <a:avLst/>
            <a:gdLst>
              <a:gd name="connsiteX0" fmla="*/ 48101 w 96202"/>
              <a:gd name="connsiteY0" fmla="*/ 0 h 96202"/>
              <a:gd name="connsiteX1" fmla="*/ 96202 w 96202"/>
              <a:gd name="connsiteY1" fmla="*/ 48101 h 96202"/>
              <a:gd name="connsiteX2" fmla="*/ 48101 w 96202"/>
              <a:gd name="connsiteY2" fmla="*/ 96202 h 96202"/>
              <a:gd name="connsiteX3" fmla="*/ 0 w 96202"/>
              <a:gd name="connsiteY3" fmla="*/ 48101 h 96202"/>
              <a:gd name="connsiteX4" fmla="*/ 48101 w 96202"/>
              <a:gd name="connsiteY4" fmla="*/ 0 h 96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96202">
                <a:moveTo>
                  <a:pt x="48101" y="0"/>
                </a:moveTo>
                <a:cubicBezTo>
                  <a:pt x="74676" y="0"/>
                  <a:pt x="96202" y="21526"/>
                  <a:pt x="96202" y="48101"/>
                </a:cubicBezTo>
                <a:cubicBezTo>
                  <a:pt x="96202" y="74676"/>
                  <a:pt x="74676" y="96202"/>
                  <a:pt x="48101" y="96202"/>
                </a:cubicBezTo>
                <a:cubicBezTo>
                  <a:pt x="21527" y="96202"/>
                  <a:pt x="0" y="74676"/>
                  <a:pt x="0" y="48101"/>
                </a:cubicBezTo>
                <a:cubicBezTo>
                  <a:pt x="0" y="21526"/>
                  <a:pt x="21527" y="0"/>
                  <a:pt x="48101" y="0"/>
                </a:cubicBezTo>
              </a:path>
            </a:pathLst>
          </a:custGeom>
          <a:solidFill>
            <a:srgbClr val="9E1E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8" name="任意多边形: 形状 157"/>
          <p:cNvSpPr/>
          <p:nvPr/>
        </p:nvSpPr>
        <p:spPr>
          <a:xfrm>
            <a:off x="3836119" y="3540756"/>
            <a:ext cx="72000" cy="72000"/>
          </a:xfrm>
          <a:custGeom>
            <a:avLst/>
            <a:gdLst>
              <a:gd name="connsiteX0" fmla="*/ 48101 w 96202"/>
              <a:gd name="connsiteY0" fmla="*/ 0 h 96202"/>
              <a:gd name="connsiteX1" fmla="*/ 96203 w 96202"/>
              <a:gd name="connsiteY1" fmla="*/ 48101 h 96202"/>
              <a:gd name="connsiteX2" fmla="*/ 48101 w 96202"/>
              <a:gd name="connsiteY2" fmla="*/ 96202 h 96202"/>
              <a:gd name="connsiteX3" fmla="*/ 0 w 96202"/>
              <a:gd name="connsiteY3" fmla="*/ 48101 h 96202"/>
              <a:gd name="connsiteX4" fmla="*/ 48101 w 96202"/>
              <a:gd name="connsiteY4" fmla="*/ 0 h 96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96202">
                <a:moveTo>
                  <a:pt x="48101" y="0"/>
                </a:moveTo>
                <a:cubicBezTo>
                  <a:pt x="74676" y="0"/>
                  <a:pt x="96203" y="21526"/>
                  <a:pt x="96203" y="48101"/>
                </a:cubicBezTo>
                <a:cubicBezTo>
                  <a:pt x="96203" y="74676"/>
                  <a:pt x="74676" y="96202"/>
                  <a:pt x="48101" y="96202"/>
                </a:cubicBezTo>
                <a:cubicBezTo>
                  <a:pt x="21527" y="96202"/>
                  <a:pt x="0" y="74676"/>
                  <a:pt x="0" y="48101"/>
                </a:cubicBezTo>
                <a:cubicBezTo>
                  <a:pt x="-95" y="21526"/>
                  <a:pt x="21527" y="0"/>
                  <a:pt x="48101" y="0"/>
                </a:cubicBezTo>
              </a:path>
            </a:pathLst>
          </a:custGeom>
          <a:solidFill>
            <a:srgbClr val="9E1E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9" name="任意多边形: 形状 158"/>
          <p:cNvSpPr/>
          <p:nvPr/>
        </p:nvSpPr>
        <p:spPr>
          <a:xfrm>
            <a:off x="2095807" y="4543262"/>
            <a:ext cx="72000" cy="72000"/>
          </a:xfrm>
          <a:custGeom>
            <a:avLst/>
            <a:gdLst>
              <a:gd name="connsiteX0" fmla="*/ 48101 w 96202"/>
              <a:gd name="connsiteY0" fmla="*/ 0 h 96202"/>
              <a:gd name="connsiteX1" fmla="*/ 96202 w 96202"/>
              <a:gd name="connsiteY1" fmla="*/ 48101 h 96202"/>
              <a:gd name="connsiteX2" fmla="*/ 48101 w 96202"/>
              <a:gd name="connsiteY2" fmla="*/ 96203 h 96202"/>
              <a:gd name="connsiteX3" fmla="*/ 0 w 96202"/>
              <a:gd name="connsiteY3" fmla="*/ 48101 h 96202"/>
              <a:gd name="connsiteX4" fmla="*/ 48101 w 96202"/>
              <a:gd name="connsiteY4" fmla="*/ 0 h 96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96202">
                <a:moveTo>
                  <a:pt x="48101" y="0"/>
                </a:moveTo>
                <a:cubicBezTo>
                  <a:pt x="74676" y="0"/>
                  <a:pt x="96202" y="21527"/>
                  <a:pt x="96202" y="48101"/>
                </a:cubicBezTo>
                <a:cubicBezTo>
                  <a:pt x="96202" y="74676"/>
                  <a:pt x="74676" y="96203"/>
                  <a:pt x="48101" y="96203"/>
                </a:cubicBezTo>
                <a:cubicBezTo>
                  <a:pt x="21527" y="96203"/>
                  <a:pt x="0" y="74676"/>
                  <a:pt x="0" y="48101"/>
                </a:cubicBezTo>
                <a:cubicBezTo>
                  <a:pt x="0" y="21527"/>
                  <a:pt x="21527" y="0"/>
                  <a:pt x="48101" y="0"/>
                </a:cubicBezTo>
              </a:path>
            </a:pathLst>
          </a:custGeom>
          <a:solidFill>
            <a:srgbClr val="9E1E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60" name="任意多边形: 形状 159"/>
          <p:cNvSpPr/>
          <p:nvPr/>
        </p:nvSpPr>
        <p:spPr>
          <a:xfrm>
            <a:off x="3836119" y="4543262"/>
            <a:ext cx="72000" cy="72000"/>
          </a:xfrm>
          <a:custGeom>
            <a:avLst/>
            <a:gdLst>
              <a:gd name="connsiteX0" fmla="*/ 48101 w 96202"/>
              <a:gd name="connsiteY0" fmla="*/ 0 h 96202"/>
              <a:gd name="connsiteX1" fmla="*/ 96203 w 96202"/>
              <a:gd name="connsiteY1" fmla="*/ 48101 h 96202"/>
              <a:gd name="connsiteX2" fmla="*/ 48101 w 96202"/>
              <a:gd name="connsiteY2" fmla="*/ 96203 h 96202"/>
              <a:gd name="connsiteX3" fmla="*/ 0 w 96202"/>
              <a:gd name="connsiteY3" fmla="*/ 48101 h 96202"/>
              <a:gd name="connsiteX4" fmla="*/ 48101 w 96202"/>
              <a:gd name="connsiteY4" fmla="*/ 0 h 96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96202">
                <a:moveTo>
                  <a:pt x="48101" y="0"/>
                </a:moveTo>
                <a:cubicBezTo>
                  <a:pt x="74676" y="0"/>
                  <a:pt x="96203" y="21527"/>
                  <a:pt x="96203" y="48101"/>
                </a:cubicBezTo>
                <a:cubicBezTo>
                  <a:pt x="96203" y="74676"/>
                  <a:pt x="74676" y="96203"/>
                  <a:pt x="48101" y="96203"/>
                </a:cubicBezTo>
                <a:cubicBezTo>
                  <a:pt x="21527" y="96203"/>
                  <a:pt x="0" y="74676"/>
                  <a:pt x="0" y="48101"/>
                </a:cubicBezTo>
                <a:cubicBezTo>
                  <a:pt x="-95" y="21527"/>
                  <a:pt x="21527" y="0"/>
                  <a:pt x="48101" y="0"/>
                </a:cubicBezTo>
              </a:path>
            </a:pathLst>
          </a:custGeom>
          <a:solidFill>
            <a:srgbClr val="9E1E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61" name="等腰三角形 160"/>
          <p:cNvSpPr/>
          <p:nvPr/>
        </p:nvSpPr>
        <p:spPr>
          <a:xfrm>
            <a:off x="2333963" y="3290230"/>
            <a:ext cx="1321330" cy="1203591"/>
          </a:xfrm>
          <a:prstGeom prst="triangle">
            <a:avLst>
              <a:gd name="adj" fmla="val 50721"/>
            </a:avLst>
          </a:prstGeom>
          <a:gradFill flip="none" rotWithShape="1">
            <a:gsLst>
              <a:gs pos="0">
                <a:srgbClr val="9E1E24">
                  <a:alpha val="50000"/>
                </a:srgbClr>
              </a:gs>
              <a:gs pos="100000">
                <a:srgbClr val="9E1E24">
                  <a:alpha val="1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63" name="文本框 162"/>
          <p:cNvSpPr txBox="1"/>
          <p:nvPr/>
        </p:nvSpPr>
        <p:spPr>
          <a:xfrm>
            <a:off x="3866783" y="3417260"/>
            <a:ext cx="616317" cy="291939"/>
          </a:xfrm>
          <a:prstGeom prst="rect">
            <a:avLst/>
          </a:prstGeom>
          <a:noFill/>
        </p:spPr>
        <p:txBody>
          <a:bodyPr wrap="square">
            <a:spAutoFit/>
          </a:bodyPr>
          <a:lstStyle>
            <a:defPPr>
              <a:defRPr lang="zh-CN"/>
            </a:defPPr>
            <a:lvl1pPr indent="0" algn="r">
              <a:lnSpc>
                <a:spcPct val="120000"/>
              </a:lnSpc>
              <a:buClr>
                <a:schemeClr val="accent1"/>
              </a:buClr>
              <a:buFont typeface="Arial" panose="020B0604020202020204" pitchFamily="34" charset="0"/>
              <a:buNone/>
              <a:defRPr sz="1200">
                <a:solidFill>
                  <a:schemeClr val="accent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工程</a:t>
            </a:r>
          </a:p>
        </p:txBody>
      </p:sp>
      <p:sp>
        <p:nvSpPr>
          <p:cNvPr id="164" name="文本框 163"/>
          <p:cNvSpPr txBox="1"/>
          <p:nvPr/>
        </p:nvSpPr>
        <p:spPr>
          <a:xfrm>
            <a:off x="1511301" y="4419323"/>
            <a:ext cx="612012" cy="291939"/>
          </a:xfrm>
          <a:prstGeom prst="rect">
            <a:avLst/>
          </a:prstGeom>
          <a:noFill/>
        </p:spPr>
        <p:txBody>
          <a:bodyPr wrap="square">
            <a:spAutoFit/>
          </a:bodyPr>
          <a:lstStyle>
            <a:defPPr>
              <a:defRPr lang="zh-CN"/>
            </a:defPPr>
            <a:lvl1pPr indent="0" algn="r">
              <a:lnSpc>
                <a:spcPct val="120000"/>
              </a:lnSpc>
              <a:buClr>
                <a:schemeClr val="accent1"/>
              </a:buClr>
              <a:buFont typeface="Arial" panose="020B0604020202020204" pitchFamily="34" charset="0"/>
              <a:buNone/>
              <a:defRPr sz="1200">
                <a:solidFill>
                  <a:schemeClr val="accent1"/>
                </a:solidFill>
                <a:latin typeface="+mj-ea"/>
                <a:ea typeface="+mj-ea"/>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工业</a:t>
            </a:r>
          </a:p>
        </p:txBody>
      </p:sp>
      <p:sp>
        <p:nvSpPr>
          <p:cNvPr id="165" name="文本框 164"/>
          <p:cNvSpPr txBox="1"/>
          <p:nvPr/>
        </p:nvSpPr>
        <p:spPr>
          <a:xfrm>
            <a:off x="3866783" y="4419323"/>
            <a:ext cx="616317" cy="291939"/>
          </a:xfrm>
          <a:prstGeom prst="rect">
            <a:avLst/>
          </a:prstGeom>
          <a:noFill/>
        </p:spPr>
        <p:txBody>
          <a:bodyPr wrap="square">
            <a:spAutoFit/>
          </a:bodyPr>
          <a:lstStyle>
            <a:defPPr>
              <a:defRPr lang="zh-CN"/>
            </a:defPPr>
            <a:lvl1pPr indent="0">
              <a:lnSpc>
                <a:spcPct val="120000"/>
              </a:lnSpc>
              <a:buClr>
                <a:schemeClr val="accent1"/>
              </a:buClr>
              <a:buFont typeface="Arial" panose="020B0604020202020204" pitchFamily="34" charset="0"/>
              <a:buNone/>
              <a:defRPr sz="1200">
                <a:solidFill>
                  <a:schemeClr val="accent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异构</a:t>
            </a:r>
          </a:p>
        </p:txBody>
      </p:sp>
      <p:sp>
        <p:nvSpPr>
          <p:cNvPr id="166" name="文本框 165"/>
          <p:cNvSpPr txBox="1"/>
          <p:nvPr/>
        </p:nvSpPr>
        <p:spPr>
          <a:xfrm>
            <a:off x="460827" y="3296831"/>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超清画质</a:t>
            </a:r>
          </a:p>
        </p:txBody>
      </p:sp>
      <p:sp>
        <p:nvSpPr>
          <p:cNvPr id="167" name="文本框 166"/>
          <p:cNvSpPr txBox="1"/>
          <p:nvPr/>
        </p:nvSpPr>
        <p:spPr>
          <a:xfrm>
            <a:off x="975596" y="3296831"/>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光影计算</a:t>
            </a:r>
          </a:p>
        </p:txBody>
      </p:sp>
      <p:sp>
        <p:nvSpPr>
          <p:cNvPr id="168" name="文本框 167"/>
          <p:cNvSpPr txBox="1"/>
          <p:nvPr/>
        </p:nvSpPr>
        <p:spPr>
          <a:xfrm>
            <a:off x="460827" y="3466006"/>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视频智能</a:t>
            </a:r>
          </a:p>
        </p:txBody>
      </p:sp>
      <p:sp>
        <p:nvSpPr>
          <p:cNvPr id="169" name="文本框 168"/>
          <p:cNvSpPr txBox="1"/>
          <p:nvPr/>
        </p:nvSpPr>
        <p:spPr>
          <a:xfrm>
            <a:off x="975596" y="3466006"/>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基础引擎</a:t>
            </a:r>
          </a:p>
        </p:txBody>
      </p:sp>
      <p:sp>
        <p:nvSpPr>
          <p:cNvPr id="170" name="文本框 169"/>
          <p:cNvSpPr txBox="1"/>
          <p:nvPr/>
        </p:nvSpPr>
        <p:spPr>
          <a:xfrm>
            <a:off x="460827" y="3639660"/>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en-US" altLang="zh-CN" sz="800" b="0"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Vix</a:t>
            </a: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系统</a:t>
            </a:r>
          </a:p>
        </p:txBody>
      </p:sp>
      <p:sp>
        <p:nvSpPr>
          <p:cNvPr id="174" name="文本框 173"/>
          <p:cNvSpPr txBox="1"/>
          <p:nvPr/>
        </p:nvSpPr>
        <p:spPr>
          <a:xfrm flipH="1">
            <a:off x="4878823" y="3296831"/>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后台开发</a:t>
            </a:r>
          </a:p>
        </p:txBody>
      </p:sp>
      <p:sp>
        <p:nvSpPr>
          <p:cNvPr id="175" name="文本框 174"/>
          <p:cNvSpPr txBox="1"/>
          <p:nvPr/>
        </p:nvSpPr>
        <p:spPr>
          <a:xfrm flipH="1">
            <a:off x="4364054" y="3296831"/>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前端开发</a:t>
            </a:r>
          </a:p>
        </p:txBody>
      </p:sp>
      <p:sp>
        <p:nvSpPr>
          <p:cNvPr id="176" name="文本框 175"/>
          <p:cNvSpPr txBox="1"/>
          <p:nvPr/>
        </p:nvSpPr>
        <p:spPr>
          <a:xfrm flipH="1">
            <a:off x="4885172" y="3466006"/>
            <a:ext cx="747277"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高性能计算</a:t>
            </a:r>
          </a:p>
        </p:txBody>
      </p:sp>
      <p:sp>
        <p:nvSpPr>
          <p:cNvPr id="177" name="文本框 176"/>
          <p:cNvSpPr txBox="1"/>
          <p:nvPr/>
        </p:nvSpPr>
        <p:spPr>
          <a:xfrm flipH="1">
            <a:off x="4364054" y="3466006"/>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应用开发</a:t>
            </a:r>
          </a:p>
        </p:txBody>
      </p:sp>
      <p:sp>
        <p:nvSpPr>
          <p:cNvPr id="178" name="文本框 177"/>
          <p:cNvSpPr txBox="1"/>
          <p:nvPr/>
        </p:nvSpPr>
        <p:spPr>
          <a:xfrm flipH="1">
            <a:off x="4370403" y="3639660"/>
            <a:ext cx="731821"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自动化测试</a:t>
            </a:r>
          </a:p>
        </p:txBody>
      </p:sp>
      <p:sp>
        <p:nvSpPr>
          <p:cNvPr id="183" name="文本框 182"/>
          <p:cNvSpPr txBox="1"/>
          <p:nvPr/>
        </p:nvSpPr>
        <p:spPr>
          <a:xfrm>
            <a:off x="460827" y="4374743"/>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智能视觉</a:t>
            </a:r>
          </a:p>
        </p:txBody>
      </p:sp>
      <p:sp>
        <p:nvSpPr>
          <p:cNvPr id="184" name="文本框 183"/>
          <p:cNvSpPr txBox="1"/>
          <p:nvPr/>
        </p:nvSpPr>
        <p:spPr>
          <a:xfrm>
            <a:off x="975596" y="4369980"/>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机器视觉</a:t>
            </a:r>
          </a:p>
        </p:txBody>
      </p:sp>
      <p:sp>
        <p:nvSpPr>
          <p:cNvPr id="185" name="文本框 184"/>
          <p:cNvSpPr txBox="1"/>
          <p:nvPr/>
        </p:nvSpPr>
        <p:spPr>
          <a:xfrm>
            <a:off x="460827" y="4543918"/>
            <a:ext cx="664712" cy="225383"/>
          </a:xfrm>
          <a:prstGeom prst="rect">
            <a:avLst/>
          </a:prstGeom>
          <a:noFill/>
        </p:spPr>
        <p:txBody>
          <a:bodyPr wrap="square">
            <a:sp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基础架构</a:t>
            </a:r>
          </a:p>
        </p:txBody>
      </p:sp>
      <p:sp>
        <p:nvSpPr>
          <p:cNvPr id="194" name="椭圆 193"/>
          <p:cNvSpPr/>
          <p:nvPr/>
        </p:nvSpPr>
        <p:spPr>
          <a:xfrm>
            <a:off x="690310" y="5233414"/>
            <a:ext cx="4693790" cy="674706"/>
          </a:xfrm>
          <a:prstGeom prst="ellipse">
            <a:avLst/>
          </a:prstGeom>
          <a:noFill/>
          <a:ln w="3175">
            <a:gradFill>
              <a:gsLst>
                <a:gs pos="0">
                  <a:srgbClr val="9E1E24">
                    <a:alpha val="0"/>
                  </a:srgbClr>
                </a:gs>
                <a:gs pos="100000">
                  <a:srgbClr val="9E1E24">
                    <a:alpha val="50000"/>
                  </a:srgbClr>
                </a:gs>
              </a:gsLst>
              <a:lin ang="5400000" scaled="1"/>
            </a:gradFill>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195" name="Oval 5_1"/>
          <p:cNvSpPr/>
          <p:nvPr/>
        </p:nvSpPr>
        <p:spPr>
          <a:xfrm>
            <a:off x="1192184" y="5325318"/>
            <a:ext cx="3690040" cy="435886"/>
          </a:xfrm>
          <a:prstGeom prst="ellipse">
            <a:avLst/>
          </a:prstGeom>
          <a:noFill/>
          <a:ln w="3175">
            <a:gradFill>
              <a:gsLst>
                <a:gs pos="0">
                  <a:srgbClr val="9E1E24">
                    <a:alpha val="0"/>
                  </a:srgbClr>
                </a:gs>
                <a:gs pos="100000">
                  <a:srgbClr val="9E1E24">
                    <a:alpha val="50000"/>
                  </a:srgbClr>
                </a:gs>
              </a:gsLst>
              <a:lin ang="5400000" scaled="1"/>
            </a:gradFill>
            <a:prstDash val="dash"/>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196" name="Oval 5_1"/>
          <p:cNvSpPr/>
          <p:nvPr/>
        </p:nvSpPr>
        <p:spPr>
          <a:xfrm>
            <a:off x="1656624" y="5387721"/>
            <a:ext cx="2761162" cy="264208"/>
          </a:xfrm>
          <a:prstGeom prst="ellipse">
            <a:avLst/>
          </a:prstGeom>
          <a:gradFill>
            <a:gsLst>
              <a:gs pos="100000">
                <a:srgbClr val="9E1E24">
                  <a:alpha val="20000"/>
                </a:srgbClr>
              </a:gs>
              <a:gs pos="0">
                <a:srgbClr val="9E1E24">
                  <a:alpha val="0"/>
                </a:srgbClr>
              </a:gs>
            </a:gsLst>
            <a:lin ang="5400000" scaled="1"/>
          </a:gradFill>
          <a:ln w="3175">
            <a:gradFill>
              <a:gsLst>
                <a:gs pos="0">
                  <a:srgbClr val="9E1E24">
                    <a:alpha val="0"/>
                  </a:srgbClr>
                </a:gs>
                <a:gs pos="100000">
                  <a:srgbClr val="9E1E24">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207" name="组合 206"/>
          <p:cNvGrpSpPr/>
          <p:nvPr/>
        </p:nvGrpSpPr>
        <p:grpSpPr>
          <a:xfrm>
            <a:off x="5901388" y="3153333"/>
            <a:ext cx="1845554" cy="1895841"/>
            <a:chOff x="6291913" y="3437887"/>
            <a:chExt cx="1845554" cy="1895841"/>
          </a:xfrm>
        </p:grpSpPr>
        <p:sp>
          <p:nvSpPr>
            <p:cNvPr id="46" name="椭圆 45"/>
            <p:cNvSpPr/>
            <p:nvPr/>
          </p:nvSpPr>
          <p:spPr>
            <a:xfrm>
              <a:off x="7713600" y="3471678"/>
              <a:ext cx="410202" cy="4102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像素层</a:t>
              </a:r>
            </a:p>
          </p:txBody>
        </p:sp>
        <p:sp>
          <p:nvSpPr>
            <p:cNvPr id="47" name="椭圆 46"/>
            <p:cNvSpPr/>
            <p:nvPr/>
          </p:nvSpPr>
          <p:spPr>
            <a:xfrm>
              <a:off x="7492602" y="4154529"/>
              <a:ext cx="386954" cy="3869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物体层</a:t>
              </a:r>
            </a:p>
          </p:txBody>
        </p:sp>
        <p:sp>
          <p:nvSpPr>
            <p:cNvPr id="48" name="椭圆 47"/>
            <p:cNvSpPr/>
            <p:nvPr/>
          </p:nvSpPr>
          <p:spPr>
            <a:xfrm>
              <a:off x="7713600" y="4825755"/>
              <a:ext cx="386954" cy="3869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场景层</a:t>
              </a:r>
            </a:p>
          </p:txBody>
        </p:sp>
        <p:grpSp>
          <p:nvGrpSpPr>
            <p:cNvPr id="2" name="组合 1"/>
            <p:cNvGrpSpPr/>
            <p:nvPr/>
          </p:nvGrpSpPr>
          <p:grpSpPr>
            <a:xfrm>
              <a:off x="6437869" y="4108543"/>
              <a:ext cx="1487672" cy="478924"/>
              <a:chOff x="6247369" y="4108543"/>
              <a:chExt cx="1487672" cy="478924"/>
            </a:xfrm>
          </p:grpSpPr>
          <p:sp>
            <p:nvSpPr>
              <p:cNvPr id="52" name="椭圆 51"/>
              <p:cNvSpPr/>
              <p:nvPr/>
            </p:nvSpPr>
            <p:spPr>
              <a:xfrm>
                <a:off x="7256117" y="4108543"/>
                <a:ext cx="478924" cy="478924"/>
              </a:xfrm>
              <a:prstGeom prst="ellipse">
                <a:avLst/>
              </a:prstGeom>
              <a:noFill/>
              <a:ln w="3175">
                <a:gradFill flip="none" rotWithShape="1">
                  <a:gsLst>
                    <a:gs pos="0">
                      <a:schemeClr val="accent1"/>
                    </a:gs>
                    <a:gs pos="40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 name="文本框 53"/>
              <p:cNvSpPr txBox="1"/>
              <p:nvPr/>
            </p:nvSpPr>
            <p:spPr>
              <a:xfrm>
                <a:off x="6247369" y="4122661"/>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材料识别和分类</a:t>
                </a:r>
              </a:p>
            </p:txBody>
          </p:sp>
          <p:sp>
            <p:nvSpPr>
              <p:cNvPr id="55" name="文本框 54"/>
              <p:cNvSpPr txBox="1"/>
              <p:nvPr/>
            </p:nvSpPr>
            <p:spPr>
              <a:xfrm>
                <a:off x="6247369" y="4285671"/>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物体检测和识别</a:t>
                </a:r>
              </a:p>
            </p:txBody>
          </p:sp>
          <p:sp>
            <p:nvSpPr>
              <p:cNvPr id="56" name="文本框 55"/>
              <p:cNvSpPr txBox="1"/>
              <p:nvPr/>
            </p:nvSpPr>
            <p:spPr>
              <a:xfrm>
                <a:off x="6247369" y="4448681"/>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物体显著性分析</a:t>
                </a:r>
              </a:p>
            </p:txBody>
          </p:sp>
          <p:cxnSp>
            <p:nvCxnSpPr>
              <p:cNvPr id="60" name="直接连接符 59"/>
              <p:cNvCxnSpPr/>
              <p:nvPr/>
            </p:nvCxnSpPr>
            <p:spPr>
              <a:xfrm>
                <a:off x="7045057" y="4510374"/>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7307715" y="4499574"/>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64" name="直接连接符 63"/>
              <p:cNvCxnSpPr/>
              <p:nvPr/>
            </p:nvCxnSpPr>
            <p:spPr>
              <a:xfrm>
                <a:off x="7045057" y="4184143"/>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7307715" y="4173343"/>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67" name="直接连接符 66"/>
              <p:cNvCxnSpPr/>
              <p:nvPr/>
            </p:nvCxnSpPr>
            <p:spPr>
              <a:xfrm>
                <a:off x="6980763" y="4348005"/>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7243421" y="4337205"/>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49" name="组合 48"/>
            <p:cNvGrpSpPr/>
            <p:nvPr/>
          </p:nvGrpSpPr>
          <p:grpSpPr>
            <a:xfrm>
              <a:off x="6372225" y="3437887"/>
              <a:ext cx="1765242" cy="478924"/>
              <a:chOff x="5969799" y="4108543"/>
              <a:chExt cx="1765242" cy="478924"/>
            </a:xfrm>
          </p:grpSpPr>
          <p:sp>
            <p:nvSpPr>
              <p:cNvPr id="51" name="椭圆 50"/>
              <p:cNvSpPr/>
              <p:nvPr/>
            </p:nvSpPr>
            <p:spPr>
              <a:xfrm>
                <a:off x="7256117" y="4108543"/>
                <a:ext cx="478924" cy="478924"/>
              </a:xfrm>
              <a:prstGeom prst="ellipse">
                <a:avLst/>
              </a:prstGeom>
              <a:noFill/>
              <a:ln w="3175">
                <a:gradFill flip="none" rotWithShape="1">
                  <a:gsLst>
                    <a:gs pos="0">
                      <a:schemeClr val="accent1"/>
                    </a:gs>
                    <a:gs pos="55000">
                      <a:schemeClr val="accent1">
                        <a:alpha val="0"/>
                      </a:schemeClr>
                    </a:gs>
                  </a:gsLst>
                  <a:lin ang="12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 name="文本框 52"/>
              <p:cNvSpPr txBox="1"/>
              <p:nvPr/>
            </p:nvSpPr>
            <p:spPr>
              <a:xfrm>
                <a:off x="6247369" y="4122661"/>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语义理解分割</a:t>
                </a:r>
              </a:p>
            </p:txBody>
          </p:sp>
          <p:sp>
            <p:nvSpPr>
              <p:cNvPr id="57" name="文本框 56"/>
              <p:cNvSpPr txBox="1"/>
              <p:nvPr/>
            </p:nvSpPr>
            <p:spPr>
              <a:xfrm>
                <a:off x="6247369" y="4285671"/>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实例识别分割</a:t>
                </a:r>
              </a:p>
            </p:txBody>
          </p:sp>
          <p:sp>
            <p:nvSpPr>
              <p:cNvPr id="59" name="文本框 58"/>
              <p:cNvSpPr txBox="1"/>
              <p:nvPr/>
            </p:nvSpPr>
            <p:spPr>
              <a:xfrm>
                <a:off x="5969799" y="4448681"/>
                <a:ext cx="113453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点云分类、检测和分割</a:t>
                </a:r>
              </a:p>
            </p:txBody>
          </p:sp>
          <p:cxnSp>
            <p:nvCxnSpPr>
              <p:cNvPr id="62" name="直接连接符 61"/>
              <p:cNvCxnSpPr/>
              <p:nvPr/>
            </p:nvCxnSpPr>
            <p:spPr>
              <a:xfrm>
                <a:off x="7045057" y="4510374"/>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7307715" y="4499574"/>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66" name="直接连接符 65"/>
              <p:cNvCxnSpPr/>
              <p:nvPr/>
            </p:nvCxnSpPr>
            <p:spPr>
              <a:xfrm>
                <a:off x="7045057" y="4184143"/>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7307715" y="4173343"/>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70" name="直接连接符 69"/>
              <p:cNvCxnSpPr/>
              <p:nvPr/>
            </p:nvCxnSpPr>
            <p:spPr>
              <a:xfrm>
                <a:off x="6980763" y="4348005"/>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7243421" y="4337205"/>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73" name="椭圆 72"/>
            <p:cNvSpPr/>
            <p:nvPr/>
          </p:nvSpPr>
          <p:spPr>
            <a:xfrm>
              <a:off x="7658543" y="4782572"/>
              <a:ext cx="478924" cy="478924"/>
            </a:xfrm>
            <a:prstGeom prst="ellipse">
              <a:avLst/>
            </a:prstGeom>
            <a:noFill/>
            <a:ln w="3175">
              <a:gradFill flip="none" rotWithShape="1">
                <a:gsLst>
                  <a:gs pos="0">
                    <a:schemeClr val="accent1"/>
                  </a:gs>
                  <a:gs pos="64000">
                    <a:schemeClr val="accent1">
                      <a:alpha val="0"/>
                    </a:schemeClr>
                  </a:gs>
                </a:gsLst>
                <a:lin ang="210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4" name="文本框 73"/>
            <p:cNvSpPr txBox="1"/>
            <p:nvPr/>
          </p:nvSpPr>
          <p:spPr>
            <a:xfrm>
              <a:off x="6637095" y="4763352"/>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尺寸和距离测量</a:t>
              </a:r>
            </a:p>
          </p:txBody>
        </p:sp>
        <p:sp>
          <p:nvSpPr>
            <p:cNvPr id="75" name="文本框 74"/>
            <p:cNvSpPr txBox="1"/>
            <p:nvPr/>
          </p:nvSpPr>
          <p:spPr>
            <a:xfrm>
              <a:off x="6291913" y="4926362"/>
              <a:ext cx="1202144"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缺陷定位、识别和分析</a:t>
              </a:r>
            </a:p>
          </p:txBody>
        </p:sp>
        <p:sp>
          <p:nvSpPr>
            <p:cNvPr id="76" name="文本框 75"/>
            <p:cNvSpPr txBox="1"/>
            <p:nvPr/>
          </p:nvSpPr>
          <p:spPr>
            <a:xfrm>
              <a:off x="6637095" y="5079847"/>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全覆盖工业 </a:t>
              </a:r>
              <a:r>
                <a:rPr kumimoji="0" lang="en-US" altLang="zh-CN"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OCR</a:t>
              </a:r>
              <a:endPar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nvGrpSpPr>
            <p:cNvPr id="201" name="组合 200"/>
            <p:cNvGrpSpPr/>
            <p:nvPr/>
          </p:nvGrpSpPr>
          <p:grpSpPr>
            <a:xfrm>
              <a:off x="7421289" y="5140265"/>
              <a:ext cx="284258" cy="21600"/>
              <a:chOff x="7447483" y="5173603"/>
              <a:chExt cx="284258" cy="21600"/>
            </a:xfrm>
          </p:grpSpPr>
          <p:cxnSp>
            <p:nvCxnSpPr>
              <p:cNvPr id="77" name="直接连接符 76"/>
              <p:cNvCxnSpPr/>
              <p:nvPr/>
            </p:nvCxnSpPr>
            <p:spPr>
              <a:xfrm>
                <a:off x="7447483" y="5184403"/>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7710141" y="5173603"/>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199" name="组合 198"/>
            <p:cNvGrpSpPr/>
            <p:nvPr/>
          </p:nvGrpSpPr>
          <p:grpSpPr>
            <a:xfrm>
              <a:off x="7434263" y="4814034"/>
              <a:ext cx="330815" cy="21600"/>
              <a:chOff x="7400926" y="4847372"/>
              <a:chExt cx="330815" cy="21600"/>
            </a:xfrm>
          </p:grpSpPr>
          <p:cxnSp>
            <p:nvCxnSpPr>
              <p:cNvPr id="79" name="直接连接符 78"/>
              <p:cNvCxnSpPr/>
              <p:nvPr/>
            </p:nvCxnSpPr>
            <p:spPr>
              <a:xfrm>
                <a:off x="7400926" y="4858172"/>
                <a:ext cx="322782"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7710141" y="4847372"/>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200" name="组合 199"/>
            <p:cNvGrpSpPr/>
            <p:nvPr/>
          </p:nvGrpSpPr>
          <p:grpSpPr>
            <a:xfrm>
              <a:off x="7385570" y="4977896"/>
              <a:ext cx="284258" cy="21600"/>
              <a:chOff x="7383189" y="5011234"/>
              <a:chExt cx="284258" cy="21600"/>
            </a:xfrm>
          </p:grpSpPr>
          <p:cxnSp>
            <p:nvCxnSpPr>
              <p:cNvPr id="81" name="直接连接符 80"/>
              <p:cNvCxnSpPr/>
              <p:nvPr/>
            </p:nvCxnSpPr>
            <p:spPr>
              <a:xfrm>
                <a:off x="7383189" y="5022034"/>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7645847" y="5011234"/>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198" name="文本框 197"/>
            <p:cNvSpPr txBox="1"/>
            <p:nvPr/>
          </p:nvSpPr>
          <p:spPr>
            <a:xfrm>
              <a:off x="6637095" y="5225728"/>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r"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多模态数据融合</a:t>
              </a:r>
            </a:p>
          </p:txBody>
        </p:sp>
        <p:grpSp>
          <p:nvGrpSpPr>
            <p:cNvPr id="203" name="组合 202"/>
            <p:cNvGrpSpPr/>
            <p:nvPr/>
          </p:nvGrpSpPr>
          <p:grpSpPr>
            <a:xfrm>
              <a:off x="7427119" y="5254565"/>
              <a:ext cx="447496" cy="21600"/>
              <a:chOff x="7284245" y="4847372"/>
              <a:chExt cx="447496" cy="21600"/>
            </a:xfrm>
          </p:grpSpPr>
          <p:cxnSp>
            <p:nvCxnSpPr>
              <p:cNvPr id="204" name="直接连接符 203"/>
              <p:cNvCxnSpPr/>
              <p:nvPr/>
            </p:nvCxnSpPr>
            <p:spPr>
              <a:xfrm>
                <a:off x="7284245" y="4858172"/>
                <a:ext cx="439463"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05" name="椭圆 204"/>
              <p:cNvSpPr/>
              <p:nvPr/>
            </p:nvSpPr>
            <p:spPr>
              <a:xfrm>
                <a:off x="7710141" y="4847372"/>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sp>
        <p:nvSpPr>
          <p:cNvPr id="209" name="椭圆 208"/>
          <p:cNvSpPr/>
          <p:nvPr/>
        </p:nvSpPr>
        <p:spPr>
          <a:xfrm flipH="1">
            <a:off x="9299603" y="3187124"/>
            <a:ext cx="410202" cy="4102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像素层</a:t>
            </a:r>
          </a:p>
        </p:txBody>
      </p:sp>
      <p:sp>
        <p:nvSpPr>
          <p:cNvPr id="210" name="椭圆 209"/>
          <p:cNvSpPr/>
          <p:nvPr/>
        </p:nvSpPr>
        <p:spPr>
          <a:xfrm flipH="1">
            <a:off x="9543849" y="3869975"/>
            <a:ext cx="386954" cy="3869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物体层</a:t>
            </a:r>
          </a:p>
        </p:txBody>
      </p:sp>
      <p:sp>
        <p:nvSpPr>
          <p:cNvPr id="211" name="椭圆 210"/>
          <p:cNvSpPr/>
          <p:nvPr/>
        </p:nvSpPr>
        <p:spPr>
          <a:xfrm flipH="1">
            <a:off x="9322851" y="4541201"/>
            <a:ext cx="386954" cy="3869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场景层</a:t>
            </a:r>
          </a:p>
        </p:txBody>
      </p:sp>
      <p:sp>
        <p:nvSpPr>
          <p:cNvPr id="241" name="椭圆 240"/>
          <p:cNvSpPr/>
          <p:nvPr/>
        </p:nvSpPr>
        <p:spPr>
          <a:xfrm flipH="1">
            <a:off x="9497864" y="3823989"/>
            <a:ext cx="478924" cy="478924"/>
          </a:xfrm>
          <a:prstGeom prst="ellipse">
            <a:avLst/>
          </a:prstGeom>
          <a:noFill/>
          <a:ln w="3175">
            <a:gradFill flip="none" rotWithShape="1">
              <a:gsLst>
                <a:gs pos="0">
                  <a:schemeClr val="accent1"/>
                </a:gs>
                <a:gs pos="40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42" name="文本框 241"/>
          <p:cNvSpPr txBox="1"/>
          <p:nvPr/>
        </p:nvSpPr>
        <p:spPr>
          <a:xfrm flipH="1">
            <a:off x="10128574" y="3838107"/>
            <a:ext cx="2010696" cy="108000"/>
          </a:xfrm>
          <a:prstGeom prst="rect">
            <a:avLst/>
          </a:prstGeom>
          <a:noFill/>
        </p:spPr>
        <p:txBody>
          <a:bodyPr wrap="square" anchor="ctr" anchorCtr="0">
            <a:noAutofit/>
          </a:bodyPr>
          <a:lstStyle>
            <a:defPPr>
              <a:defRPr lang="zh-CN"/>
            </a:defPPr>
            <a:lvl1pPr indent="0">
              <a:lnSpc>
                <a:spcPct val="120000"/>
              </a:lnSpc>
              <a:buClr>
                <a:schemeClr val="accent1"/>
              </a:buClr>
              <a:buFont typeface="Arial" panose="020B0604020202020204" pitchFamily="34" charset="0"/>
              <a:buNone/>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视觉特效：大光圈效果、运动模糊、背景替换</a:t>
            </a:r>
          </a:p>
        </p:txBody>
      </p:sp>
      <p:sp>
        <p:nvSpPr>
          <p:cNvPr id="243" name="文本框 242"/>
          <p:cNvSpPr txBox="1"/>
          <p:nvPr/>
        </p:nvSpPr>
        <p:spPr>
          <a:xfrm flipH="1">
            <a:off x="10128574" y="4001117"/>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人脸</a:t>
            </a:r>
            <a:r>
              <a:rPr kumimoji="0" lang="en-US" altLang="zh-CN"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人体编辑器</a:t>
            </a:r>
            <a:endParaRPr kumimoji="0" lang="en-US" altLang="zh-CN"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44" name="文本框 243"/>
          <p:cNvSpPr txBox="1"/>
          <p:nvPr/>
        </p:nvSpPr>
        <p:spPr>
          <a:xfrm flipH="1">
            <a:off x="10128574" y="4164127"/>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视频物体</a:t>
            </a:r>
            <a:r>
              <a:rPr kumimoji="0" lang="en-US" altLang="zh-CN"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AR</a:t>
            </a:r>
            <a:endPar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245" name="直接连接符 244"/>
          <p:cNvCxnSpPr/>
          <p:nvPr/>
        </p:nvCxnSpPr>
        <p:spPr>
          <a:xfrm flipH="1">
            <a:off x="9911623" y="4225820"/>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46" name="椭圆 245"/>
          <p:cNvSpPr/>
          <p:nvPr/>
        </p:nvSpPr>
        <p:spPr>
          <a:xfrm flipH="1">
            <a:off x="9903590" y="4215020"/>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247" name="直接连接符 246"/>
          <p:cNvCxnSpPr/>
          <p:nvPr/>
        </p:nvCxnSpPr>
        <p:spPr>
          <a:xfrm flipH="1">
            <a:off x="9911623" y="3899589"/>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48" name="椭圆 247"/>
          <p:cNvSpPr/>
          <p:nvPr/>
        </p:nvSpPr>
        <p:spPr>
          <a:xfrm flipH="1">
            <a:off x="9903590" y="3888789"/>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249" name="直接连接符 248"/>
          <p:cNvCxnSpPr/>
          <p:nvPr/>
        </p:nvCxnSpPr>
        <p:spPr>
          <a:xfrm flipH="1">
            <a:off x="9975917" y="4063451"/>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flipH="1">
            <a:off x="9967884" y="4052651"/>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nvGrpSpPr>
          <p:cNvPr id="213" name="组合 212"/>
          <p:cNvGrpSpPr/>
          <p:nvPr/>
        </p:nvGrpSpPr>
        <p:grpSpPr>
          <a:xfrm flipH="1">
            <a:off x="9285938" y="3153333"/>
            <a:ext cx="1796992" cy="478924"/>
            <a:chOff x="5938049" y="4108543"/>
            <a:chExt cx="1796992" cy="478924"/>
          </a:xfrm>
        </p:grpSpPr>
        <p:sp>
          <p:nvSpPr>
            <p:cNvPr id="231" name="椭圆 230"/>
            <p:cNvSpPr/>
            <p:nvPr/>
          </p:nvSpPr>
          <p:spPr>
            <a:xfrm>
              <a:off x="7256117" y="4108543"/>
              <a:ext cx="478924" cy="478924"/>
            </a:xfrm>
            <a:prstGeom prst="ellipse">
              <a:avLst/>
            </a:prstGeom>
            <a:noFill/>
            <a:ln w="3175">
              <a:gradFill flip="none" rotWithShape="1">
                <a:gsLst>
                  <a:gs pos="0">
                    <a:schemeClr val="accent1"/>
                  </a:gs>
                  <a:gs pos="55000">
                    <a:schemeClr val="accent1">
                      <a:alpha val="0"/>
                    </a:schemeClr>
                  </a:gs>
                </a:gsLst>
                <a:lin ang="12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2" name="文本框 231"/>
            <p:cNvSpPr txBox="1"/>
            <p:nvPr/>
          </p:nvSpPr>
          <p:spPr>
            <a:xfrm>
              <a:off x="5993711" y="4122661"/>
              <a:ext cx="1078871" cy="108000"/>
            </a:xfrm>
            <a:prstGeom prst="rect">
              <a:avLst/>
            </a:prstGeom>
            <a:noFill/>
          </p:spPr>
          <p:txBody>
            <a:bodyPr wrap="square" anchor="ctr" anchorCtr="0">
              <a:noAutofit/>
            </a:bodyPr>
            <a:lstStyle>
              <a:defPPr>
                <a:defRPr lang="zh-CN"/>
              </a:defPPr>
              <a:lvl1pPr indent="0">
                <a:lnSpc>
                  <a:spcPct val="120000"/>
                </a:lnSpc>
                <a:buClr>
                  <a:schemeClr val="accent1"/>
                </a:buClr>
                <a:buFont typeface="Arial" panose="020B0604020202020204" pitchFamily="34" charset="0"/>
                <a:buNone/>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图像超分辨率重建</a:t>
              </a:r>
            </a:p>
          </p:txBody>
        </p:sp>
        <p:sp>
          <p:nvSpPr>
            <p:cNvPr id="233" name="文本框 232"/>
            <p:cNvSpPr txBox="1"/>
            <p:nvPr/>
          </p:nvSpPr>
          <p:spPr>
            <a:xfrm>
              <a:off x="6215619" y="4285671"/>
              <a:ext cx="856962" cy="108000"/>
            </a:xfrm>
            <a:prstGeom prst="rect">
              <a:avLst/>
            </a:prstGeom>
            <a:noFill/>
          </p:spPr>
          <p:txBody>
            <a:bodyPr wrap="square" anchor="ctr" anchorCtr="0">
              <a:noAutofit/>
            </a:bodyPr>
            <a:lstStyle>
              <a:defPPr>
                <a:defRPr lang="zh-CN"/>
              </a:defPPr>
              <a:lvl1pPr indent="0">
                <a:lnSpc>
                  <a:spcPct val="120000"/>
                </a:lnSpc>
                <a:buClr>
                  <a:schemeClr val="accent1"/>
                </a:buClr>
                <a:buFont typeface="Arial" panose="020B0604020202020204" pitchFamily="34" charset="0"/>
                <a:buNone/>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图像去模糊</a:t>
              </a:r>
            </a:p>
          </p:txBody>
        </p:sp>
        <p:sp>
          <p:nvSpPr>
            <p:cNvPr id="234" name="文本框 233"/>
            <p:cNvSpPr txBox="1"/>
            <p:nvPr/>
          </p:nvSpPr>
          <p:spPr>
            <a:xfrm>
              <a:off x="5938049" y="4448681"/>
              <a:ext cx="1134532" cy="108000"/>
            </a:xfrm>
            <a:prstGeom prst="rect">
              <a:avLst/>
            </a:prstGeom>
            <a:noFill/>
          </p:spPr>
          <p:txBody>
            <a:bodyPr wrap="square" anchor="ctr" anchorCtr="0">
              <a:noAutofit/>
            </a:bodyPr>
            <a:lstStyle>
              <a:defPPr>
                <a:defRPr lang="zh-CN"/>
              </a:defPPr>
              <a:lvl1pPr indent="0">
                <a:lnSpc>
                  <a:spcPct val="120000"/>
                </a:lnSpc>
                <a:buClr>
                  <a:schemeClr val="accent1"/>
                </a:buClr>
                <a:buFont typeface="Arial" panose="020B0604020202020204" pitchFamily="34" charset="0"/>
                <a:buNone/>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图像细节增强</a:t>
              </a:r>
            </a:p>
          </p:txBody>
        </p:sp>
        <p:cxnSp>
          <p:nvCxnSpPr>
            <p:cNvPr id="235" name="直接连接符 234"/>
            <p:cNvCxnSpPr/>
            <p:nvPr/>
          </p:nvCxnSpPr>
          <p:spPr>
            <a:xfrm>
              <a:off x="7045057" y="4510374"/>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a:off x="7307715" y="4499574"/>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237" name="直接连接符 236"/>
            <p:cNvCxnSpPr/>
            <p:nvPr/>
          </p:nvCxnSpPr>
          <p:spPr>
            <a:xfrm>
              <a:off x="7045057" y="4184143"/>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38" name="椭圆 237"/>
            <p:cNvSpPr/>
            <p:nvPr/>
          </p:nvSpPr>
          <p:spPr>
            <a:xfrm>
              <a:off x="7307715" y="4173343"/>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239" name="直接连接符 238"/>
            <p:cNvCxnSpPr/>
            <p:nvPr/>
          </p:nvCxnSpPr>
          <p:spPr>
            <a:xfrm>
              <a:off x="6980763" y="4348005"/>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40" name="椭圆 239"/>
            <p:cNvSpPr/>
            <p:nvPr/>
          </p:nvSpPr>
          <p:spPr>
            <a:xfrm>
              <a:off x="7243421" y="4337205"/>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214" name="椭圆 213"/>
          <p:cNvSpPr/>
          <p:nvPr/>
        </p:nvSpPr>
        <p:spPr>
          <a:xfrm flipH="1">
            <a:off x="9285938" y="4498018"/>
            <a:ext cx="478924" cy="478924"/>
          </a:xfrm>
          <a:prstGeom prst="ellipse">
            <a:avLst/>
          </a:prstGeom>
          <a:noFill/>
          <a:ln w="3175">
            <a:gradFill flip="none" rotWithShape="1">
              <a:gsLst>
                <a:gs pos="0">
                  <a:schemeClr val="accent1"/>
                </a:gs>
                <a:gs pos="64000">
                  <a:schemeClr val="accent1">
                    <a:alpha val="0"/>
                  </a:schemeClr>
                </a:gs>
              </a:gsLst>
              <a:lin ang="210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5" name="文本框 214"/>
          <p:cNvSpPr txBox="1"/>
          <p:nvPr/>
        </p:nvSpPr>
        <p:spPr>
          <a:xfrm flipH="1">
            <a:off x="9954748" y="4478798"/>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视频内容结构化</a:t>
            </a:r>
          </a:p>
        </p:txBody>
      </p:sp>
      <p:sp>
        <p:nvSpPr>
          <p:cNvPr id="216" name="文本框 215"/>
          <p:cNvSpPr txBox="1"/>
          <p:nvPr/>
        </p:nvSpPr>
        <p:spPr>
          <a:xfrm flipH="1">
            <a:off x="9954748" y="4641808"/>
            <a:ext cx="1202144"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视频内容搜索</a:t>
            </a:r>
          </a:p>
        </p:txBody>
      </p:sp>
      <p:sp>
        <p:nvSpPr>
          <p:cNvPr id="217" name="文本框 216"/>
          <p:cNvSpPr txBox="1"/>
          <p:nvPr/>
        </p:nvSpPr>
        <p:spPr>
          <a:xfrm flipH="1">
            <a:off x="9954748" y="4795293"/>
            <a:ext cx="140540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视频综合制作、编辑、特效</a:t>
            </a:r>
          </a:p>
        </p:txBody>
      </p:sp>
      <p:grpSp>
        <p:nvGrpSpPr>
          <p:cNvPr id="218" name="组合 217"/>
          <p:cNvGrpSpPr/>
          <p:nvPr/>
        </p:nvGrpSpPr>
        <p:grpSpPr>
          <a:xfrm flipH="1">
            <a:off x="9717858" y="4855711"/>
            <a:ext cx="284258" cy="21600"/>
            <a:chOff x="7447483" y="5173603"/>
            <a:chExt cx="284258" cy="21600"/>
          </a:xfrm>
        </p:grpSpPr>
        <p:cxnSp>
          <p:nvCxnSpPr>
            <p:cNvPr id="229" name="直接连接符 228"/>
            <p:cNvCxnSpPr/>
            <p:nvPr/>
          </p:nvCxnSpPr>
          <p:spPr>
            <a:xfrm>
              <a:off x="7447483" y="5184403"/>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30" name="椭圆 229"/>
            <p:cNvSpPr/>
            <p:nvPr/>
          </p:nvSpPr>
          <p:spPr>
            <a:xfrm>
              <a:off x="7710141" y="5173603"/>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219" name="组合 218"/>
          <p:cNvGrpSpPr/>
          <p:nvPr/>
        </p:nvGrpSpPr>
        <p:grpSpPr>
          <a:xfrm flipH="1">
            <a:off x="9658327" y="4529480"/>
            <a:ext cx="330815" cy="21600"/>
            <a:chOff x="7400926" y="4847372"/>
            <a:chExt cx="330815" cy="21600"/>
          </a:xfrm>
        </p:grpSpPr>
        <p:cxnSp>
          <p:nvCxnSpPr>
            <p:cNvPr id="227" name="直接连接符 226"/>
            <p:cNvCxnSpPr/>
            <p:nvPr/>
          </p:nvCxnSpPr>
          <p:spPr>
            <a:xfrm>
              <a:off x="7400926" y="4858172"/>
              <a:ext cx="322782"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28" name="椭圆 227"/>
            <p:cNvSpPr/>
            <p:nvPr/>
          </p:nvSpPr>
          <p:spPr>
            <a:xfrm>
              <a:off x="7710141" y="4847372"/>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220" name="组合 219"/>
          <p:cNvGrpSpPr/>
          <p:nvPr/>
        </p:nvGrpSpPr>
        <p:grpSpPr>
          <a:xfrm flipH="1">
            <a:off x="9753577" y="4693342"/>
            <a:ext cx="284258" cy="21600"/>
            <a:chOff x="7383189" y="5011234"/>
            <a:chExt cx="284258" cy="21600"/>
          </a:xfrm>
        </p:grpSpPr>
        <p:cxnSp>
          <p:nvCxnSpPr>
            <p:cNvPr id="225" name="直接连接符 224"/>
            <p:cNvCxnSpPr/>
            <p:nvPr/>
          </p:nvCxnSpPr>
          <p:spPr>
            <a:xfrm>
              <a:off x="7383189" y="5022034"/>
              <a:ext cx="276225"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26" name="椭圆 225"/>
            <p:cNvSpPr/>
            <p:nvPr/>
          </p:nvSpPr>
          <p:spPr>
            <a:xfrm>
              <a:off x="7645847" y="5011234"/>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221" name="文本框 220"/>
          <p:cNvSpPr txBox="1"/>
          <p:nvPr/>
        </p:nvSpPr>
        <p:spPr>
          <a:xfrm flipH="1">
            <a:off x="9954748" y="4941174"/>
            <a:ext cx="856962" cy="108000"/>
          </a:xfrm>
          <a:prstGeom prst="rect">
            <a:avLst/>
          </a:prstGeom>
          <a:noFill/>
        </p:spPr>
        <p:txBody>
          <a:bodyPr wrap="square" anchor="ctr" anchorCtr="0">
            <a:noAutofit/>
          </a:bodyPr>
          <a:lstStyle>
            <a:defPPr>
              <a:defRPr lang="zh-CN"/>
            </a:defPPr>
            <a:lvl1pPr marL="90805" indent="-90805">
              <a:lnSpc>
                <a:spcPct val="120000"/>
              </a:lnSpc>
              <a:buClr>
                <a:schemeClr val="accent1"/>
              </a:buClr>
              <a:buFont typeface="Arial" panose="020B0604020202020204" pitchFamily="34" charset="0"/>
              <a:buChar char="•"/>
              <a:defRPr sz="700">
                <a:solidFill>
                  <a:schemeClr val="bg1"/>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rgbClr val="20466F"/>
              </a:buClr>
              <a:buSzTx/>
              <a:buFont typeface="Arial" panose="020B0604020202020204" pitchFamily="34" charset="0"/>
              <a:buNone/>
              <a:tabLst/>
              <a:defRPr/>
            </a:pPr>
            <a:r>
              <a:rPr kumimoji="0" lang="en-US" altLang="zh-CN"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2.5D/3D</a:t>
            </a:r>
            <a:r>
              <a:rPr kumimoji="0" lang="zh-CN" altLang="en-US" sz="7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重建</a:t>
            </a:r>
          </a:p>
        </p:txBody>
      </p:sp>
      <p:grpSp>
        <p:nvGrpSpPr>
          <p:cNvPr id="222" name="组合 221"/>
          <p:cNvGrpSpPr/>
          <p:nvPr/>
        </p:nvGrpSpPr>
        <p:grpSpPr>
          <a:xfrm flipH="1">
            <a:off x="9548790" y="4970011"/>
            <a:ext cx="447496" cy="21600"/>
            <a:chOff x="7284245" y="4847372"/>
            <a:chExt cx="447496" cy="21600"/>
          </a:xfrm>
        </p:grpSpPr>
        <p:cxnSp>
          <p:nvCxnSpPr>
            <p:cNvPr id="223" name="直接连接符 222"/>
            <p:cNvCxnSpPr/>
            <p:nvPr/>
          </p:nvCxnSpPr>
          <p:spPr>
            <a:xfrm>
              <a:off x="7284245" y="4858172"/>
              <a:ext cx="439463" cy="0"/>
            </a:xfrm>
            <a:prstGeom prst="line">
              <a:avLst/>
            </a:prstGeom>
            <a:ln w="3175">
              <a:gradFill flip="none" rotWithShape="1">
                <a:gsLst>
                  <a:gs pos="0">
                    <a:schemeClr val="accent1">
                      <a:alpha val="0"/>
                    </a:schemeClr>
                  </a:gs>
                  <a:gs pos="100000">
                    <a:schemeClr val="accent1"/>
                  </a:gs>
                </a:gsLst>
                <a:lin ang="0" scaled="1"/>
                <a:tileRect/>
              </a:gra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24" name="椭圆 223"/>
            <p:cNvSpPr/>
            <p:nvPr/>
          </p:nvSpPr>
          <p:spPr>
            <a:xfrm>
              <a:off x="7710141" y="4847372"/>
              <a:ext cx="21600" cy="2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251" name="组合 250"/>
          <p:cNvGrpSpPr/>
          <p:nvPr/>
        </p:nvGrpSpPr>
        <p:grpSpPr>
          <a:xfrm>
            <a:off x="6189410" y="5233414"/>
            <a:ext cx="4693790" cy="674706"/>
            <a:chOff x="1853771" y="4688310"/>
            <a:chExt cx="8484458" cy="1336926"/>
          </a:xfrm>
        </p:grpSpPr>
        <p:sp>
          <p:nvSpPr>
            <p:cNvPr id="252" name="椭圆 251"/>
            <p:cNvSpPr/>
            <p:nvPr/>
          </p:nvSpPr>
          <p:spPr>
            <a:xfrm>
              <a:off x="1853771" y="4688310"/>
              <a:ext cx="8484458" cy="1336926"/>
            </a:xfrm>
            <a:prstGeom prst="ellipse">
              <a:avLst/>
            </a:prstGeom>
            <a:noFill/>
            <a:ln w="3175">
              <a:gradFill>
                <a:gsLst>
                  <a:gs pos="0">
                    <a:schemeClr val="accent1">
                      <a:alpha val="0"/>
                    </a:schemeClr>
                  </a:gs>
                  <a:gs pos="100000">
                    <a:schemeClr val="accent1">
                      <a:alpha val="50000"/>
                    </a:schemeClr>
                  </a:gs>
                </a:gsLst>
                <a:lin ang="5400000" scaled="1"/>
              </a:gradFill>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253" name="Oval 5_1"/>
            <p:cNvSpPr/>
            <p:nvPr/>
          </p:nvSpPr>
          <p:spPr>
            <a:xfrm>
              <a:off x="2760955" y="4870417"/>
              <a:ext cx="6670087" cy="863706"/>
            </a:xfrm>
            <a:prstGeom prst="ellipse">
              <a:avLst/>
            </a:prstGeom>
            <a:noFill/>
            <a:ln w="3175">
              <a:gradFill>
                <a:gsLst>
                  <a:gs pos="0">
                    <a:schemeClr val="accent1">
                      <a:alpha val="0"/>
                    </a:schemeClr>
                  </a:gs>
                  <a:gs pos="100000">
                    <a:schemeClr val="accent1">
                      <a:alpha val="50000"/>
                    </a:schemeClr>
                  </a:gs>
                </a:gsLst>
                <a:lin ang="5400000" scaled="1"/>
              </a:gradFill>
              <a:prstDash val="dash"/>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254" name="Oval 5_1"/>
            <p:cNvSpPr/>
            <p:nvPr/>
          </p:nvSpPr>
          <p:spPr>
            <a:xfrm>
              <a:off x="3600473" y="4994068"/>
              <a:ext cx="4991055" cy="523527"/>
            </a:xfrm>
            <a:prstGeom prst="ellipse">
              <a:avLst/>
            </a:prstGeom>
            <a:gradFill>
              <a:gsLst>
                <a:gs pos="100000">
                  <a:schemeClr val="accent1">
                    <a:alpha val="20000"/>
                  </a:schemeClr>
                </a:gs>
                <a:gs pos="0">
                  <a:schemeClr val="accent1">
                    <a:alpha val="0"/>
                  </a:schemeClr>
                </a:gs>
              </a:gsLst>
              <a:lin ang="5400000" scaled="1"/>
            </a:gradFill>
            <a:ln w="3175">
              <a:gradFill>
                <a:gsLst>
                  <a:gs pos="0">
                    <a:schemeClr val="accent1">
                      <a:alpha val="0"/>
                    </a:schemeClr>
                  </a:gs>
                  <a:gs pos="100000">
                    <a:schemeClr val="accent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grpSp>
      <p:cxnSp>
        <p:nvCxnSpPr>
          <p:cNvPr id="4" name="直接连接符 3"/>
          <p:cNvCxnSpPr/>
          <p:nvPr/>
        </p:nvCxnSpPr>
        <p:spPr>
          <a:xfrm>
            <a:off x="5901388" y="3134454"/>
            <a:ext cx="0" cy="2204331"/>
          </a:xfrm>
          <a:prstGeom prst="line">
            <a:avLst/>
          </a:prstGeom>
          <a:ln w="3175">
            <a:gradFill>
              <a:gsLst>
                <a:gs pos="0">
                  <a:srgbClr val="9E1E24">
                    <a:alpha val="51000"/>
                  </a:srgbClr>
                </a:gs>
                <a:gs pos="100000">
                  <a:srgbClr val="043E6F">
                    <a:alpha val="4900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图片 4" descr="图片2"/>
          <p:cNvPicPr>
            <a:picLocks noChangeAspect="1"/>
          </p:cNvPicPr>
          <p:nvPr/>
        </p:nvPicPr>
        <p:blipFill>
          <a:blip r:embed="rId4"/>
          <a:stretch>
            <a:fillRect/>
          </a:stretch>
        </p:blipFill>
        <p:spPr>
          <a:xfrm>
            <a:off x="8155940" y="3228975"/>
            <a:ext cx="1621790" cy="1621790"/>
          </a:xfrm>
          <a:prstGeom prst="rect">
            <a:avLst/>
          </a:prstGeom>
        </p:spPr>
      </p:pic>
      <p:sp>
        <p:nvSpPr>
          <p:cNvPr id="142" name="文本框 141">
            <a:extLst>
              <a:ext uri="{FF2B5EF4-FFF2-40B4-BE49-F238E27FC236}">
                <a16:creationId xmlns:a16="http://schemas.microsoft.com/office/drawing/2014/main" id="{34535802-54D3-5542-8B60-DF2E7F7DFD65}"/>
              </a:ext>
            </a:extLst>
          </p:cNvPr>
          <p:cNvSpPr txBox="1"/>
          <p:nvPr/>
        </p:nvSpPr>
        <p:spPr>
          <a:xfrm>
            <a:off x="474645" y="248978"/>
            <a:ext cx="9358086" cy="40011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技术优势</a:t>
            </a:r>
          </a:p>
        </p:txBody>
      </p:sp>
    </p:spTree>
    <p:extLst>
      <p:ext uri="{BB962C8B-B14F-4D97-AF65-F5344CB8AC3E}">
        <p14:creationId xmlns:p14="http://schemas.microsoft.com/office/powerpoint/2010/main" val="334031801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C654-0018-704F-B352-57DD17897233}"/>
              </a:ext>
            </a:extLst>
          </p:cNvPr>
          <p:cNvSpPr>
            <a:spLocks noGrp="1"/>
          </p:cNvSpPr>
          <p:nvPr>
            <p:ph type="title"/>
          </p:nvPr>
        </p:nvSpPr>
        <p:spPr/>
        <p:txBody>
          <a:bodyPr/>
          <a:lstStyle/>
          <a:p>
            <a:r>
              <a:rPr lang="zh-CN" altLang="en-US" spc="100" dirty="0"/>
              <a:t>行业方案：新能源</a:t>
            </a:r>
          </a:p>
        </p:txBody>
      </p:sp>
      <p:sp>
        <p:nvSpPr>
          <p:cNvPr id="6" name="矩形: 圆顶角 67">
            <a:extLst>
              <a:ext uri="{FF2B5EF4-FFF2-40B4-BE49-F238E27FC236}">
                <a16:creationId xmlns:a16="http://schemas.microsoft.com/office/drawing/2014/main" id="{F368CFAF-E2B8-1349-A6D6-C408472FB457}"/>
              </a:ext>
            </a:extLst>
          </p:cNvPr>
          <p:cNvSpPr/>
          <p:nvPr/>
        </p:nvSpPr>
        <p:spPr>
          <a:xfrm rot="10800000" flipV="1">
            <a:off x="323843" y="1322576"/>
            <a:ext cx="3549651" cy="3816984"/>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latin typeface="Arial" panose="020B0604020202020204" pitchFamily="34" charset="0"/>
              <a:ea typeface="黑体" panose="02010609060101010101" pitchFamily="49" charset="-122"/>
              <a:cs typeface="Arial" panose="020B0604020202020204" pitchFamily="34" charset="0"/>
            </a:endParaRPr>
          </a:p>
        </p:txBody>
      </p:sp>
      <p:sp>
        <p:nvSpPr>
          <p:cNvPr id="7" name="矩形: 圆顶角 67">
            <a:extLst>
              <a:ext uri="{FF2B5EF4-FFF2-40B4-BE49-F238E27FC236}">
                <a16:creationId xmlns:a16="http://schemas.microsoft.com/office/drawing/2014/main" id="{885FF855-BC2D-6342-858C-448333D5E6D0}"/>
              </a:ext>
            </a:extLst>
          </p:cNvPr>
          <p:cNvSpPr/>
          <p:nvPr/>
        </p:nvSpPr>
        <p:spPr>
          <a:xfrm rot="10800000" flipV="1">
            <a:off x="4138896" y="1322576"/>
            <a:ext cx="3549651" cy="3816984"/>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latin typeface="Arial" panose="020B0604020202020204" pitchFamily="34" charset="0"/>
              <a:ea typeface="黑体" panose="02010609060101010101" pitchFamily="49" charset="-122"/>
              <a:cs typeface="Arial" panose="020B0604020202020204" pitchFamily="34" charset="0"/>
            </a:endParaRPr>
          </a:p>
        </p:txBody>
      </p:sp>
      <p:sp>
        <p:nvSpPr>
          <p:cNvPr id="8" name="矩形: 圆顶角 67">
            <a:extLst>
              <a:ext uri="{FF2B5EF4-FFF2-40B4-BE49-F238E27FC236}">
                <a16:creationId xmlns:a16="http://schemas.microsoft.com/office/drawing/2014/main" id="{0015977E-EE42-F946-90E7-526638324B2B}"/>
              </a:ext>
            </a:extLst>
          </p:cNvPr>
          <p:cNvSpPr/>
          <p:nvPr/>
        </p:nvSpPr>
        <p:spPr>
          <a:xfrm rot="10800000" flipV="1">
            <a:off x="7953948" y="1322576"/>
            <a:ext cx="3549651" cy="3816984"/>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12700">
            <a:gradFill flip="none" rotWithShape="1">
              <a:gsLst>
                <a:gs pos="0">
                  <a:srgbClr val="019FBC"/>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spc="100" dirty="0">
              <a:latin typeface="Arial" panose="020B0604020202020204" pitchFamily="34" charset="0"/>
              <a:ea typeface="黑体" panose="02010609060101010101" pitchFamily="49" charset="-122"/>
              <a:cs typeface="Arial" panose="020B0604020202020204" pitchFamily="34" charset="0"/>
            </a:endParaRPr>
          </a:p>
        </p:txBody>
      </p:sp>
      <p:sp>
        <p:nvSpPr>
          <p:cNvPr id="9" name="矩形 2">
            <a:extLst>
              <a:ext uri="{FF2B5EF4-FFF2-40B4-BE49-F238E27FC236}">
                <a16:creationId xmlns:a16="http://schemas.microsoft.com/office/drawing/2014/main" id="{D11D26C6-0C23-4945-AA56-F52526DCB453}"/>
              </a:ext>
            </a:extLst>
          </p:cNvPr>
          <p:cNvSpPr/>
          <p:nvPr/>
        </p:nvSpPr>
        <p:spPr>
          <a:xfrm>
            <a:off x="1153541" y="1497647"/>
            <a:ext cx="1890261" cy="369332"/>
          </a:xfrm>
          <a:prstGeom prst="rect">
            <a:avLst/>
          </a:prstGeom>
        </p:spPr>
        <p:txBody>
          <a:bodyPr wrap="none">
            <a:spAutoFit/>
          </a:bodyPr>
          <a:lstStyle/>
          <a:p>
            <a:pPr algn="ctr"/>
            <a:r>
              <a:rPr lang="zh-CN" altLang="en-US" b="1" spc="100" dirty="0">
                <a:solidFill>
                  <a:srgbClr val="043E6F"/>
                </a:solidFill>
                <a:latin typeface="Arial" panose="020B0604020202020204" pitchFamily="34" charset="0"/>
                <a:ea typeface="黑体" panose="02010609060101010101" pitchFamily="49" charset="-122"/>
                <a:cs typeface="Arial" panose="020B0604020202020204" pitchFamily="34" charset="0"/>
              </a:rPr>
              <a:t>单体电池工艺段</a:t>
            </a:r>
          </a:p>
        </p:txBody>
      </p:sp>
      <p:sp>
        <p:nvSpPr>
          <p:cNvPr id="10" name="Text Placeholder 4">
            <a:extLst>
              <a:ext uri="{FF2B5EF4-FFF2-40B4-BE49-F238E27FC236}">
                <a16:creationId xmlns:a16="http://schemas.microsoft.com/office/drawing/2014/main" id="{9BE0A856-798E-A24B-9F2D-76E897963EBD}"/>
              </a:ext>
            </a:extLst>
          </p:cNvPr>
          <p:cNvSpPr txBox="1">
            <a:spLocks/>
          </p:cNvSpPr>
          <p:nvPr/>
        </p:nvSpPr>
        <p:spPr>
          <a:xfrm>
            <a:off x="482598" y="3330060"/>
            <a:ext cx="1739902" cy="15335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spc="100" dirty="0">
                <a:ea typeface="黑体" panose="02010609060101010101" pitchFamily="49" charset="-122"/>
                <a:sym typeface="等线" panose="02010600030101010101" pitchFamily="2" charset="-122"/>
              </a:rPr>
              <a:t>检测动力电池</a:t>
            </a:r>
            <a:br>
              <a:rPr lang="en-US" altLang="zh-CN" sz="1200" spc="100" dirty="0">
                <a:ea typeface="黑体" panose="02010609060101010101" pitchFamily="49" charset="-122"/>
                <a:sym typeface="等线" panose="02010600030101010101" pitchFamily="2" charset="-122"/>
              </a:rPr>
            </a:br>
            <a:r>
              <a:rPr lang="zh-CN" altLang="en-US" sz="1200" spc="100" dirty="0">
                <a:ea typeface="黑体" panose="02010609060101010101" pitchFamily="49" charset="-122"/>
                <a:sym typeface="等线" panose="02010600030101010101" pitchFamily="2" charset="-122"/>
              </a:rPr>
              <a:t>（切割后）的极片</a:t>
            </a:r>
            <a:r>
              <a:rPr lang="en-US" altLang="zh-CN" sz="1200" spc="100" dirty="0">
                <a:ea typeface="黑体" panose="02010609060101010101" pitchFamily="49" charset="-122"/>
                <a:sym typeface="等线" panose="02010600030101010101" pitchFamily="2" charset="-122"/>
              </a:rPr>
              <a:t>+ </a:t>
            </a:r>
            <a:r>
              <a:rPr lang="zh-CN" altLang="en-US" sz="1200" spc="100" dirty="0">
                <a:ea typeface="黑体" panose="02010609060101010101" pitchFamily="49" charset="-122"/>
                <a:sym typeface="等线" panose="02010600030101010101" pitchFamily="2" charset="-122"/>
              </a:rPr>
              <a:t>极耳的正反两面的各10+表面缺陷</a:t>
            </a:r>
            <a:endParaRPr lang="en-US" altLang="zh-CN" sz="1600" spc="100" dirty="0">
              <a:ea typeface="黑体" panose="02010609060101010101" pitchFamily="49" charset="-122"/>
            </a:endParaRPr>
          </a:p>
        </p:txBody>
      </p:sp>
      <p:sp>
        <p:nvSpPr>
          <p:cNvPr id="13" name="矩形 20">
            <a:extLst>
              <a:ext uri="{FF2B5EF4-FFF2-40B4-BE49-F238E27FC236}">
                <a16:creationId xmlns:a16="http://schemas.microsoft.com/office/drawing/2014/main" id="{59B4101A-2DC0-9A41-8C21-2349F03F7132}"/>
              </a:ext>
            </a:extLst>
          </p:cNvPr>
          <p:cNvSpPr/>
          <p:nvPr/>
        </p:nvSpPr>
        <p:spPr>
          <a:xfrm>
            <a:off x="2164117" y="3333153"/>
            <a:ext cx="1539204" cy="887487"/>
          </a:xfrm>
          <a:prstGeom prst="rect">
            <a:avLst/>
          </a:prstGeom>
        </p:spPr>
        <p:txBody>
          <a:bodyPr wrap="none">
            <a:spAutoFit/>
          </a:bodyPr>
          <a:lstStyle/>
          <a:p>
            <a:pPr>
              <a:lnSpc>
                <a:spcPct val="150000"/>
              </a:lnSpc>
            </a:pPr>
            <a:r>
              <a:rPr lang="en-US" altLang="zh-CN"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CT </a:t>
            </a:r>
            <a:r>
              <a:rPr lang="en-US" altLang="zh-CN" sz="1200" spc="100" dirty="0">
                <a:solidFill>
                  <a:srgbClr val="FF0000"/>
                </a:solidFill>
                <a:latin typeface="Arial" panose="020B0604020202020204" pitchFamily="34" charset="0"/>
                <a:ea typeface="黑体" panose="02010609060101010101" pitchFamily="49" charset="-122"/>
                <a:cs typeface="Arial" panose="020B0604020202020204" pitchFamily="34" charset="0"/>
              </a:rPr>
              <a:t>0.25s</a:t>
            </a:r>
            <a:endParaRPr lang="zh-CN" altLang="en-US" sz="1200" spc="100" dirty="0">
              <a:solidFill>
                <a:srgbClr val="FF0000"/>
              </a:solidFill>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zh-CN" altLang="en-US"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准确率</a:t>
            </a:r>
            <a:r>
              <a:rPr lang="en-US" altLang="zh-CN" sz="1200" spc="100" dirty="0">
                <a:latin typeface="Arial" panose="020B0604020202020204" pitchFamily="34" charset="0"/>
                <a:ea typeface="黑体" panose="02010609060101010101" pitchFamily="49" charset="-122"/>
                <a:cs typeface="Arial" panose="020B0604020202020204" pitchFamily="34" charset="0"/>
              </a:rPr>
              <a:t> </a:t>
            </a:r>
            <a:r>
              <a:rPr lang="en-US" altLang="zh-CN" sz="1200" spc="100" dirty="0">
                <a:solidFill>
                  <a:srgbClr val="FF0000"/>
                </a:solidFill>
                <a:latin typeface="Arial" panose="020B0604020202020204" pitchFamily="34" charset="0"/>
                <a:ea typeface="黑体" panose="02010609060101010101" pitchFamily="49" charset="-122"/>
                <a:cs typeface="Arial" panose="020B0604020202020204" pitchFamily="34" charset="0"/>
              </a:rPr>
              <a:t>99.3%</a:t>
            </a:r>
          </a:p>
          <a:p>
            <a:pPr>
              <a:lnSpc>
                <a:spcPct val="150000"/>
              </a:lnSpc>
            </a:pPr>
            <a:r>
              <a:rPr lang="zh-CN" altLang="en-US"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检测精度</a:t>
            </a:r>
            <a:r>
              <a:rPr lang="en-US" altLang="zh-CN"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 </a:t>
            </a:r>
            <a:r>
              <a:rPr lang="en-US" altLang="zh-CN" sz="1200" spc="100" dirty="0">
                <a:solidFill>
                  <a:srgbClr val="FF0000"/>
                </a:solidFill>
                <a:latin typeface="Arial" panose="020B0604020202020204" pitchFamily="34" charset="0"/>
                <a:ea typeface="黑体" panose="02010609060101010101" pitchFamily="49" charset="-122"/>
                <a:cs typeface="Arial" panose="020B0604020202020204" pitchFamily="34" charset="0"/>
              </a:rPr>
              <a:t>0.25mm</a:t>
            </a:r>
          </a:p>
        </p:txBody>
      </p:sp>
      <p:pic>
        <p:nvPicPr>
          <p:cNvPr id="14" name="图片 68">
            <a:extLst>
              <a:ext uri="{FF2B5EF4-FFF2-40B4-BE49-F238E27FC236}">
                <a16:creationId xmlns:a16="http://schemas.microsoft.com/office/drawing/2014/main" id="{AD8E24C9-FD7A-7844-B3D6-D6AFD8707423}"/>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37697" b="60788" l="12182" r="59682">
                        <a14:foregroundMark x1="58364" y1="48061" x2="37682" y2="49697"/>
                        <a14:foregroundMark x1="37227" y1="49939" x2="14909" y2="48485"/>
                      </a14:backgroundRemoval>
                    </a14:imgEffect>
                  </a14:imgLayer>
                </a14:imgProps>
              </a:ext>
              <a:ext uri="{28A0092B-C50C-407E-A947-70E740481C1C}">
                <a14:useLocalDpi xmlns:a14="http://schemas.microsoft.com/office/drawing/2010/main" val="0"/>
              </a:ext>
            </a:extLst>
          </a:blip>
          <a:srcRect l="11510" t="37822" r="40157" b="38401"/>
          <a:stretch/>
        </p:blipFill>
        <p:spPr>
          <a:xfrm rot="16200000">
            <a:off x="1985611" y="2412485"/>
            <a:ext cx="1075737" cy="396910"/>
          </a:xfrm>
          <a:prstGeom prst="rect">
            <a:avLst/>
          </a:prstGeom>
        </p:spPr>
      </p:pic>
      <p:pic>
        <p:nvPicPr>
          <p:cNvPr id="15" name="图片 9">
            <a:extLst>
              <a:ext uri="{FF2B5EF4-FFF2-40B4-BE49-F238E27FC236}">
                <a16:creationId xmlns:a16="http://schemas.microsoft.com/office/drawing/2014/main" id="{5D9C1CB6-47CE-0248-AECF-1229830CE219}"/>
              </a:ext>
            </a:extLst>
          </p:cNvPr>
          <p:cNvPicPr>
            <a:picLocks/>
          </p:cNvPicPr>
          <p:nvPr/>
        </p:nvPicPr>
        <p:blipFill>
          <a:blip r:embed="rId4" cstate="print"/>
          <a:srcRect l="19631" t="21656" r="22248" b="22717"/>
          <a:stretch>
            <a:fillRect/>
          </a:stretch>
        </p:blipFill>
        <p:spPr>
          <a:xfrm>
            <a:off x="2799115" y="2414367"/>
            <a:ext cx="658197" cy="220557"/>
          </a:xfrm>
          <a:prstGeom prst="rect">
            <a:avLst/>
          </a:prstGeom>
          <a:ln>
            <a:noFill/>
          </a:ln>
        </p:spPr>
      </p:pic>
      <p:pic>
        <p:nvPicPr>
          <p:cNvPr id="16" name="图片 70">
            <a:extLst>
              <a:ext uri="{FF2B5EF4-FFF2-40B4-BE49-F238E27FC236}">
                <a16:creationId xmlns:a16="http://schemas.microsoft.com/office/drawing/2014/main" id="{EDD4F787-D1B1-9B4E-BD01-84AC41E28B0E}"/>
              </a:ext>
            </a:extLst>
          </p:cNvPr>
          <p:cNvPicPr>
            <a:picLocks/>
          </p:cNvPicPr>
          <p:nvPr/>
        </p:nvPicPr>
        <p:blipFill>
          <a:blip r:embed="rId5"/>
          <a:stretch>
            <a:fillRect/>
          </a:stretch>
        </p:blipFill>
        <p:spPr>
          <a:xfrm>
            <a:off x="2799115" y="2169340"/>
            <a:ext cx="658197" cy="220557"/>
          </a:xfrm>
          <a:prstGeom prst="rect">
            <a:avLst/>
          </a:prstGeom>
        </p:spPr>
      </p:pic>
      <p:pic>
        <p:nvPicPr>
          <p:cNvPr id="17" name="图片 71">
            <a:extLst>
              <a:ext uri="{FF2B5EF4-FFF2-40B4-BE49-F238E27FC236}">
                <a16:creationId xmlns:a16="http://schemas.microsoft.com/office/drawing/2014/main" id="{0BC73CA8-908A-CE4A-907F-8EF245516567}"/>
              </a:ext>
            </a:extLst>
          </p:cNvPr>
          <p:cNvPicPr>
            <a:picLocks/>
          </p:cNvPicPr>
          <p:nvPr/>
        </p:nvPicPr>
        <p:blipFill>
          <a:blip r:embed="rId6"/>
          <a:stretch>
            <a:fillRect/>
          </a:stretch>
        </p:blipFill>
        <p:spPr>
          <a:xfrm>
            <a:off x="2799115" y="2650386"/>
            <a:ext cx="658197" cy="220557"/>
          </a:xfrm>
          <a:prstGeom prst="rect">
            <a:avLst/>
          </a:prstGeom>
        </p:spPr>
      </p:pic>
      <p:pic>
        <p:nvPicPr>
          <p:cNvPr id="18" name="图片 72">
            <a:extLst>
              <a:ext uri="{FF2B5EF4-FFF2-40B4-BE49-F238E27FC236}">
                <a16:creationId xmlns:a16="http://schemas.microsoft.com/office/drawing/2014/main" id="{051BA1C2-F077-BE4B-A8B2-EDB17118ED19}"/>
              </a:ext>
            </a:extLst>
          </p:cNvPr>
          <p:cNvPicPr>
            <a:picLocks/>
          </p:cNvPicPr>
          <p:nvPr/>
        </p:nvPicPr>
        <p:blipFill>
          <a:blip r:embed="rId7"/>
          <a:stretch>
            <a:fillRect/>
          </a:stretch>
        </p:blipFill>
        <p:spPr>
          <a:xfrm>
            <a:off x="2799115" y="2888228"/>
            <a:ext cx="658197" cy="220557"/>
          </a:xfrm>
          <a:prstGeom prst="rect">
            <a:avLst/>
          </a:prstGeom>
        </p:spPr>
      </p:pic>
      <p:pic>
        <p:nvPicPr>
          <p:cNvPr id="19" name="图片 5">
            <a:extLst>
              <a:ext uri="{FF2B5EF4-FFF2-40B4-BE49-F238E27FC236}">
                <a16:creationId xmlns:a16="http://schemas.microsoft.com/office/drawing/2014/main" id="{D0920C37-6E40-DE46-941F-8B0ADE7DF3E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89245" y="2080138"/>
            <a:ext cx="1371529" cy="1028647"/>
          </a:xfrm>
          <a:prstGeom prst="rect">
            <a:avLst/>
          </a:prstGeom>
        </p:spPr>
      </p:pic>
      <p:pic>
        <p:nvPicPr>
          <p:cNvPr id="21" name="图片 75">
            <a:extLst>
              <a:ext uri="{FF2B5EF4-FFF2-40B4-BE49-F238E27FC236}">
                <a16:creationId xmlns:a16="http://schemas.microsoft.com/office/drawing/2014/main" id="{ECD72E7F-E4DB-4E41-8AA0-205F17BA081F}"/>
              </a:ext>
            </a:extLst>
          </p:cNvPr>
          <p:cNvPicPr>
            <a:picLocks noChangeAspect="1"/>
          </p:cNvPicPr>
          <p:nvPr/>
        </p:nvPicPr>
        <p:blipFill>
          <a:blip r:embed="rId9"/>
          <a:stretch>
            <a:fillRect/>
          </a:stretch>
        </p:blipFill>
        <p:spPr>
          <a:xfrm>
            <a:off x="3046228" y="1656484"/>
            <a:ext cx="455360" cy="257654"/>
          </a:xfrm>
          <a:prstGeom prst="rect">
            <a:avLst/>
          </a:prstGeom>
        </p:spPr>
      </p:pic>
      <p:pic>
        <p:nvPicPr>
          <p:cNvPr id="22" name="图片 29">
            <a:extLst>
              <a:ext uri="{FF2B5EF4-FFF2-40B4-BE49-F238E27FC236}">
                <a16:creationId xmlns:a16="http://schemas.microsoft.com/office/drawing/2014/main" id="{92FA7BAC-C7B8-3541-99A3-7E0A6461F85A}"/>
              </a:ext>
            </a:extLst>
          </p:cNvPr>
          <p:cNvPicPr>
            <a:picLocks noChangeAspect="1"/>
          </p:cNvPicPr>
          <p:nvPr/>
        </p:nvPicPr>
        <p:blipFill>
          <a:blip r:embed="rId10"/>
          <a:stretch>
            <a:fillRect/>
          </a:stretch>
        </p:blipFill>
        <p:spPr>
          <a:xfrm>
            <a:off x="2813435" y="1971699"/>
            <a:ext cx="683609" cy="127453"/>
          </a:xfrm>
          <a:prstGeom prst="rect">
            <a:avLst/>
          </a:prstGeom>
        </p:spPr>
      </p:pic>
      <p:sp>
        <p:nvSpPr>
          <p:cNvPr id="23" name="矩形 2">
            <a:extLst>
              <a:ext uri="{FF2B5EF4-FFF2-40B4-BE49-F238E27FC236}">
                <a16:creationId xmlns:a16="http://schemas.microsoft.com/office/drawing/2014/main" id="{815DBA44-43A1-404B-9F72-10C247040878}"/>
              </a:ext>
            </a:extLst>
          </p:cNvPr>
          <p:cNvSpPr/>
          <p:nvPr/>
        </p:nvSpPr>
        <p:spPr>
          <a:xfrm>
            <a:off x="5212251" y="1497647"/>
            <a:ext cx="1402948" cy="369332"/>
          </a:xfrm>
          <a:prstGeom prst="rect">
            <a:avLst/>
          </a:prstGeom>
        </p:spPr>
        <p:txBody>
          <a:bodyPr wrap="none">
            <a:spAutoFit/>
          </a:bodyPr>
          <a:lstStyle/>
          <a:p>
            <a:pPr algn="ctr"/>
            <a:r>
              <a:rPr lang="zh-CN" altLang="en-US" b="1" spc="100" dirty="0">
                <a:solidFill>
                  <a:srgbClr val="043E6F"/>
                </a:solidFill>
                <a:latin typeface="Arial" panose="020B0604020202020204" pitchFamily="34" charset="0"/>
                <a:ea typeface="黑体" panose="02010609060101010101" pitchFamily="49" charset="-122"/>
                <a:cs typeface="Arial" panose="020B0604020202020204" pitchFamily="34" charset="0"/>
              </a:rPr>
              <a:t>模组工艺段</a:t>
            </a:r>
          </a:p>
        </p:txBody>
      </p:sp>
      <p:sp>
        <p:nvSpPr>
          <p:cNvPr id="24" name="Text Placeholder 4">
            <a:extLst>
              <a:ext uri="{FF2B5EF4-FFF2-40B4-BE49-F238E27FC236}">
                <a16:creationId xmlns:a16="http://schemas.microsoft.com/office/drawing/2014/main" id="{4EED6B83-36BE-9F47-BAA0-F7B65F21E486}"/>
              </a:ext>
            </a:extLst>
          </p:cNvPr>
          <p:cNvSpPr txBox="1">
            <a:spLocks/>
          </p:cNvSpPr>
          <p:nvPr/>
        </p:nvSpPr>
        <p:spPr>
          <a:xfrm>
            <a:off x="4378612" y="3330060"/>
            <a:ext cx="1905002" cy="22053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spc="100" dirty="0">
                <a:ea typeface="黑体" panose="02010609060101010101" pitchFamily="49" charset="-122"/>
                <a:sym typeface="等线" panose="02010600030101010101" pitchFamily="2" charset="-122"/>
              </a:rPr>
              <a:t>纽扣式电池密封胶涂覆质检一体机，实现智能点胶及</a:t>
            </a:r>
            <a:r>
              <a:rPr lang="en-HK" altLang="zh-CN" sz="1200" spc="100" dirty="0">
                <a:ea typeface="黑体" panose="02010609060101010101" pitchFamily="49" charset="-122"/>
                <a:sym typeface="等线" panose="02010600030101010101" pitchFamily="2" charset="-122"/>
              </a:rPr>
              <a:t>AI</a:t>
            </a:r>
            <a:r>
              <a:rPr lang="zh-CN" altLang="en-US" sz="1200" spc="100" dirty="0">
                <a:ea typeface="黑体" panose="02010609060101010101" pitchFamily="49" charset="-122"/>
                <a:sym typeface="等线" panose="02010600030101010101" pitchFamily="2" charset="-122"/>
              </a:rPr>
              <a:t>质检</a:t>
            </a:r>
          </a:p>
          <a:p>
            <a:pPr marL="0" indent="0">
              <a:lnSpc>
                <a:spcPct val="150000"/>
              </a:lnSpc>
              <a:buNone/>
            </a:pPr>
            <a:r>
              <a:rPr lang="zh-CN" altLang="en-US" sz="1200" spc="100" dirty="0">
                <a:ea typeface="黑体" panose="02010609060101010101" pitchFamily="49" charset="-122"/>
                <a:sym typeface="等线" panose="02010600030101010101" pitchFamily="2" charset="-122"/>
              </a:rPr>
              <a:t>成品电池电性能测试集外观检测一体化方案</a:t>
            </a:r>
            <a:endParaRPr lang="en-US" altLang="zh-CN" sz="1600" spc="100" dirty="0">
              <a:ea typeface="黑体" panose="02010609060101010101" pitchFamily="49" charset="-122"/>
            </a:endParaRPr>
          </a:p>
        </p:txBody>
      </p:sp>
      <p:sp>
        <p:nvSpPr>
          <p:cNvPr id="25" name="矩形 20">
            <a:extLst>
              <a:ext uri="{FF2B5EF4-FFF2-40B4-BE49-F238E27FC236}">
                <a16:creationId xmlns:a16="http://schemas.microsoft.com/office/drawing/2014/main" id="{A3590F3B-F00A-914A-84C3-59FAF9194F8B}"/>
              </a:ext>
            </a:extLst>
          </p:cNvPr>
          <p:cNvSpPr/>
          <p:nvPr/>
        </p:nvSpPr>
        <p:spPr>
          <a:xfrm>
            <a:off x="6323099" y="3333153"/>
            <a:ext cx="1175322" cy="887487"/>
          </a:xfrm>
          <a:prstGeom prst="rect">
            <a:avLst/>
          </a:prstGeom>
        </p:spPr>
        <p:txBody>
          <a:bodyPr wrap="none">
            <a:spAutoFit/>
          </a:bodyPr>
          <a:lstStyle/>
          <a:p>
            <a:pPr>
              <a:lnSpc>
                <a:spcPct val="150000"/>
              </a:lnSpc>
            </a:pPr>
            <a:r>
              <a:rPr lang="en-US" altLang="zh-CN"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CT </a:t>
            </a:r>
            <a:r>
              <a:rPr lang="en-US" altLang="zh-CN" sz="1200" dirty="0">
                <a:solidFill>
                  <a:srgbClr val="FF0000"/>
                </a:solidFill>
                <a:latin typeface="Arial" panose="020B0604020202020204" pitchFamily="34" charset="0"/>
                <a:ea typeface="黑体" panose="02010609060101010101" pitchFamily="49" charset="-122"/>
                <a:cs typeface="Arial" panose="020B0604020202020204" pitchFamily="34" charset="0"/>
              </a:rPr>
              <a:t>1s</a:t>
            </a:r>
            <a:endParaRPr lang="zh-CN" altLang="en-US" sz="1200" spc="100" dirty="0">
              <a:solidFill>
                <a:srgbClr val="FF0000"/>
              </a:solidFill>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zh-CN" altLang="en-US"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准确率</a:t>
            </a:r>
            <a:r>
              <a:rPr lang="en-US" altLang="zh-CN" sz="1200" spc="100" dirty="0">
                <a:latin typeface="Arial" panose="020B0604020202020204" pitchFamily="34" charset="0"/>
                <a:ea typeface="黑体" panose="02010609060101010101" pitchFamily="49" charset="-122"/>
                <a:cs typeface="Arial" panose="020B0604020202020204" pitchFamily="34" charset="0"/>
              </a:rPr>
              <a:t> </a:t>
            </a:r>
            <a:r>
              <a:rPr lang="en-US" altLang="zh-CN" sz="1200" dirty="0">
                <a:solidFill>
                  <a:srgbClr val="FF0000"/>
                </a:solidFill>
                <a:latin typeface="Arial" panose="020B0604020202020204" pitchFamily="34" charset="0"/>
                <a:ea typeface="黑体" panose="02010609060101010101" pitchFamily="49" charset="-122"/>
                <a:cs typeface="Arial" panose="020B0604020202020204" pitchFamily="34" charset="0"/>
              </a:rPr>
              <a:t>99.9%</a:t>
            </a:r>
            <a:endParaRPr lang="en-US" altLang="zh-CN" sz="1200" spc="100" dirty="0">
              <a:solidFill>
                <a:srgbClr val="FF0000"/>
              </a:solidFill>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zh-CN" altLang="en-US"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检测精度</a:t>
            </a:r>
            <a:r>
              <a:rPr lang="en-US" altLang="zh-CN"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 </a:t>
            </a:r>
            <a:r>
              <a:rPr lang="en-US" altLang="zh-CN" sz="1200" dirty="0">
                <a:solidFill>
                  <a:srgbClr val="FF0000"/>
                </a:solidFill>
                <a:latin typeface="Arial" panose="020B0604020202020204" pitchFamily="34" charset="0"/>
                <a:ea typeface="黑体" panose="02010609060101010101" pitchFamily="49" charset="-122"/>
                <a:cs typeface="Arial" panose="020B0604020202020204" pitchFamily="34" charset="0"/>
              </a:rPr>
              <a:t>0%</a:t>
            </a:r>
            <a:endParaRPr lang="en-US" altLang="zh-CN" sz="1200" spc="100"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pic>
        <p:nvPicPr>
          <p:cNvPr id="26" name="图片 18">
            <a:extLst>
              <a:ext uri="{FF2B5EF4-FFF2-40B4-BE49-F238E27FC236}">
                <a16:creationId xmlns:a16="http://schemas.microsoft.com/office/drawing/2014/main" id="{01B8BACA-5790-0A44-81A4-B40DE36396C6}"/>
              </a:ext>
            </a:extLst>
          </p:cNvPr>
          <p:cNvPicPr>
            <a:picLocks noChangeAspect="1"/>
          </p:cNvPicPr>
          <p:nvPr/>
        </p:nvPicPr>
        <p:blipFill>
          <a:blip r:embed="rId11"/>
          <a:stretch>
            <a:fillRect/>
          </a:stretch>
        </p:blipFill>
        <p:spPr>
          <a:xfrm>
            <a:off x="4412149" y="2043959"/>
            <a:ext cx="1067850" cy="1065845"/>
          </a:xfrm>
          <a:prstGeom prst="rect">
            <a:avLst/>
          </a:prstGeom>
        </p:spPr>
      </p:pic>
      <p:sp>
        <p:nvSpPr>
          <p:cNvPr id="29" name="Rectangle 28">
            <a:extLst>
              <a:ext uri="{FF2B5EF4-FFF2-40B4-BE49-F238E27FC236}">
                <a16:creationId xmlns:a16="http://schemas.microsoft.com/office/drawing/2014/main" id="{AA185D74-247A-354F-A3D2-A0D72E377A1B}"/>
              </a:ext>
            </a:extLst>
          </p:cNvPr>
          <p:cNvSpPr/>
          <p:nvPr/>
        </p:nvSpPr>
        <p:spPr>
          <a:xfrm>
            <a:off x="5556065" y="2042050"/>
            <a:ext cx="910378" cy="313303"/>
          </a:xfrm>
          <a:prstGeom prst="rect">
            <a:avLst/>
          </a:prstGeom>
          <a:solidFill>
            <a:srgbClr val="2E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30" name="Rectangle 29">
            <a:extLst>
              <a:ext uri="{FF2B5EF4-FFF2-40B4-BE49-F238E27FC236}">
                <a16:creationId xmlns:a16="http://schemas.microsoft.com/office/drawing/2014/main" id="{FF39C132-01F7-DC40-BF10-6726F893D55E}"/>
              </a:ext>
            </a:extLst>
          </p:cNvPr>
          <p:cNvSpPr/>
          <p:nvPr/>
        </p:nvSpPr>
        <p:spPr>
          <a:xfrm>
            <a:off x="6521523" y="2042050"/>
            <a:ext cx="910378" cy="313303"/>
          </a:xfrm>
          <a:prstGeom prst="rect">
            <a:avLst/>
          </a:prstGeom>
          <a:solidFill>
            <a:srgbClr val="2E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31" name="Rectangle 30">
            <a:extLst>
              <a:ext uri="{FF2B5EF4-FFF2-40B4-BE49-F238E27FC236}">
                <a16:creationId xmlns:a16="http://schemas.microsoft.com/office/drawing/2014/main" id="{A7B78616-B8D5-0041-AB21-E5F0E19BB4A5}"/>
              </a:ext>
            </a:extLst>
          </p:cNvPr>
          <p:cNvSpPr/>
          <p:nvPr/>
        </p:nvSpPr>
        <p:spPr>
          <a:xfrm>
            <a:off x="5556065" y="2418766"/>
            <a:ext cx="910378" cy="313303"/>
          </a:xfrm>
          <a:prstGeom prst="rect">
            <a:avLst/>
          </a:prstGeom>
          <a:solidFill>
            <a:srgbClr val="2E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32" name="Rectangle 31">
            <a:extLst>
              <a:ext uri="{FF2B5EF4-FFF2-40B4-BE49-F238E27FC236}">
                <a16:creationId xmlns:a16="http://schemas.microsoft.com/office/drawing/2014/main" id="{22764A66-15F2-3E43-BCB5-B00C4E900CA9}"/>
              </a:ext>
            </a:extLst>
          </p:cNvPr>
          <p:cNvSpPr/>
          <p:nvPr/>
        </p:nvSpPr>
        <p:spPr>
          <a:xfrm>
            <a:off x="6521523" y="2418766"/>
            <a:ext cx="910378" cy="313303"/>
          </a:xfrm>
          <a:prstGeom prst="rect">
            <a:avLst/>
          </a:prstGeom>
          <a:solidFill>
            <a:srgbClr val="2E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33" name="Rectangle 32">
            <a:extLst>
              <a:ext uri="{FF2B5EF4-FFF2-40B4-BE49-F238E27FC236}">
                <a16:creationId xmlns:a16="http://schemas.microsoft.com/office/drawing/2014/main" id="{C24B501F-9CCC-B249-B01B-317446A2E73E}"/>
              </a:ext>
            </a:extLst>
          </p:cNvPr>
          <p:cNvSpPr/>
          <p:nvPr/>
        </p:nvSpPr>
        <p:spPr>
          <a:xfrm>
            <a:off x="5556065" y="2795482"/>
            <a:ext cx="910378" cy="313303"/>
          </a:xfrm>
          <a:prstGeom prst="rect">
            <a:avLst/>
          </a:prstGeom>
          <a:solidFill>
            <a:srgbClr val="2E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35" name="矩形 2">
            <a:extLst>
              <a:ext uri="{FF2B5EF4-FFF2-40B4-BE49-F238E27FC236}">
                <a16:creationId xmlns:a16="http://schemas.microsoft.com/office/drawing/2014/main" id="{5CAC6E74-56CD-D544-B75D-A7FB9EF65B9D}"/>
              </a:ext>
            </a:extLst>
          </p:cNvPr>
          <p:cNvSpPr/>
          <p:nvPr/>
        </p:nvSpPr>
        <p:spPr>
          <a:xfrm>
            <a:off x="5636793" y="2085009"/>
            <a:ext cx="748923" cy="246221"/>
          </a:xfrm>
          <a:prstGeom prst="rect">
            <a:avLst/>
          </a:prstGeom>
        </p:spPr>
        <p:txBody>
          <a:bodyPr wrap="none">
            <a:spAutoFit/>
          </a:bodyPr>
          <a:lstStyle/>
          <a:p>
            <a:pPr algn="ctr"/>
            <a:r>
              <a:rPr lang="zh-CN" altLang="en-US" sz="1000" b="1" spc="100" dirty="0">
                <a:solidFill>
                  <a:schemeClr val="bg1"/>
                </a:solidFill>
                <a:latin typeface="Arial" panose="020B0604020202020204" pitchFamily="34" charset="0"/>
                <a:ea typeface="黑体" panose="02010609060101010101" pitchFamily="49" charset="-122"/>
                <a:cs typeface="Arial" panose="020B0604020202020204" pitchFamily="34" charset="0"/>
              </a:rPr>
              <a:t>钢壳分料</a:t>
            </a:r>
          </a:p>
        </p:txBody>
      </p:sp>
      <p:sp>
        <p:nvSpPr>
          <p:cNvPr id="36" name="矩形 2">
            <a:extLst>
              <a:ext uri="{FF2B5EF4-FFF2-40B4-BE49-F238E27FC236}">
                <a16:creationId xmlns:a16="http://schemas.microsoft.com/office/drawing/2014/main" id="{48FFC777-CAA0-554C-A818-27DE804296ED}"/>
              </a:ext>
            </a:extLst>
          </p:cNvPr>
          <p:cNvSpPr/>
          <p:nvPr/>
        </p:nvSpPr>
        <p:spPr>
          <a:xfrm>
            <a:off x="6521163" y="2085009"/>
            <a:ext cx="902812" cy="246221"/>
          </a:xfrm>
          <a:prstGeom prst="rect">
            <a:avLst/>
          </a:prstGeom>
        </p:spPr>
        <p:txBody>
          <a:bodyPr wrap="none">
            <a:spAutoFit/>
          </a:bodyPr>
          <a:lstStyle/>
          <a:p>
            <a:pPr algn="ctr"/>
            <a:r>
              <a:rPr lang="en-HK" altLang="zh-CN" sz="1000" b="1" spc="100" dirty="0">
                <a:solidFill>
                  <a:schemeClr val="bg1"/>
                </a:solidFill>
                <a:latin typeface="Arial" panose="020B0604020202020204" pitchFamily="34" charset="0"/>
                <a:ea typeface="黑体" panose="02010609060101010101" pitchFamily="49" charset="-122"/>
                <a:cs typeface="Arial" panose="020B0604020202020204" pitchFamily="34" charset="0"/>
              </a:rPr>
              <a:t>AI</a:t>
            </a:r>
            <a:r>
              <a:rPr lang="zh-CN" altLang="en-US" sz="1000" b="1" spc="100" dirty="0">
                <a:solidFill>
                  <a:schemeClr val="bg1"/>
                </a:solidFill>
                <a:latin typeface="Arial" panose="020B0604020202020204" pitchFamily="34" charset="0"/>
                <a:ea typeface="黑体" panose="02010609060101010101" pitchFamily="49" charset="-122"/>
                <a:cs typeface="Arial" panose="020B0604020202020204" pitchFamily="34" charset="0"/>
              </a:rPr>
              <a:t>检查系统</a:t>
            </a:r>
          </a:p>
        </p:txBody>
      </p:sp>
      <p:sp>
        <p:nvSpPr>
          <p:cNvPr id="37" name="矩形 2">
            <a:extLst>
              <a:ext uri="{FF2B5EF4-FFF2-40B4-BE49-F238E27FC236}">
                <a16:creationId xmlns:a16="http://schemas.microsoft.com/office/drawing/2014/main" id="{FA2C3134-1B46-9948-BDF5-CD37F5D1FFED}"/>
              </a:ext>
            </a:extLst>
          </p:cNvPr>
          <p:cNvSpPr/>
          <p:nvPr/>
        </p:nvSpPr>
        <p:spPr>
          <a:xfrm>
            <a:off x="5777857" y="2470810"/>
            <a:ext cx="466794" cy="246221"/>
          </a:xfrm>
          <a:prstGeom prst="rect">
            <a:avLst/>
          </a:prstGeom>
        </p:spPr>
        <p:txBody>
          <a:bodyPr wrap="none">
            <a:spAutoFit/>
          </a:bodyPr>
          <a:lstStyle/>
          <a:p>
            <a:pPr algn="ctr"/>
            <a:r>
              <a:rPr lang="zh-CN" altLang="en-US" sz="1000" b="1" spc="100" dirty="0">
                <a:solidFill>
                  <a:schemeClr val="bg1"/>
                </a:solidFill>
                <a:latin typeface="Arial" panose="020B0604020202020204" pitchFamily="34" charset="0"/>
                <a:ea typeface="黑体" panose="02010609060101010101" pitchFamily="49" charset="-122"/>
                <a:cs typeface="Arial" panose="020B0604020202020204" pitchFamily="34" charset="0"/>
              </a:rPr>
              <a:t>涂胶</a:t>
            </a:r>
          </a:p>
        </p:txBody>
      </p:sp>
      <p:sp>
        <p:nvSpPr>
          <p:cNvPr id="38" name="矩形 2">
            <a:extLst>
              <a:ext uri="{FF2B5EF4-FFF2-40B4-BE49-F238E27FC236}">
                <a16:creationId xmlns:a16="http://schemas.microsoft.com/office/drawing/2014/main" id="{B1F2335E-401E-E446-A59B-EE3A260E7187}"/>
              </a:ext>
            </a:extLst>
          </p:cNvPr>
          <p:cNvSpPr/>
          <p:nvPr/>
        </p:nvSpPr>
        <p:spPr>
          <a:xfrm>
            <a:off x="6598107" y="2451697"/>
            <a:ext cx="748923" cy="246221"/>
          </a:xfrm>
          <a:prstGeom prst="rect">
            <a:avLst/>
          </a:prstGeom>
        </p:spPr>
        <p:txBody>
          <a:bodyPr wrap="none">
            <a:spAutoFit/>
          </a:bodyPr>
          <a:lstStyle/>
          <a:p>
            <a:pPr algn="ctr"/>
            <a:r>
              <a:rPr lang="zh-TW" altLang="en-US" sz="1000" b="1" spc="100" dirty="0">
                <a:solidFill>
                  <a:schemeClr val="bg1"/>
                </a:solidFill>
                <a:latin typeface="Arial" panose="020B0604020202020204" pitchFamily="34" charset="0"/>
                <a:ea typeface="黑体" panose="02010609060101010101" pitchFamily="49" charset="-122"/>
                <a:cs typeface="Arial" panose="020B0604020202020204" pitchFamily="34" charset="0"/>
              </a:rPr>
              <a:t>物料封装</a:t>
            </a:r>
            <a:endParaRPr lang="zh-CN" altLang="en-US" sz="1000" b="1"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9" name="矩形 2">
            <a:extLst>
              <a:ext uri="{FF2B5EF4-FFF2-40B4-BE49-F238E27FC236}">
                <a16:creationId xmlns:a16="http://schemas.microsoft.com/office/drawing/2014/main" id="{926200F6-C3A1-1448-B459-83F4A9CF7643}"/>
              </a:ext>
            </a:extLst>
          </p:cNvPr>
          <p:cNvSpPr/>
          <p:nvPr/>
        </p:nvSpPr>
        <p:spPr>
          <a:xfrm>
            <a:off x="5777857" y="2827669"/>
            <a:ext cx="466794" cy="246221"/>
          </a:xfrm>
          <a:prstGeom prst="rect">
            <a:avLst/>
          </a:prstGeom>
        </p:spPr>
        <p:txBody>
          <a:bodyPr wrap="none">
            <a:spAutoFit/>
          </a:bodyPr>
          <a:lstStyle/>
          <a:p>
            <a:pPr algn="ctr"/>
            <a:r>
              <a:rPr lang="zh-CN" altLang="en-US" sz="1000" b="1" spc="100" dirty="0">
                <a:solidFill>
                  <a:schemeClr val="bg1"/>
                </a:solidFill>
                <a:latin typeface="Arial" panose="020B0604020202020204" pitchFamily="34" charset="0"/>
                <a:ea typeface="黑体" panose="02010609060101010101" pitchFamily="49" charset="-122"/>
                <a:cs typeface="Arial" panose="020B0604020202020204" pitchFamily="34" charset="0"/>
              </a:rPr>
              <a:t>烘干</a:t>
            </a:r>
          </a:p>
        </p:txBody>
      </p:sp>
      <p:sp>
        <p:nvSpPr>
          <p:cNvPr id="40" name="矩形 2">
            <a:extLst>
              <a:ext uri="{FF2B5EF4-FFF2-40B4-BE49-F238E27FC236}">
                <a16:creationId xmlns:a16="http://schemas.microsoft.com/office/drawing/2014/main" id="{F3D453CE-D6EE-AB4B-8190-00AFF13E513C}"/>
              </a:ext>
            </a:extLst>
          </p:cNvPr>
          <p:cNvSpPr/>
          <p:nvPr/>
        </p:nvSpPr>
        <p:spPr>
          <a:xfrm>
            <a:off x="8951319" y="1497647"/>
            <a:ext cx="1510350" cy="369332"/>
          </a:xfrm>
          <a:prstGeom prst="rect">
            <a:avLst/>
          </a:prstGeom>
        </p:spPr>
        <p:txBody>
          <a:bodyPr wrap="none">
            <a:spAutoFit/>
          </a:bodyPr>
          <a:lstStyle/>
          <a:p>
            <a:pPr algn="ctr"/>
            <a:r>
              <a:rPr lang="en-HK" altLang="zh-CN" b="1" spc="100" dirty="0">
                <a:solidFill>
                  <a:srgbClr val="043E6F"/>
                </a:solidFill>
                <a:latin typeface="Arial" panose="020B0604020202020204" pitchFamily="34" charset="0"/>
                <a:ea typeface="黑体" panose="02010609060101010101" pitchFamily="49" charset="-122"/>
                <a:cs typeface="Arial" panose="020B0604020202020204" pitchFamily="34" charset="0"/>
              </a:rPr>
              <a:t>Pack</a:t>
            </a:r>
            <a:r>
              <a:rPr lang="zh-CN" altLang="en-US" b="1" spc="100" dirty="0">
                <a:solidFill>
                  <a:srgbClr val="043E6F"/>
                </a:solidFill>
                <a:latin typeface="Arial" panose="020B0604020202020204" pitchFamily="34" charset="0"/>
                <a:ea typeface="黑体" panose="02010609060101010101" pitchFamily="49" charset="-122"/>
                <a:cs typeface="Arial" panose="020B0604020202020204" pitchFamily="34" charset="0"/>
              </a:rPr>
              <a:t>工艺段</a:t>
            </a:r>
          </a:p>
        </p:txBody>
      </p:sp>
      <p:pic>
        <p:nvPicPr>
          <p:cNvPr id="41" name="图片 76">
            <a:extLst>
              <a:ext uri="{FF2B5EF4-FFF2-40B4-BE49-F238E27FC236}">
                <a16:creationId xmlns:a16="http://schemas.microsoft.com/office/drawing/2014/main" id="{D073ED76-6A94-8144-960B-BAAC07AEE7A6}"/>
              </a:ext>
            </a:extLst>
          </p:cNvPr>
          <p:cNvPicPr>
            <a:picLocks noChangeAspect="1"/>
          </p:cNvPicPr>
          <p:nvPr/>
        </p:nvPicPr>
        <p:blipFill>
          <a:blip r:embed="rId12"/>
          <a:stretch>
            <a:fillRect/>
          </a:stretch>
        </p:blipFill>
        <p:spPr>
          <a:xfrm>
            <a:off x="8196742" y="2040392"/>
            <a:ext cx="1460866" cy="1033498"/>
          </a:xfrm>
          <a:prstGeom prst="rect">
            <a:avLst/>
          </a:prstGeom>
        </p:spPr>
      </p:pic>
      <p:pic>
        <p:nvPicPr>
          <p:cNvPr id="42" name="图片 79">
            <a:extLst>
              <a:ext uri="{FF2B5EF4-FFF2-40B4-BE49-F238E27FC236}">
                <a16:creationId xmlns:a16="http://schemas.microsoft.com/office/drawing/2014/main" id="{8D978933-3097-F24C-A792-29F2432B55A0}"/>
              </a:ext>
            </a:extLst>
          </p:cNvPr>
          <p:cNvPicPr>
            <a:picLocks noChangeAspect="1"/>
          </p:cNvPicPr>
          <p:nvPr/>
        </p:nvPicPr>
        <p:blipFill>
          <a:blip r:embed="rId13"/>
          <a:stretch>
            <a:fillRect/>
          </a:stretch>
        </p:blipFill>
        <p:spPr>
          <a:xfrm>
            <a:off x="9820376" y="2603028"/>
            <a:ext cx="1440000" cy="472419"/>
          </a:xfrm>
          <a:prstGeom prst="rect">
            <a:avLst/>
          </a:prstGeom>
        </p:spPr>
      </p:pic>
      <p:pic>
        <p:nvPicPr>
          <p:cNvPr id="43" name="图片 27">
            <a:extLst>
              <a:ext uri="{FF2B5EF4-FFF2-40B4-BE49-F238E27FC236}">
                <a16:creationId xmlns:a16="http://schemas.microsoft.com/office/drawing/2014/main" id="{ECCCD00A-74C6-D84E-ACD1-C9D2FD429FC5}"/>
              </a:ext>
            </a:extLst>
          </p:cNvPr>
          <p:cNvPicPr>
            <a:picLocks noChangeAspect="1"/>
          </p:cNvPicPr>
          <p:nvPr/>
        </p:nvPicPr>
        <p:blipFill>
          <a:blip r:embed="rId14"/>
          <a:stretch>
            <a:fillRect/>
          </a:stretch>
        </p:blipFill>
        <p:spPr>
          <a:xfrm>
            <a:off x="9820376" y="2039736"/>
            <a:ext cx="1440000" cy="547925"/>
          </a:xfrm>
          <a:prstGeom prst="rect">
            <a:avLst/>
          </a:prstGeom>
        </p:spPr>
      </p:pic>
      <p:sp>
        <p:nvSpPr>
          <p:cNvPr id="44" name="Text Placeholder 4">
            <a:extLst>
              <a:ext uri="{FF2B5EF4-FFF2-40B4-BE49-F238E27FC236}">
                <a16:creationId xmlns:a16="http://schemas.microsoft.com/office/drawing/2014/main" id="{48CE0048-97F7-7844-9017-45E5C66229D7}"/>
              </a:ext>
            </a:extLst>
          </p:cNvPr>
          <p:cNvSpPr txBox="1">
            <a:spLocks/>
          </p:cNvSpPr>
          <p:nvPr/>
        </p:nvSpPr>
        <p:spPr>
          <a:xfrm>
            <a:off x="8193665" y="3330060"/>
            <a:ext cx="1739902" cy="15335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spc="100" dirty="0">
                <a:ea typeface="黑体" panose="02010609060101010101" pitchFamily="49" charset="-122"/>
                <a:sym typeface="等线" panose="02010600030101010101" pitchFamily="2" charset="-122"/>
              </a:rPr>
              <a:t>电池外壳缺陷检测</a:t>
            </a:r>
          </a:p>
          <a:p>
            <a:pPr marL="0" indent="0">
              <a:lnSpc>
                <a:spcPct val="150000"/>
              </a:lnSpc>
              <a:buNone/>
            </a:pPr>
            <a:r>
              <a:rPr lang="zh-CN" altLang="en-US" sz="1200" spc="100" dirty="0">
                <a:ea typeface="黑体" panose="02010609060101010101" pitchFamily="49" charset="-122"/>
                <a:sym typeface="等线" panose="02010600030101010101" pitchFamily="2" charset="-122"/>
              </a:rPr>
              <a:t>通过</a:t>
            </a:r>
            <a:r>
              <a:rPr lang="en-US" altLang="zh-CN" sz="1200" spc="100" dirty="0">
                <a:ea typeface="黑体" panose="02010609060101010101" pitchFamily="49" charset="-122"/>
                <a:sym typeface="等线" panose="02010600030101010101" pitchFamily="2" charset="-122"/>
              </a:rPr>
              <a:t>2</a:t>
            </a:r>
            <a:r>
              <a:rPr lang="en-HK" altLang="zh-CN" sz="1200" spc="100" dirty="0">
                <a:ea typeface="黑体" panose="02010609060101010101" pitchFamily="49" charset="-122"/>
                <a:sym typeface="等线" panose="02010600030101010101" pitchFamily="2" charset="-122"/>
              </a:rPr>
              <a:t>d</a:t>
            </a:r>
            <a:r>
              <a:rPr lang="zh-CN" altLang="en-US" sz="1200" spc="100" dirty="0">
                <a:ea typeface="黑体" panose="02010609060101010101" pitchFamily="49" charset="-122"/>
                <a:sym typeface="等线" panose="02010600030101010101" pitchFamily="2" charset="-122"/>
              </a:rPr>
              <a:t>和</a:t>
            </a:r>
            <a:r>
              <a:rPr lang="en-US" altLang="zh-CN" sz="1200" spc="100" dirty="0">
                <a:ea typeface="黑体" panose="02010609060101010101" pitchFamily="49" charset="-122"/>
                <a:sym typeface="等线" panose="02010600030101010101" pitchFamily="2" charset="-122"/>
              </a:rPr>
              <a:t>3</a:t>
            </a:r>
            <a:r>
              <a:rPr lang="en-HK" altLang="zh-CN" sz="1200" spc="100" dirty="0">
                <a:ea typeface="黑体" panose="02010609060101010101" pitchFamily="49" charset="-122"/>
                <a:sym typeface="等线" panose="02010600030101010101" pitchFamily="2" charset="-122"/>
              </a:rPr>
              <a:t>d</a:t>
            </a:r>
            <a:r>
              <a:rPr lang="zh-CN" altLang="en-US" sz="1200" spc="100" dirty="0">
                <a:ea typeface="黑体" panose="02010609060101010101" pitchFamily="49" charset="-122"/>
                <a:sym typeface="等线" panose="02010600030101010101" pitchFamily="2" charset="-122"/>
              </a:rPr>
              <a:t>相机测量如划痕宽度和深度的检测</a:t>
            </a:r>
            <a:endParaRPr lang="en-US" altLang="zh-CN" sz="1600" spc="100" dirty="0">
              <a:ea typeface="黑体" panose="02010609060101010101" pitchFamily="49" charset="-122"/>
            </a:endParaRPr>
          </a:p>
        </p:txBody>
      </p:sp>
      <p:sp>
        <p:nvSpPr>
          <p:cNvPr id="45" name="矩形 20">
            <a:extLst>
              <a:ext uri="{FF2B5EF4-FFF2-40B4-BE49-F238E27FC236}">
                <a16:creationId xmlns:a16="http://schemas.microsoft.com/office/drawing/2014/main" id="{785A100B-B96C-AB41-9D47-1B9ADB35FB94}"/>
              </a:ext>
            </a:extLst>
          </p:cNvPr>
          <p:cNvSpPr/>
          <p:nvPr/>
        </p:nvSpPr>
        <p:spPr>
          <a:xfrm>
            <a:off x="9933567" y="3333153"/>
            <a:ext cx="1377300" cy="887487"/>
          </a:xfrm>
          <a:prstGeom prst="rect">
            <a:avLst/>
          </a:prstGeom>
        </p:spPr>
        <p:txBody>
          <a:bodyPr wrap="none">
            <a:spAutoFit/>
          </a:bodyPr>
          <a:lstStyle/>
          <a:p>
            <a:pPr>
              <a:lnSpc>
                <a:spcPct val="150000"/>
              </a:lnSpc>
            </a:pPr>
            <a:r>
              <a:rPr lang="en-US" altLang="zh-CN"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CT </a:t>
            </a:r>
            <a:r>
              <a:rPr lang="en-US" altLang="zh-CN" sz="1200" dirty="0">
                <a:solidFill>
                  <a:srgbClr val="FF0000"/>
                </a:solidFill>
                <a:latin typeface="Arial" panose="020B0604020202020204" pitchFamily="34" charset="0"/>
                <a:ea typeface="黑体" panose="02010609060101010101" pitchFamily="49" charset="-122"/>
                <a:cs typeface="Arial" panose="020B0604020202020204" pitchFamily="34" charset="0"/>
              </a:rPr>
              <a:t>1 min</a:t>
            </a:r>
            <a:endParaRPr lang="zh-CN" altLang="en-US" sz="1200" spc="100" dirty="0">
              <a:solidFill>
                <a:srgbClr val="FF0000"/>
              </a:solidFill>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zh-CN" altLang="en-US"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准确率</a:t>
            </a:r>
            <a:r>
              <a:rPr lang="en-US" altLang="zh-CN" sz="1200" spc="100" dirty="0">
                <a:latin typeface="Arial" panose="020B0604020202020204" pitchFamily="34" charset="0"/>
                <a:ea typeface="黑体" panose="02010609060101010101" pitchFamily="49" charset="-122"/>
                <a:cs typeface="Arial" panose="020B0604020202020204" pitchFamily="34" charset="0"/>
              </a:rPr>
              <a:t> </a:t>
            </a:r>
            <a:r>
              <a:rPr lang="en-US" altLang="zh-CN" sz="1200" dirty="0">
                <a:solidFill>
                  <a:srgbClr val="FF0000"/>
                </a:solidFill>
                <a:latin typeface="Arial" panose="020B0604020202020204" pitchFamily="34" charset="0"/>
                <a:ea typeface="黑体" panose="02010609060101010101" pitchFamily="49" charset="-122"/>
                <a:cs typeface="Arial" panose="020B0604020202020204" pitchFamily="34" charset="0"/>
              </a:rPr>
              <a:t>99.9%</a:t>
            </a:r>
            <a:endParaRPr lang="en-US" altLang="zh-CN" sz="1200" spc="100" dirty="0">
              <a:solidFill>
                <a:srgbClr val="FF0000"/>
              </a:solidFill>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zh-CN" altLang="en-US"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检测精度</a:t>
            </a:r>
            <a:r>
              <a:rPr lang="en-US" altLang="zh-CN" sz="1200" spc="100" dirty="0">
                <a:solidFill>
                  <a:srgbClr val="474646"/>
                </a:solidFill>
                <a:latin typeface="Arial" panose="020B0604020202020204" pitchFamily="34" charset="0"/>
                <a:ea typeface="黑体" panose="02010609060101010101" pitchFamily="49" charset="-122"/>
                <a:cs typeface="Arial" panose="020B0604020202020204" pitchFamily="34" charset="0"/>
              </a:rPr>
              <a:t> </a:t>
            </a:r>
            <a:r>
              <a:rPr lang="en-US" altLang="zh-CN" sz="1200" dirty="0">
                <a:solidFill>
                  <a:srgbClr val="FF0000"/>
                </a:solidFill>
                <a:latin typeface="Arial" panose="020B0604020202020204" pitchFamily="34" charset="0"/>
                <a:ea typeface="黑体" panose="02010609060101010101" pitchFamily="49" charset="-122"/>
                <a:cs typeface="Arial" panose="020B0604020202020204" pitchFamily="34" charset="0"/>
              </a:rPr>
              <a:t>0.1mm</a:t>
            </a:r>
          </a:p>
        </p:txBody>
      </p:sp>
      <p:sp>
        <p:nvSpPr>
          <p:cNvPr id="46" name="Rectangle 45">
            <a:extLst>
              <a:ext uri="{FF2B5EF4-FFF2-40B4-BE49-F238E27FC236}">
                <a16:creationId xmlns:a16="http://schemas.microsoft.com/office/drawing/2014/main" id="{73115821-416A-3C4F-AE7F-A7BB069D6BED}"/>
              </a:ext>
            </a:extLst>
          </p:cNvPr>
          <p:cNvSpPr/>
          <p:nvPr/>
        </p:nvSpPr>
        <p:spPr>
          <a:xfrm>
            <a:off x="323843" y="5384195"/>
            <a:ext cx="1423359" cy="576197"/>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47" name="矩形 2">
            <a:extLst>
              <a:ext uri="{FF2B5EF4-FFF2-40B4-BE49-F238E27FC236}">
                <a16:creationId xmlns:a16="http://schemas.microsoft.com/office/drawing/2014/main" id="{6668DCA9-7507-7E44-BCE7-0DEDE598C0BB}"/>
              </a:ext>
            </a:extLst>
          </p:cNvPr>
          <p:cNvSpPr/>
          <p:nvPr/>
        </p:nvSpPr>
        <p:spPr>
          <a:xfrm>
            <a:off x="463287" y="5499718"/>
            <a:ext cx="1157957" cy="369332"/>
          </a:xfrm>
          <a:prstGeom prst="rect">
            <a:avLst/>
          </a:prstGeom>
        </p:spPr>
        <p:txBody>
          <a:bodyPr wrap="square">
            <a:spAutoFit/>
          </a:bodyPr>
          <a:lstStyle/>
          <a:p>
            <a:pPr algn="ctr"/>
            <a:r>
              <a:rPr lang="zh-CN" altLang="en-US" b="1" spc="100" dirty="0">
                <a:solidFill>
                  <a:schemeClr val="bg1"/>
                </a:solidFill>
                <a:latin typeface="Arial" panose="020B0604020202020204" pitchFamily="34" charset="0"/>
                <a:ea typeface="黑体" panose="02010609060101010101" pitchFamily="49" charset="-122"/>
                <a:cs typeface="Arial" panose="020B0604020202020204" pitchFamily="34" charset="0"/>
              </a:rPr>
              <a:t>原材料</a:t>
            </a:r>
          </a:p>
        </p:txBody>
      </p:sp>
      <p:sp>
        <p:nvSpPr>
          <p:cNvPr id="48" name="Rectangle 47">
            <a:extLst>
              <a:ext uri="{FF2B5EF4-FFF2-40B4-BE49-F238E27FC236}">
                <a16:creationId xmlns:a16="http://schemas.microsoft.com/office/drawing/2014/main" id="{395B15CF-FED8-CA41-A227-B7B4A102C5E1}"/>
              </a:ext>
            </a:extLst>
          </p:cNvPr>
          <p:cNvSpPr/>
          <p:nvPr/>
        </p:nvSpPr>
        <p:spPr>
          <a:xfrm>
            <a:off x="2281654" y="5384195"/>
            <a:ext cx="1423359" cy="576197"/>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49" name="矩形 2">
            <a:extLst>
              <a:ext uri="{FF2B5EF4-FFF2-40B4-BE49-F238E27FC236}">
                <a16:creationId xmlns:a16="http://schemas.microsoft.com/office/drawing/2014/main" id="{4A6841B4-C25F-0A48-81DE-D48755775C02}"/>
              </a:ext>
            </a:extLst>
          </p:cNvPr>
          <p:cNvSpPr/>
          <p:nvPr/>
        </p:nvSpPr>
        <p:spPr>
          <a:xfrm>
            <a:off x="2414355" y="5499718"/>
            <a:ext cx="1157957" cy="369332"/>
          </a:xfrm>
          <a:prstGeom prst="rect">
            <a:avLst/>
          </a:prstGeom>
        </p:spPr>
        <p:txBody>
          <a:bodyPr wrap="square">
            <a:spAutoFit/>
          </a:bodyPr>
          <a:lstStyle/>
          <a:p>
            <a:pPr algn="ctr"/>
            <a:r>
              <a:rPr lang="zh-CN" altLang="en-US" b="1" spc="100" dirty="0">
                <a:solidFill>
                  <a:schemeClr val="bg1"/>
                </a:solidFill>
                <a:latin typeface="Arial" panose="020B0604020202020204" pitchFamily="34" charset="0"/>
                <a:ea typeface="黑体" panose="02010609060101010101" pitchFamily="49" charset="-122"/>
                <a:cs typeface="Arial" panose="020B0604020202020204" pitchFamily="34" charset="0"/>
              </a:rPr>
              <a:t>单体电池</a:t>
            </a:r>
          </a:p>
        </p:txBody>
      </p:sp>
      <p:sp>
        <p:nvSpPr>
          <p:cNvPr id="50" name="Rectangle 49">
            <a:extLst>
              <a:ext uri="{FF2B5EF4-FFF2-40B4-BE49-F238E27FC236}">
                <a16:creationId xmlns:a16="http://schemas.microsoft.com/office/drawing/2014/main" id="{4789343E-6A58-F04D-8F96-BB015163657F}"/>
              </a:ext>
            </a:extLst>
          </p:cNvPr>
          <p:cNvSpPr/>
          <p:nvPr/>
        </p:nvSpPr>
        <p:spPr>
          <a:xfrm>
            <a:off x="4239465" y="5384195"/>
            <a:ext cx="1423359" cy="576197"/>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51" name="矩形 2">
            <a:extLst>
              <a:ext uri="{FF2B5EF4-FFF2-40B4-BE49-F238E27FC236}">
                <a16:creationId xmlns:a16="http://schemas.microsoft.com/office/drawing/2014/main" id="{64FC5A45-1111-B34C-8AA5-54A9AEF13931}"/>
              </a:ext>
            </a:extLst>
          </p:cNvPr>
          <p:cNvSpPr/>
          <p:nvPr/>
        </p:nvSpPr>
        <p:spPr>
          <a:xfrm>
            <a:off x="4372166" y="5499718"/>
            <a:ext cx="1157957" cy="369332"/>
          </a:xfrm>
          <a:prstGeom prst="rect">
            <a:avLst/>
          </a:prstGeom>
        </p:spPr>
        <p:txBody>
          <a:bodyPr wrap="square">
            <a:spAutoFit/>
          </a:bodyPr>
          <a:lstStyle/>
          <a:p>
            <a:pPr algn="ctr"/>
            <a:r>
              <a:rPr lang="zh-CN" altLang="en-US" b="1" spc="100" dirty="0">
                <a:solidFill>
                  <a:schemeClr val="bg1"/>
                </a:solidFill>
                <a:latin typeface="Arial" panose="020B0604020202020204" pitchFamily="34" charset="0"/>
                <a:ea typeface="黑体" panose="02010609060101010101" pitchFamily="49" charset="-122"/>
                <a:cs typeface="Arial" panose="020B0604020202020204" pitchFamily="34" charset="0"/>
              </a:rPr>
              <a:t>模组</a:t>
            </a:r>
          </a:p>
        </p:txBody>
      </p:sp>
      <p:sp>
        <p:nvSpPr>
          <p:cNvPr id="52" name="Rectangle 51">
            <a:extLst>
              <a:ext uri="{FF2B5EF4-FFF2-40B4-BE49-F238E27FC236}">
                <a16:creationId xmlns:a16="http://schemas.microsoft.com/office/drawing/2014/main" id="{C627258B-7E0C-194E-B0C3-18E258129C90}"/>
              </a:ext>
            </a:extLst>
          </p:cNvPr>
          <p:cNvSpPr/>
          <p:nvPr/>
        </p:nvSpPr>
        <p:spPr>
          <a:xfrm>
            <a:off x="6197276" y="5384195"/>
            <a:ext cx="1423359" cy="576197"/>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53" name="矩形 2">
            <a:extLst>
              <a:ext uri="{FF2B5EF4-FFF2-40B4-BE49-F238E27FC236}">
                <a16:creationId xmlns:a16="http://schemas.microsoft.com/office/drawing/2014/main" id="{69FB9DB9-803B-8943-BF8D-E0B43BA6466F}"/>
              </a:ext>
            </a:extLst>
          </p:cNvPr>
          <p:cNvSpPr/>
          <p:nvPr/>
        </p:nvSpPr>
        <p:spPr>
          <a:xfrm>
            <a:off x="6329977" y="5499718"/>
            <a:ext cx="1157957" cy="338554"/>
          </a:xfrm>
          <a:prstGeom prst="rect">
            <a:avLst/>
          </a:prstGeom>
        </p:spPr>
        <p:txBody>
          <a:bodyPr wrap="square">
            <a:spAutoFit/>
          </a:bodyPr>
          <a:lstStyle/>
          <a:p>
            <a:pPr algn="ctr"/>
            <a:r>
              <a:rPr lang="zh-CN" altLang="en-US" sz="1600" b="1" spc="100" dirty="0">
                <a:solidFill>
                  <a:schemeClr val="bg1"/>
                </a:solidFill>
                <a:latin typeface="Arial" panose="020B0604020202020204" pitchFamily="34" charset="0"/>
                <a:ea typeface="黑体" panose="02010609060101010101" pitchFamily="49" charset="-122"/>
                <a:cs typeface="Arial" panose="020B0604020202020204" pitchFamily="34" charset="0"/>
              </a:rPr>
              <a:t>电池</a:t>
            </a:r>
            <a:r>
              <a:rPr lang="en-HK" altLang="zh-CN" sz="1600" b="1" spc="100" dirty="0">
                <a:solidFill>
                  <a:schemeClr val="bg1"/>
                </a:solidFill>
                <a:latin typeface="Arial" panose="020B0604020202020204" pitchFamily="34" charset="0"/>
                <a:ea typeface="黑体" panose="02010609060101010101" pitchFamily="49" charset="-122"/>
                <a:cs typeface="Arial" panose="020B0604020202020204" pitchFamily="34" charset="0"/>
              </a:rPr>
              <a:t>Pack</a:t>
            </a:r>
            <a:endParaRPr lang="zh-CN" altLang="en-US" sz="1600" b="1"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54" name="Rectangle 53">
            <a:extLst>
              <a:ext uri="{FF2B5EF4-FFF2-40B4-BE49-F238E27FC236}">
                <a16:creationId xmlns:a16="http://schemas.microsoft.com/office/drawing/2014/main" id="{B2CEF4FF-8FE0-C542-9740-9A98A068C71B}"/>
              </a:ext>
            </a:extLst>
          </p:cNvPr>
          <p:cNvSpPr/>
          <p:nvPr/>
        </p:nvSpPr>
        <p:spPr>
          <a:xfrm>
            <a:off x="8155087" y="5384195"/>
            <a:ext cx="1423359" cy="5761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55" name="矩形 2">
            <a:extLst>
              <a:ext uri="{FF2B5EF4-FFF2-40B4-BE49-F238E27FC236}">
                <a16:creationId xmlns:a16="http://schemas.microsoft.com/office/drawing/2014/main" id="{B5E0B56C-B9AE-6549-8E41-CA05FEE6C252}"/>
              </a:ext>
            </a:extLst>
          </p:cNvPr>
          <p:cNvSpPr/>
          <p:nvPr/>
        </p:nvSpPr>
        <p:spPr>
          <a:xfrm>
            <a:off x="8287788" y="5499718"/>
            <a:ext cx="1157957" cy="369332"/>
          </a:xfrm>
          <a:prstGeom prst="rect">
            <a:avLst/>
          </a:prstGeom>
        </p:spPr>
        <p:txBody>
          <a:bodyPr wrap="square">
            <a:spAutoFit/>
          </a:bodyPr>
          <a:lstStyle/>
          <a:p>
            <a:pPr algn="ctr"/>
            <a:r>
              <a:rPr lang="zh-CN" altLang="en-US" b="1" spc="100" dirty="0">
                <a:solidFill>
                  <a:schemeClr val="bg1"/>
                </a:solidFill>
                <a:latin typeface="Arial" panose="020B0604020202020204" pitchFamily="34" charset="0"/>
                <a:ea typeface="黑体" panose="02010609060101010101" pitchFamily="49" charset="-122"/>
                <a:cs typeface="Arial" panose="020B0604020202020204" pitchFamily="34" charset="0"/>
              </a:rPr>
              <a:t>行业应用</a:t>
            </a:r>
          </a:p>
        </p:txBody>
      </p:sp>
      <p:sp>
        <p:nvSpPr>
          <p:cNvPr id="56" name="Rectangle 55">
            <a:extLst>
              <a:ext uri="{FF2B5EF4-FFF2-40B4-BE49-F238E27FC236}">
                <a16:creationId xmlns:a16="http://schemas.microsoft.com/office/drawing/2014/main" id="{0EAEA02F-765D-E342-8A2E-DD567E5036B0}"/>
              </a:ext>
            </a:extLst>
          </p:cNvPr>
          <p:cNvSpPr/>
          <p:nvPr/>
        </p:nvSpPr>
        <p:spPr>
          <a:xfrm>
            <a:off x="10112900" y="5384195"/>
            <a:ext cx="1423359" cy="5761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57" name="矩形 2">
            <a:extLst>
              <a:ext uri="{FF2B5EF4-FFF2-40B4-BE49-F238E27FC236}">
                <a16:creationId xmlns:a16="http://schemas.microsoft.com/office/drawing/2014/main" id="{D8ED1D67-E0BE-B244-9132-7DA57CC58E84}"/>
              </a:ext>
            </a:extLst>
          </p:cNvPr>
          <p:cNvSpPr/>
          <p:nvPr/>
        </p:nvSpPr>
        <p:spPr>
          <a:xfrm>
            <a:off x="10245601" y="5499718"/>
            <a:ext cx="1157957" cy="369332"/>
          </a:xfrm>
          <a:prstGeom prst="rect">
            <a:avLst/>
          </a:prstGeom>
        </p:spPr>
        <p:txBody>
          <a:bodyPr wrap="square">
            <a:spAutoFit/>
          </a:bodyPr>
          <a:lstStyle/>
          <a:p>
            <a:pPr algn="ctr"/>
            <a:r>
              <a:rPr lang="zh-CN" altLang="en-US" b="1" spc="100" dirty="0">
                <a:solidFill>
                  <a:schemeClr val="bg1"/>
                </a:solidFill>
                <a:latin typeface="Arial" panose="020B0604020202020204" pitchFamily="34" charset="0"/>
                <a:ea typeface="黑体" panose="02010609060101010101" pitchFamily="49" charset="-122"/>
                <a:cs typeface="Arial" panose="020B0604020202020204" pitchFamily="34" charset="0"/>
              </a:rPr>
              <a:t>电池回收</a:t>
            </a:r>
          </a:p>
        </p:txBody>
      </p:sp>
      <p:cxnSp>
        <p:nvCxnSpPr>
          <p:cNvPr id="58" name="直线箭头连接符 13">
            <a:extLst>
              <a:ext uri="{FF2B5EF4-FFF2-40B4-BE49-F238E27FC236}">
                <a16:creationId xmlns:a16="http://schemas.microsoft.com/office/drawing/2014/main" id="{AF5ED49C-A26B-CA42-B6D7-233B917D1205}"/>
              </a:ext>
            </a:extLst>
          </p:cNvPr>
          <p:cNvCxnSpPr>
            <a:cxnSpLocks/>
          </p:cNvCxnSpPr>
          <p:nvPr/>
        </p:nvCxnSpPr>
        <p:spPr>
          <a:xfrm>
            <a:off x="1789869" y="5672294"/>
            <a:ext cx="450760"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13">
            <a:extLst>
              <a:ext uri="{FF2B5EF4-FFF2-40B4-BE49-F238E27FC236}">
                <a16:creationId xmlns:a16="http://schemas.microsoft.com/office/drawing/2014/main" id="{38D13858-E3E3-BA40-BF4B-9F1823E9C1C1}"/>
              </a:ext>
            </a:extLst>
          </p:cNvPr>
          <p:cNvCxnSpPr>
            <a:cxnSpLocks/>
          </p:cNvCxnSpPr>
          <p:nvPr/>
        </p:nvCxnSpPr>
        <p:spPr>
          <a:xfrm>
            <a:off x="3747256" y="5672294"/>
            <a:ext cx="450760"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13">
            <a:extLst>
              <a:ext uri="{FF2B5EF4-FFF2-40B4-BE49-F238E27FC236}">
                <a16:creationId xmlns:a16="http://schemas.microsoft.com/office/drawing/2014/main" id="{BD331231-4ACD-FB4B-8232-E711EEB9118F}"/>
              </a:ext>
            </a:extLst>
          </p:cNvPr>
          <p:cNvCxnSpPr>
            <a:cxnSpLocks/>
          </p:cNvCxnSpPr>
          <p:nvPr/>
        </p:nvCxnSpPr>
        <p:spPr>
          <a:xfrm>
            <a:off x="5718931" y="5672294"/>
            <a:ext cx="450760"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13">
            <a:extLst>
              <a:ext uri="{FF2B5EF4-FFF2-40B4-BE49-F238E27FC236}">
                <a16:creationId xmlns:a16="http://schemas.microsoft.com/office/drawing/2014/main" id="{DACF9400-AD1D-8149-A49B-9429ECFCA662}"/>
              </a:ext>
            </a:extLst>
          </p:cNvPr>
          <p:cNvCxnSpPr>
            <a:cxnSpLocks/>
          </p:cNvCxnSpPr>
          <p:nvPr/>
        </p:nvCxnSpPr>
        <p:spPr>
          <a:xfrm>
            <a:off x="7676318" y="5672294"/>
            <a:ext cx="450760"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13">
            <a:extLst>
              <a:ext uri="{FF2B5EF4-FFF2-40B4-BE49-F238E27FC236}">
                <a16:creationId xmlns:a16="http://schemas.microsoft.com/office/drawing/2014/main" id="{939A4555-4F2E-CC4A-BDAC-A78B5C7024B0}"/>
              </a:ext>
            </a:extLst>
          </p:cNvPr>
          <p:cNvCxnSpPr>
            <a:cxnSpLocks/>
          </p:cNvCxnSpPr>
          <p:nvPr/>
        </p:nvCxnSpPr>
        <p:spPr>
          <a:xfrm>
            <a:off x="9633705" y="5672294"/>
            <a:ext cx="450760" cy="0"/>
          </a:xfrm>
          <a:prstGeom prst="straightConnector1">
            <a:avLst/>
          </a:prstGeom>
          <a:ln w="38100">
            <a:solidFill>
              <a:srgbClr val="2EB7EB"/>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2">
            <a:extLst>
              <a:ext uri="{FF2B5EF4-FFF2-40B4-BE49-F238E27FC236}">
                <a16:creationId xmlns:a16="http://schemas.microsoft.com/office/drawing/2014/main" id="{9EE2DD5D-25B1-FF48-AD4E-384B483320A7}"/>
              </a:ext>
            </a:extLst>
          </p:cNvPr>
          <p:cNvSpPr/>
          <p:nvPr/>
        </p:nvSpPr>
        <p:spPr>
          <a:xfrm>
            <a:off x="1754809" y="5111698"/>
            <a:ext cx="518091" cy="276999"/>
          </a:xfrm>
          <a:prstGeom prst="rect">
            <a:avLst/>
          </a:prstGeom>
        </p:spPr>
        <p:txBody>
          <a:bodyPr wrap="none">
            <a:spAutoFit/>
          </a:bodyPr>
          <a:lstStyle/>
          <a:p>
            <a:pPr algn="ctr"/>
            <a:r>
              <a:rPr lang="zh-CN" altLang="en-US" sz="1200" b="1" spc="100" dirty="0">
                <a:solidFill>
                  <a:srgbClr val="474646"/>
                </a:solidFill>
                <a:latin typeface="Arial" panose="020B0604020202020204" pitchFamily="34" charset="0"/>
                <a:ea typeface="黑体" panose="02010609060101010101" pitchFamily="49" charset="-122"/>
                <a:cs typeface="Arial" panose="020B0604020202020204" pitchFamily="34" charset="0"/>
              </a:rPr>
              <a:t>加工</a:t>
            </a:r>
          </a:p>
        </p:txBody>
      </p:sp>
      <p:sp>
        <p:nvSpPr>
          <p:cNvPr id="67" name="矩形 2">
            <a:extLst>
              <a:ext uri="{FF2B5EF4-FFF2-40B4-BE49-F238E27FC236}">
                <a16:creationId xmlns:a16="http://schemas.microsoft.com/office/drawing/2014/main" id="{6AD9BB3D-EAA6-CB4C-A957-2DAD294A31C4}"/>
              </a:ext>
            </a:extLst>
          </p:cNvPr>
          <p:cNvSpPr/>
          <p:nvPr/>
        </p:nvSpPr>
        <p:spPr>
          <a:xfrm>
            <a:off x="3740772" y="5111698"/>
            <a:ext cx="518091" cy="276999"/>
          </a:xfrm>
          <a:prstGeom prst="rect">
            <a:avLst/>
          </a:prstGeom>
        </p:spPr>
        <p:txBody>
          <a:bodyPr wrap="none">
            <a:spAutoFit/>
          </a:bodyPr>
          <a:lstStyle/>
          <a:p>
            <a:pPr algn="ctr"/>
            <a:r>
              <a:rPr lang="zh-CN" altLang="en-US" sz="1200" b="1" spc="100" dirty="0">
                <a:solidFill>
                  <a:srgbClr val="474646"/>
                </a:solidFill>
                <a:latin typeface="Arial" panose="020B0604020202020204" pitchFamily="34" charset="0"/>
                <a:ea typeface="黑体" panose="02010609060101010101" pitchFamily="49" charset="-122"/>
                <a:cs typeface="Arial" panose="020B0604020202020204" pitchFamily="34" charset="0"/>
              </a:rPr>
              <a:t>组装</a:t>
            </a:r>
          </a:p>
        </p:txBody>
      </p:sp>
      <p:sp>
        <p:nvSpPr>
          <p:cNvPr id="68" name="矩形 2">
            <a:extLst>
              <a:ext uri="{FF2B5EF4-FFF2-40B4-BE49-F238E27FC236}">
                <a16:creationId xmlns:a16="http://schemas.microsoft.com/office/drawing/2014/main" id="{77AE8ECF-E7D8-744C-90BD-01A470D107F6}"/>
              </a:ext>
            </a:extLst>
          </p:cNvPr>
          <p:cNvSpPr/>
          <p:nvPr/>
        </p:nvSpPr>
        <p:spPr>
          <a:xfrm>
            <a:off x="5698159" y="5111698"/>
            <a:ext cx="518091" cy="276999"/>
          </a:xfrm>
          <a:prstGeom prst="rect">
            <a:avLst/>
          </a:prstGeom>
        </p:spPr>
        <p:txBody>
          <a:bodyPr wrap="none">
            <a:spAutoFit/>
          </a:bodyPr>
          <a:lstStyle/>
          <a:p>
            <a:pPr algn="ctr"/>
            <a:r>
              <a:rPr lang="zh-CN" altLang="en-US" sz="1200" b="1" spc="100" dirty="0">
                <a:solidFill>
                  <a:srgbClr val="474646"/>
                </a:solidFill>
                <a:latin typeface="Arial" panose="020B0604020202020204" pitchFamily="34" charset="0"/>
                <a:ea typeface="黑体" panose="02010609060101010101" pitchFamily="49" charset="-122"/>
                <a:cs typeface="Arial" panose="020B0604020202020204" pitchFamily="34" charset="0"/>
              </a:rPr>
              <a:t>组装</a:t>
            </a:r>
          </a:p>
        </p:txBody>
      </p:sp>
      <p:sp>
        <p:nvSpPr>
          <p:cNvPr id="70" name="矩形 2">
            <a:extLst>
              <a:ext uri="{FF2B5EF4-FFF2-40B4-BE49-F238E27FC236}">
                <a16:creationId xmlns:a16="http://schemas.microsoft.com/office/drawing/2014/main" id="{72DB2D22-B1A7-614B-BE6A-A9DC511B681A}"/>
              </a:ext>
            </a:extLst>
          </p:cNvPr>
          <p:cNvSpPr/>
          <p:nvPr/>
        </p:nvSpPr>
        <p:spPr>
          <a:xfrm>
            <a:off x="1254673" y="6068961"/>
            <a:ext cx="1518364" cy="276999"/>
          </a:xfrm>
          <a:prstGeom prst="rect">
            <a:avLst/>
          </a:prstGeom>
        </p:spPr>
        <p:txBody>
          <a:bodyPr wrap="none">
            <a:spAutoFit/>
          </a:bodyPr>
          <a:lstStyle/>
          <a:p>
            <a:pPr algn="ctr"/>
            <a:r>
              <a:rPr lang="zh-CN" altLang="en-US" sz="1200" b="1" spc="100" dirty="0">
                <a:solidFill>
                  <a:srgbClr val="474646"/>
                </a:solidFill>
                <a:latin typeface="Arial" panose="020B0604020202020204" pitchFamily="34" charset="0"/>
                <a:ea typeface="黑体" panose="02010609060101010101" pitchFamily="49" charset="-122"/>
                <a:cs typeface="Arial" panose="020B0604020202020204" pitchFamily="34" charset="0"/>
              </a:rPr>
              <a:t>涂布、分切、卷绕</a:t>
            </a:r>
          </a:p>
        </p:txBody>
      </p:sp>
      <p:sp>
        <p:nvSpPr>
          <p:cNvPr id="71" name="矩形 2">
            <a:extLst>
              <a:ext uri="{FF2B5EF4-FFF2-40B4-BE49-F238E27FC236}">
                <a16:creationId xmlns:a16="http://schemas.microsoft.com/office/drawing/2014/main" id="{102D74BB-3D1E-AF47-BC50-49B3C5EA3B74}"/>
              </a:ext>
            </a:extLst>
          </p:cNvPr>
          <p:cNvSpPr/>
          <p:nvPr/>
        </p:nvSpPr>
        <p:spPr>
          <a:xfrm>
            <a:off x="3490704" y="6068961"/>
            <a:ext cx="1018227" cy="276999"/>
          </a:xfrm>
          <a:prstGeom prst="rect">
            <a:avLst/>
          </a:prstGeom>
        </p:spPr>
        <p:txBody>
          <a:bodyPr wrap="none">
            <a:spAutoFit/>
          </a:bodyPr>
          <a:lstStyle/>
          <a:p>
            <a:pPr algn="ctr"/>
            <a:r>
              <a:rPr lang="zh-CN" altLang="en-US" sz="1200" b="1" spc="100" dirty="0">
                <a:solidFill>
                  <a:srgbClr val="474646"/>
                </a:solidFill>
                <a:latin typeface="Arial" panose="020B0604020202020204" pitchFamily="34" charset="0"/>
                <a:ea typeface="黑体" panose="02010609060101010101" pitchFamily="49" charset="-122"/>
                <a:cs typeface="Arial" panose="020B0604020202020204" pitchFamily="34" charset="0"/>
              </a:rPr>
              <a:t>涂胶、焊接</a:t>
            </a:r>
          </a:p>
        </p:txBody>
      </p:sp>
      <p:sp>
        <p:nvSpPr>
          <p:cNvPr id="72" name="矩形 2">
            <a:extLst>
              <a:ext uri="{FF2B5EF4-FFF2-40B4-BE49-F238E27FC236}">
                <a16:creationId xmlns:a16="http://schemas.microsoft.com/office/drawing/2014/main" id="{32FE1E6E-E83F-7D49-BFB4-A3286C6504C2}"/>
              </a:ext>
            </a:extLst>
          </p:cNvPr>
          <p:cNvSpPr/>
          <p:nvPr/>
        </p:nvSpPr>
        <p:spPr>
          <a:xfrm>
            <a:off x="5698159" y="6068961"/>
            <a:ext cx="518091" cy="276999"/>
          </a:xfrm>
          <a:prstGeom prst="rect">
            <a:avLst/>
          </a:prstGeom>
        </p:spPr>
        <p:txBody>
          <a:bodyPr wrap="none">
            <a:spAutoFit/>
          </a:bodyPr>
          <a:lstStyle/>
          <a:p>
            <a:pPr algn="ctr"/>
            <a:r>
              <a:rPr lang="zh-CN" altLang="en-US" sz="1200" b="1" spc="100" dirty="0">
                <a:solidFill>
                  <a:srgbClr val="474646"/>
                </a:solidFill>
                <a:latin typeface="Arial" panose="020B0604020202020204" pitchFamily="34" charset="0"/>
                <a:ea typeface="黑体" panose="02010609060101010101" pitchFamily="49" charset="-122"/>
                <a:cs typeface="Arial" panose="020B0604020202020204" pitchFamily="34" charset="0"/>
              </a:rPr>
              <a:t>装配</a:t>
            </a:r>
          </a:p>
        </p:txBody>
      </p:sp>
      <p:sp>
        <p:nvSpPr>
          <p:cNvPr id="73" name="Rectangle 72">
            <a:extLst>
              <a:ext uri="{FF2B5EF4-FFF2-40B4-BE49-F238E27FC236}">
                <a16:creationId xmlns:a16="http://schemas.microsoft.com/office/drawing/2014/main" id="{FAB6B72B-EBAB-CE42-B5B7-103A50170A5A}"/>
              </a:ext>
            </a:extLst>
          </p:cNvPr>
          <p:cNvSpPr/>
          <p:nvPr/>
        </p:nvSpPr>
        <p:spPr>
          <a:xfrm>
            <a:off x="8386619" y="6205027"/>
            <a:ext cx="928614" cy="384015"/>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74" name="Rectangle 73">
            <a:extLst>
              <a:ext uri="{FF2B5EF4-FFF2-40B4-BE49-F238E27FC236}">
                <a16:creationId xmlns:a16="http://schemas.microsoft.com/office/drawing/2014/main" id="{1475B769-9478-FF47-9385-B6652E3778AD}"/>
              </a:ext>
            </a:extLst>
          </p:cNvPr>
          <p:cNvSpPr/>
          <p:nvPr/>
        </p:nvSpPr>
        <p:spPr>
          <a:xfrm>
            <a:off x="9481764" y="6205027"/>
            <a:ext cx="928614" cy="384015"/>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75" name="Rectangle 74">
            <a:extLst>
              <a:ext uri="{FF2B5EF4-FFF2-40B4-BE49-F238E27FC236}">
                <a16:creationId xmlns:a16="http://schemas.microsoft.com/office/drawing/2014/main" id="{A0209A35-95E5-8443-A4F7-99D64054C715}"/>
              </a:ext>
            </a:extLst>
          </p:cNvPr>
          <p:cNvSpPr/>
          <p:nvPr/>
        </p:nvSpPr>
        <p:spPr>
          <a:xfrm>
            <a:off x="10607645" y="6205027"/>
            <a:ext cx="928614" cy="384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dirty="0">
              <a:latin typeface="Arial" panose="020B0604020202020204" pitchFamily="34" charset="0"/>
              <a:ea typeface="黑体" panose="02010609060101010101" pitchFamily="49" charset="-122"/>
              <a:cs typeface="Arial" panose="020B0604020202020204" pitchFamily="34" charset="0"/>
            </a:endParaRPr>
          </a:p>
        </p:txBody>
      </p:sp>
      <p:sp>
        <p:nvSpPr>
          <p:cNvPr id="76" name="矩形 2">
            <a:extLst>
              <a:ext uri="{FF2B5EF4-FFF2-40B4-BE49-F238E27FC236}">
                <a16:creationId xmlns:a16="http://schemas.microsoft.com/office/drawing/2014/main" id="{C9B6CA2F-98CC-0043-A356-8EE4DCAD3844}"/>
              </a:ext>
            </a:extLst>
          </p:cNvPr>
          <p:cNvSpPr/>
          <p:nvPr/>
        </p:nvSpPr>
        <p:spPr>
          <a:xfrm>
            <a:off x="8271947" y="6243145"/>
            <a:ext cx="1157957" cy="307777"/>
          </a:xfrm>
          <a:prstGeom prst="rect">
            <a:avLst/>
          </a:prstGeom>
        </p:spPr>
        <p:txBody>
          <a:bodyPr wrap="square">
            <a:spAutoFit/>
          </a:bodyPr>
          <a:lstStyle/>
          <a:p>
            <a:pPr algn="ctr"/>
            <a:r>
              <a:rPr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rPr>
              <a:t>上游</a:t>
            </a:r>
          </a:p>
        </p:txBody>
      </p:sp>
      <p:sp>
        <p:nvSpPr>
          <p:cNvPr id="77" name="矩形 2">
            <a:extLst>
              <a:ext uri="{FF2B5EF4-FFF2-40B4-BE49-F238E27FC236}">
                <a16:creationId xmlns:a16="http://schemas.microsoft.com/office/drawing/2014/main" id="{C512240D-A6A4-224C-B431-F75DC0E3D7EE}"/>
              </a:ext>
            </a:extLst>
          </p:cNvPr>
          <p:cNvSpPr/>
          <p:nvPr/>
        </p:nvSpPr>
        <p:spPr>
          <a:xfrm>
            <a:off x="9386372" y="6243145"/>
            <a:ext cx="1157957" cy="307777"/>
          </a:xfrm>
          <a:prstGeom prst="rect">
            <a:avLst/>
          </a:prstGeom>
        </p:spPr>
        <p:txBody>
          <a:bodyPr wrap="square">
            <a:spAutoFit/>
          </a:bodyPr>
          <a:lstStyle/>
          <a:p>
            <a:pPr algn="ctr"/>
            <a:r>
              <a:rPr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rPr>
              <a:t>中游</a:t>
            </a:r>
          </a:p>
        </p:txBody>
      </p:sp>
      <p:sp>
        <p:nvSpPr>
          <p:cNvPr id="78" name="矩形 2">
            <a:extLst>
              <a:ext uri="{FF2B5EF4-FFF2-40B4-BE49-F238E27FC236}">
                <a16:creationId xmlns:a16="http://schemas.microsoft.com/office/drawing/2014/main" id="{4BC4D84B-69A5-224C-B2EE-CE84B8A85013}"/>
              </a:ext>
            </a:extLst>
          </p:cNvPr>
          <p:cNvSpPr/>
          <p:nvPr/>
        </p:nvSpPr>
        <p:spPr>
          <a:xfrm>
            <a:off x="10500797" y="6243145"/>
            <a:ext cx="1157957" cy="307777"/>
          </a:xfrm>
          <a:prstGeom prst="rect">
            <a:avLst/>
          </a:prstGeom>
        </p:spPr>
        <p:txBody>
          <a:bodyPr wrap="square">
            <a:spAutoFit/>
          </a:bodyPr>
          <a:lstStyle/>
          <a:p>
            <a:pPr algn="ctr"/>
            <a:r>
              <a:rPr lang="zh-CN" altLang="en-US" sz="1400" b="1" spc="100" dirty="0">
                <a:solidFill>
                  <a:schemeClr val="bg1"/>
                </a:solidFill>
                <a:latin typeface="Arial" panose="020B0604020202020204" pitchFamily="34" charset="0"/>
                <a:ea typeface="黑体" panose="02010609060101010101" pitchFamily="49" charset="-122"/>
                <a:cs typeface="Arial" panose="020B0604020202020204" pitchFamily="34" charset="0"/>
              </a:rPr>
              <a:t>下游</a:t>
            </a:r>
          </a:p>
        </p:txBody>
      </p:sp>
    </p:spTree>
    <p:extLst>
      <p:ext uri="{BB962C8B-B14F-4D97-AF65-F5344CB8AC3E}">
        <p14:creationId xmlns:p14="http://schemas.microsoft.com/office/powerpoint/2010/main" val="343793568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突破创新  赋能产业</a:t>
            </a:r>
          </a:p>
        </p:txBody>
      </p:sp>
      <p:sp>
        <p:nvSpPr>
          <p:cNvPr id="26" name="文本框 25"/>
          <p:cNvSpPr txBox="1"/>
          <p:nvPr/>
        </p:nvSpPr>
        <p:spPr>
          <a:xfrm>
            <a:off x="5738327" y="4031946"/>
            <a:ext cx="5291586" cy="664797"/>
          </a:xfrm>
          <a:prstGeom prst="rect">
            <a:avLst/>
          </a:prstGeom>
        </p:spPr>
        <p:txBody>
          <a:bodyPr wrap="square" lIns="0" tIns="0" rIns="0" bIns="0" anchor="ctr">
            <a:spAutoFit/>
          </a:bodyPr>
          <a:lstStyle>
            <a:defPPr>
              <a:defRPr lang="zh-CN"/>
            </a:defPPr>
            <a:lvl1pPr algn="r">
              <a:lnSpc>
                <a:spcPct val="90000"/>
              </a:lnSpc>
              <a:spcBef>
                <a:spcPct val="0"/>
              </a:spcBef>
              <a:buNone/>
              <a:defRPr sz="4800">
                <a:solidFill>
                  <a:schemeClr val="accent1"/>
                </a:solidFill>
                <a:latin typeface="+mj-ea"/>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dirty="0">
                <a:solidFill>
                  <a:srgbClr val="20466F"/>
                </a:solidFill>
                <a:latin typeface="Arial" panose="020B0604020202020204" pitchFamily="34" charset="0"/>
                <a:ea typeface="黑体" panose="02010609060101010101" pitchFamily="49" charset="-122"/>
                <a:cs typeface="Arial" panose="020B0604020202020204" pitchFamily="34" charset="0"/>
              </a:rPr>
              <a:t>产品方案</a:t>
            </a:r>
            <a:endPar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任意多边形: 形状 26"/>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06</a:t>
            </a:r>
            <a:endParaRPr kumimoji="0" lang="zh-CN" altLang="en-US"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26129768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3"/>
          <p:cNvPicPr>
            <a:picLocks noChangeAspect="1"/>
          </p:cNvPicPr>
          <p:nvPr/>
        </p:nvPicPr>
        <p:blipFill>
          <a:blip r:embed="rId3"/>
          <a:stretch>
            <a:fillRect/>
          </a:stretch>
        </p:blipFill>
        <p:spPr>
          <a:xfrm>
            <a:off x="4587875" y="780415"/>
            <a:ext cx="7120255" cy="4736465"/>
          </a:xfrm>
          <a:prstGeom prst="rect">
            <a:avLst/>
          </a:prstGeom>
        </p:spPr>
      </p:pic>
      <p:sp>
        <p:nvSpPr>
          <p:cNvPr id="50" name="文本框 49"/>
          <p:cNvSpPr txBox="1"/>
          <p:nvPr/>
        </p:nvSpPr>
        <p:spPr>
          <a:xfrm>
            <a:off x="493486" y="621724"/>
            <a:ext cx="11205028" cy="1014730"/>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r>
              <a:rPr lang="zh-CN" altLang="en-US" sz="2800" dirty="0">
                <a:solidFill>
                  <a:schemeClr val="accent1"/>
                </a:solidFill>
                <a:latin typeface="Arial" panose="020B0604020202020204" pitchFamily="34" charset="0"/>
                <a:ea typeface="黑体" panose="02010609060101010101" pitchFamily="49" charset="-122"/>
                <a:cs typeface="Arial" panose="020B0604020202020204" pitchFamily="34" charset="0"/>
              </a:rPr>
              <a:t>完备的</a:t>
            </a:r>
            <a:r>
              <a:rPr lang="zh-CN" altLang="en-US" dirty="0">
                <a:solidFill>
                  <a:schemeClr val="accent2"/>
                </a:solidFill>
                <a:latin typeface="Arial" panose="020B0604020202020204" pitchFamily="34" charset="0"/>
                <a:ea typeface="黑体" panose="02010609060101010101" pitchFamily="49" charset="-122"/>
                <a:cs typeface="Arial" panose="020B0604020202020204" pitchFamily="34" charset="0"/>
              </a:rPr>
              <a:t>软硬件</a:t>
            </a:r>
            <a:r>
              <a:rPr lang="zh-CN" altLang="en-US" sz="2800" dirty="0">
                <a:solidFill>
                  <a:schemeClr val="accent1"/>
                </a:solidFill>
                <a:latin typeface="Arial" panose="020B0604020202020204" pitchFamily="34" charset="0"/>
                <a:ea typeface="黑体" panose="02010609060101010101" pitchFamily="49" charset="-122"/>
                <a:cs typeface="Arial" panose="020B0604020202020204" pitchFamily="34" charset="0"/>
              </a:rPr>
              <a:t>产品矩阵</a:t>
            </a:r>
            <a:endParaRPr lang="en-US" altLang="zh-CN" sz="2800" dirty="0">
              <a:solidFill>
                <a:schemeClr val="accent1"/>
              </a:solidFill>
              <a:latin typeface="Arial" panose="020B0604020202020204" pitchFamily="34" charset="0"/>
              <a:ea typeface="黑体" panose="02010609060101010101" pitchFamily="49" charset="-122"/>
              <a:cs typeface="Arial" panose="020B0604020202020204" pitchFamily="34" charset="0"/>
            </a:endParaRPr>
          </a:p>
          <a:p>
            <a:r>
              <a:rPr lang="zh-CN" altLang="en-US" sz="2800" dirty="0">
                <a:solidFill>
                  <a:schemeClr val="accent1"/>
                </a:solidFill>
                <a:latin typeface="Arial" panose="020B0604020202020204" pitchFamily="34" charset="0"/>
                <a:ea typeface="黑体" panose="02010609060101010101" pitchFamily="49" charset="-122"/>
                <a:cs typeface="Arial" panose="020B0604020202020204" pitchFamily="34" charset="0"/>
              </a:rPr>
              <a:t>布局智能制造全链条</a:t>
            </a:r>
          </a:p>
        </p:txBody>
      </p:sp>
      <p:sp>
        <p:nvSpPr>
          <p:cNvPr id="96" name="矩形 95"/>
          <p:cNvSpPr/>
          <p:nvPr/>
        </p:nvSpPr>
        <p:spPr>
          <a:xfrm>
            <a:off x="0" y="4691489"/>
            <a:ext cx="12192000" cy="162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9" name="椭圆 68"/>
          <p:cNvSpPr/>
          <p:nvPr/>
        </p:nvSpPr>
        <p:spPr>
          <a:xfrm>
            <a:off x="2131176" y="1127125"/>
            <a:ext cx="4019550" cy="4019550"/>
          </a:xfrm>
          <a:prstGeom prst="ellipse">
            <a:avLst/>
          </a:prstGeom>
          <a:noFill/>
          <a:ln w="6350">
            <a:gradFill flip="none" rotWithShape="1">
              <a:gsLst>
                <a:gs pos="0">
                  <a:schemeClr val="accent1">
                    <a:alpha val="50000"/>
                  </a:schemeClr>
                </a:gs>
                <a:gs pos="13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2" name="椭圆 61"/>
          <p:cNvSpPr/>
          <p:nvPr/>
        </p:nvSpPr>
        <p:spPr>
          <a:xfrm>
            <a:off x="5022181" y="1974389"/>
            <a:ext cx="2147638" cy="2147638"/>
          </a:xfrm>
          <a:prstGeom prst="ellipse">
            <a:avLst/>
          </a:prstGeom>
          <a:solidFill>
            <a:schemeClr val="accent2">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19" name="椭圆 18"/>
          <p:cNvSpPr/>
          <p:nvPr/>
        </p:nvSpPr>
        <p:spPr>
          <a:xfrm>
            <a:off x="5124450" y="2076658"/>
            <a:ext cx="1943100" cy="1943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3013" t="11846" r="84611" b="8887"/>
          <a:stretch>
            <a:fillRect/>
          </a:stretch>
        </p:blipFill>
        <p:spPr>
          <a:xfrm>
            <a:off x="889281" y="2020088"/>
            <a:ext cx="241446" cy="228222"/>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30738" t="11846" r="56886" b="8887"/>
          <a:stretch>
            <a:fillRect/>
          </a:stretch>
        </p:blipFill>
        <p:spPr>
          <a:xfrm>
            <a:off x="887038" y="2501593"/>
            <a:ext cx="245932" cy="232462"/>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58899" t="11846" r="28725" b="8887"/>
          <a:stretch>
            <a:fillRect/>
          </a:stretch>
        </p:blipFill>
        <p:spPr>
          <a:xfrm>
            <a:off x="885896" y="2970217"/>
            <a:ext cx="248216" cy="234622"/>
          </a:xfrm>
          <a:prstGeom prst="rect">
            <a:avLst/>
          </a:prstGeom>
        </p:spPr>
      </p:pic>
      <p:pic>
        <p:nvPicPr>
          <p:cNvPr id="13" name="图片 12"/>
          <p:cNvPicPr>
            <a:picLocks noChangeAspect="1"/>
          </p:cNvPicPr>
          <p:nvPr/>
        </p:nvPicPr>
        <p:blipFill rotWithShape="1">
          <a:blip r:embed="rId7" cstate="print">
            <a:extLst>
              <a:ext uri="{28A0092B-C50C-407E-A947-70E740481C1C}">
                <a14:useLocalDpi xmlns:a14="http://schemas.microsoft.com/office/drawing/2010/main" val="0"/>
              </a:ext>
            </a:extLst>
          </a:blip>
          <a:srcRect l="87559" t="11846" r="65" b="8887"/>
          <a:stretch>
            <a:fillRect/>
          </a:stretch>
        </p:blipFill>
        <p:spPr>
          <a:xfrm>
            <a:off x="884069" y="3438733"/>
            <a:ext cx="251870" cy="238074"/>
          </a:xfrm>
          <a:prstGeom prst="rect">
            <a:avLst/>
          </a:prstGeom>
        </p:spPr>
      </p:pic>
      <p:pic>
        <p:nvPicPr>
          <p:cNvPr id="15" name="图片 14"/>
          <p:cNvPicPr>
            <a:picLocks noChangeAspect="1"/>
          </p:cNvPicPr>
          <p:nvPr/>
        </p:nvPicPr>
        <p:blipFill rotWithShape="1">
          <a:blip r:embed="rId8" cstate="print">
            <a:extLst>
              <a:ext uri="{28A0092B-C50C-407E-A947-70E740481C1C}">
                <a14:useLocalDpi xmlns:a14="http://schemas.microsoft.com/office/drawing/2010/main" val="0"/>
              </a:ext>
            </a:extLst>
          </a:blip>
          <a:srcRect l="45212" t="22572" r="46328" b="17143"/>
          <a:stretch>
            <a:fillRect/>
          </a:stretch>
        </p:blipFill>
        <p:spPr>
          <a:xfrm>
            <a:off x="10207810" y="2911187"/>
            <a:ext cx="189540" cy="171046"/>
          </a:xfrm>
          <a:prstGeom prst="rect">
            <a:avLst/>
          </a:prstGeom>
        </p:spPr>
      </p:pic>
      <p:pic>
        <p:nvPicPr>
          <p:cNvPr id="17" name="图片 16"/>
          <p:cNvPicPr>
            <a:picLocks noChangeAspect="1"/>
          </p:cNvPicPr>
          <p:nvPr/>
        </p:nvPicPr>
        <p:blipFill rotWithShape="1">
          <a:blip r:embed="rId9" cstate="print">
            <a:extLst>
              <a:ext uri="{28A0092B-C50C-407E-A947-70E740481C1C}">
                <a14:useLocalDpi xmlns:a14="http://schemas.microsoft.com/office/drawing/2010/main" val="0"/>
              </a:ext>
            </a:extLst>
          </a:blip>
          <a:srcRect l="84342" t="22572" r="7198" b="17143"/>
          <a:stretch>
            <a:fillRect/>
          </a:stretch>
        </p:blipFill>
        <p:spPr>
          <a:xfrm>
            <a:off x="10186156" y="3936732"/>
            <a:ext cx="209778" cy="189308"/>
          </a:xfrm>
          <a:prstGeom prst="rect">
            <a:avLst/>
          </a:prstGeom>
        </p:spPr>
      </p:pic>
      <p:sp>
        <p:nvSpPr>
          <p:cNvPr id="22" name="矩形 21"/>
          <p:cNvSpPr/>
          <p:nvPr/>
        </p:nvSpPr>
        <p:spPr>
          <a:xfrm>
            <a:off x="4907973" y="2698314"/>
            <a:ext cx="2376054" cy="646331"/>
          </a:xfrm>
          <a:prstGeom prst="rect">
            <a:avLst/>
          </a:prstGeom>
        </p:spPr>
        <p:txBody>
          <a:bodyPr wrap="square">
            <a:spAutoFit/>
          </a:bodyPr>
          <a:lstStyle/>
          <a:p>
            <a:pPr algn="ctr"/>
            <a:r>
              <a:rPr lang="en-US" altLang="zh-CN" dirty="0">
                <a:solidFill>
                  <a:schemeClr val="bg1"/>
                </a:solidFill>
                <a:latin typeface="Arial" panose="020B0604020202020204" pitchFamily="34" charset="0"/>
                <a:ea typeface="黑体" panose="02010609060101010101" pitchFamily="49" charset="-122"/>
                <a:cs typeface="Arial" panose="020B0604020202020204" pitchFamily="34" charset="0"/>
              </a:rPr>
              <a:t>SMore Factory</a:t>
            </a:r>
          </a:p>
          <a:p>
            <a:pPr algn="ctr"/>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智能制造</a:t>
            </a:r>
            <a:endParaRPr lang="en-US" altLang="zh-CN"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TextBox 5"/>
          <p:cNvSpPr txBox="1"/>
          <p:nvPr/>
        </p:nvSpPr>
        <p:spPr>
          <a:xfrm>
            <a:off x="2481906" y="2279183"/>
            <a:ext cx="17548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Arial" panose="020B0604020202020204" pitchFamily="34" charset="0"/>
              </a:rPr>
              <a:t>Smore</a:t>
            </a:r>
            <a:r>
              <a:rPr lang="en-US" sz="1600" dirty="0">
                <a:solidFill>
                  <a:schemeClr val="accent1"/>
                </a:solidFill>
                <a:latin typeface="Arial" panose="020B0604020202020204" pitchFamily="34" charset="0"/>
                <a:ea typeface="黑体" panose="02010609060101010101" pitchFamily="49" charset="-122"/>
                <a:cs typeface="Arial" panose="020B0604020202020204" pitchFamily="34" charset="0"/>
              </a:rPr>
              <a:t> </a:t>
            </a:r>
            <a:r>
              <a:rPr kumimoji="0" lang="en-US" altLang="zh-CN" sz="1600" u="none" strike="noStrike" kern="1200" cap="none" spc="0" normalizeH="0" baseline="0" noProof="0" dirty="0" err="1">
                <a:ln>
                  <a:noFill/>
                </a:ln>
                <a:solidFill>
                  <a:schemeClr val="accent1"/>
                </a:solidFill>
                <a:effectLst/>
                <a:uLnTx/>
                <a:uFillTx/>
                <a:latin typeface="Arial" panose="020B0604020202020204" pitchFamily="34" charset="0"/>
                <a:ea typeface="黑体" panose="02010609060101010101" pitchFamily="49" charset="-122"/>
                <a:cs typeface="Arial" panose="020B0604020202020204" pitchFamily="34" charset="0"/>
              </a:rPr>
              <a:t>ViMo</a:t>
            </a:r>
            <a:endParaRPr kumimoji="0" lang="en-US" sz="160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TextBox 26"/>
          <p:cNvSpPr txBox="1"/>
          <p:nvPr/>
        </p:nvSpPr>
        <p:spPr>
          <a:xfrm>
            <a:off x="2457527" y="2903185"/>
            <a:ext cx="18035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Arial" panose="020B0604020202020204" pitchFamily="34" charset="0"/>
              </a:rPr>
              <a:t>Smore</a:t>
            </a:r>
            <a:r>
              <a:rPr lang="zh-CN" altLang="en-US" sz="1600" dirty="0">
                <a:solidFill>
                  <a:schemeClr val="accent1"/>
                </a:solidFill>
                <a:latin typeface="Arial" panose="020B0604020202020204" pitchFamily="34" charset="0"/>
                <a:ea typeface="黑体" panose="02010609060101010101" pitchFamily="49" charset="-122"/>
                <a:cs typeface="Arial" panose="020B0604020202020204" pitchFamily="34" charset="0"/>
              </a:rPr>
              <a:t> </a:t>
            </a:r>
            <a:r>
              <a:rPr kumimoji="0" lang="en-US" altLang="zh-CN" sz="1600" u="none" strike="noStrike" kern="1200" cap="none" spc="0" normalizeH="0" baseline="0" noProof="0" dirty="0" err="1">
                <a:ln>
                  <a:noFill/>
                </a:ln>
                <a:solidFill>
                  <a:schemeClr val="accent1"/>
                </a:solidFill>
                <a:effectLst/>
                <a:uLnTx/>
                <a:uFillTx/>
                <a:latin typeface="Arial" panose="020B0604020202020204" pitchFamily="34" charset="0"/>
                <a:ea typeface="黑体" panose="02010609060101010101" pitchFamily="49" charset="-122"/>
                <a:cs typeface="Arial" panose="020B0604020202020204" pitchFamily="34" charset="0"/>
              </a:rPr>
              <a:t>ViLab</a:t>
            </a:r>
            <a:endParaRPr kumimoji="0" lang="en-US" altLang="zh-CN" sz="1600" u="none" strike="noStrike" kern="1200" cap="none" spc="0" normalizeH="0" baseline="0" noProof="0" dirty="0">
              <a:ln>
                <a:noFill/>
              </a:ln>
              <a:solidFill>
                <a:schemeClr val="accent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9" name="矩形 28"/>
          <p:cNvSpPr/>
          <p:nvPr/>
        </p:nvSpPr>
        <p:spPr>
          <a:xfrm>
            <a:off x="2094473" y="3527188"/>
            <a:ext cx="2529682" cy="338554"/>
          </a:xfrm>
          <a:prstGeom prst="rect">
            <a:avLst/>
          </a:prstGeom>
        </p:spPr>
        <p:txBody>
          <a:bodyPr wrap="square">
            <a:spAutoFit/>
          </a:bodyPr>
          <a:lstStyle/>
          <a:p>
            <a:pPr lvl="0" algn="ctr">
              <a:defRPr/>
            </a:pPr>
            <a:r>
              <a:rPr lang="zh-CN" altLang="en-US" sz="1600" dirty="0">
                <a:solidFill>
                  <a:schemeClr val="accent1"/>
                </a:solidFill>
                <a:latin typeface="Arial" panose="020B0604020202020204" pitchFamily="34" charset="0"/>
                <a:ea typeface="黑体" panose="02010609060101010101" pitchFamily="49" charset="-122"/>
                <a:cs typeface="Arial" panose="020B0604020202020204" pitchFamily="34" charset="0"/>
              </a:rPr>
              <a:t>其他思谋</a:t>
            </a:r>
            <a:r>
              <a:rPr lang="en-US" altLang="zh-CN" sz="1600" dirty="0">
                <a:solidFill>
                  <a:schemeClr val="accent1"/>
                </a:solidFill>
                <a:latin typeface="Arial" panose="020B0604020202020204" pitchFamily="34" charset="0"/>
                <a:ea typeface="黑体" panose="02010609060101010101" pitchFamily="49" charset="-122"/>
                <a:cs typeface="Arial" panose="020B0604020202020204" pitchFamily="34" charset="0"/>
              </a:rPr>
              <a:t>AI</a:t>
            </a:r>
            <a:r>
              <a:rPr lang="zh-CN" altLang="en-US" sz="1600" dirty="0">
                <a:solidFill>
                  <a:schemeClr val="accent1"/>
                </a:solidFill>
                <a:latin typeface="Arial" panose="020B0604020202020204" pitchFamily="34" charset="0"/>
                <a:ea typeface="黑体" panose="02010609060101010101" pitchFamily="49" charset="-122"/>
                <a:cs typeface="Arial" panose="020B0604020202020204" pitchFamily="34" charset="0"/>
              </a:rPr>
              <a:t>算法组件</a:t>
            </a:r>
          </a:p>
        </p:txBody>
      </p:sp>
      <p:sp>
        <p:nvSpPr>
          <p:cNvPr id="30" name="文本框 29"/>
          <p:cNvSpPr txBox="1"/>
          <p:nvPr/>
        </p:nvSpPr>
        <p:spPr>
          <a:xfrm>
            <a:off x="7821418" y="2279183"/>
            <a:ext cx="202127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r>
              <a:rPr lang="en-US" altLang="zh-CN" dirty="0">
                <a:solidFill>
                  <a:schemeClr val="accent1"/>
                </a:solidFill>
                <a:latin typeface="Arial" panose="020B0604020202020204" pitchFamily="34" charset="0"/>
                <a:ea typeface="黑体" panose="02010609060101010101" pitchFamily="49" charset="-122"/>
                <a:cs typeface="Arial" panose="020B0604020202020204" pitchFamily="34" charset="0"/>
              </a:rPr>
              <a:t>Smore</a:t>
            </a:r>
            <a:r>
              <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rPr>
              <a:t> </a:t>
            </a:r>
            <a:r>
              <a:rPr lang="en-US" altLang="zh-CN" dirty="0" err="1">
                <a:solidFill>
                  <a:schemeClr val="accent1"/>
                </a:solidFill>
                <a:latin typeface="Arial" panose="020B0604020202020204" pitchFamily="34" charset="0"/>
                <a:ea typeface="黑体" panose="02010609060101010101" pitchFamily="49" charset="-122"/>
                <a:cs typeface="Arial" panose="020B0604020202020204" pitchFamily="34" charset="0"/>
              </a:rPr>
              <a:t>ViScanner</a:t>
            </a:r>
            <a:endPar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31" name="文本框 30"/>
          <p:cNvSpPr txBox="1"/>
          <p:nvPr/>
        </p:nvSpPr>
        <p:spPr>
          <a:xfrm>
            <a:off x="7977407" y="3111187"/>
            <a:ext cx="1709295"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r>
              <a:rPr lang="en-US" altLang="zh-CN" dirty="0">
                <a:solidFill>
                  <a:schemeClr val="accent1"/>
                </a:solidFill>
                <a:latin typeface="Arial" panose="020B0604020202020204" pitchFamily="34" charset="0"/>
                <a:ea typeface="黑体" panose="02010609060101010101" pitchFamily="49" charset="-122"/>
                <a:cs typeface="Arial" panose="020B0604020202020204" pitchFamily="34" charset="0"/>
              </a:rPr>
              <a:t>SMore </a:t>
            </a:r>
            <a:r>
              <a:rPr lang="en-US" altLang="zh-CN" dirty="0" err="1">
                <a:solidFill>
                  <a:schemeClr val="accent1"/>
                </a:solidFill>
                <a:latin typeface="Arial" panose="020B0604020202020204" pitchFamily="34" charset="0"/>
                <a:ea typeface="黑体" panose="02010609060101010101" pitchFamily="49" charset="-122"/>
                <a:cs typeface="Arial" panose="020B0604020202020204" pitchFamily="34" charset="0"/>
              </a:rPr>
              <a:t>ViNeo</a:t>
            </a:r>
            <a:r>
              <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rPr>
              <a:t> </a:t>
            </a:r>
          </a:p>
        </p:txBody>
      </p:sp>
      <p:sp>
        <p:nvSpPr>
          <p:cNvPr id="32" name="文本框 31"/>
          <p:cNvSpPr txBox="1"/>
          <p:nvPr/>
        </p:nvSpPr>
        <p:spPr>
          <a:xfrm>
            <a:off x="8062044" y="2695185"/>
            <a:ext cx="154002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r>
              <a:rPr lang="en-US" altLang="zh-CN" dirty="0">
                <a:solidFill>
                  <a:schemeClr val="accent1"/>
                </a:solidFill>
                <a:latin typeface="Arial" panose="020B0604020202020204" pitchFamily="34" charset="0"/>
                <a:ea typeface="黑体" panose="02010609060101010101" pitchFamily="49" charset="-122"/>
                <a:cs typeface="Arial" panose="020B0604020202020204" pitchFamily="34" charset="0"/>
              </a:rPr>
              <a:t>SMore </a:t>
            </a:r>
            <a:r>
              <a:rPr lang="en-US" altLang="zh-CN" dirty="0" err="1">
                <a:solidFill>
                  <a:schemeClr val="accent1"/>
                </a:solidFill>
                <a:latin typeface="Arial" panose="020B0604020202020204" pitchFamily="34" charset="0"/>
                <a:ea typeface="黑体" panose="02010609060101010101" pitchFamily="49" charset="-122"/>
                <a:cs typeface="Arial" panose="020B0604020202020204" pitchFamily="34" charset="0"/>
              </a:rPr>
              <a:t>ViAir</a:t>
            </a:r>
            <a:endPar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7878270" y="3527188"/>
            <a:ext cx="1907568"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r>
              <a:rPr lang="en-US" altLang="zh-CN" dirty="0">
                <a:solidFill>
                  <a:schemeClr val="accent1"/>
                </a:solidFill>
                <a:latin typeface="Arial" panose="020B0604020202020204" pitchFamily="34" charset="0"/>
                <a:ea typeface="黑体" panose="02010609060101010101" pitchFamily="49" charset="-122"/>
                <a:cs typeface="Arial" panose="020B0604020202020204" pitchFamily="34" charset="0"/>
              </a:rPr>
              <a:t>Smore </a:t>
            </a:r>
            <a:r>
              <a:rPr lang="en-US" altLang="zh-CN" dirty="0" err="1">
                <a:solidFill>
                  <a:schemeClr val="accent1"/>
                </a:solidFill>
                <a:latin typeface="Arial" panose="020B0604020202020204" pitchFamily="34" charset="0"/>
                <a:ea typeface="黑体" panose="02010609060101010101" pitchFamily="49" charset="-122"/>
                <a:cs typeface="Arial" panose="020B0604020202020204" pitchFamily="34" charset="0"/>
              </a:rPr>
              <a:t>ViMobile</a:t>
            </a:r>
            <a:endPar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34" name="Rectangle 61"/>
          <p:cNvSpPr/>
          <p:nvPr/>
        </p:nvSpPr>
        <p:spPr>
          <a:xfrm>
            <a:off x="4673600" y="4758844"/>
            <a:ext cx="2844800" cy="369332"/>
          </a:xfrm>
          <a:prstGeom prst="rect">
            <a:avLst/>
          </a:prstGeom>
          <a:noFill/>
        </p:spPr>
        <p:txBody>
          <a:bodyPr wrap="square" rtlCol="0">
            <a:spAutoFit/>
          </a:bodyPr>
          <a:lstStyle/>
          <a:p>
            <a:pPr algn="ctr">
              <a:spcBef>
                <a:spcPts val="500"/>
              </a:spcBef>
            </a:pPr>
            <a:r>
              <a:rPr lang="zh-CN" altLang="en-US" b="1" dirty="0">
                <a:solidFill>
                  <a:schemeClr val="bg1"/>
                </a:solidFill>
                <a:latin typeface="Arial" panose="020B0604020202020204" pitchFamily="34" charset="0"/>
                <a:ea typeface="黑体" panose="02010609060101010101" pitchFamily="49" charset="-122"/>
                <a:cs typeface="Arial" panose="020B0604020202020204" pitchFamily="34" charset="0"/>
              </a:rPr>
              <a:t>客户获得更多价值</a:t>
            </a:r>
          </a:p>
        </p:txBody>
      </p:sp>
      <p:sp>
        <p:nvSpPr>
          <p:cNvPr id="23" name="矩形 22"/>
          <p:cNvSpPr/>
          <p:nvPr/>
        </p:nvSpPr>
        <p:spPr>
          <a:xfrm>
            <a:off x="1091925" y="3889732"/>
            <a:ext cx="1115009" cy="307777"/>
          </a:xfrm>
          <a:prstGeom prst="rect">
            <a:avLst/>
          </a:prstGeom>
        </p:spPr>
        <p:txBody>
          <a:bodyPr wrap="square">
            <a:spAutoFit/>
          </a:bodyPr>
          <a:lstStyle/>
          <a:p>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p>
        </p:txBody>
      </p:sp>
      <p:sp>
        <p:nvSpPr>
          <p:cNvPr id="41" name="矩形 40"/>
          <p:cNvSpPr/>
          <p:nvPr/>
        </p:nvSpPr>
        <p:spPr>
          <a:xfrm>
            <a:off x="1091925" y="1990347"/>
            <a:ext cx="1032150" cy="307777"/>
          </a:xfrm>
          <a:prstGeom prst="rect">
            <a:avLst/>
          </a:prstGeom>
        </p:spPr>
        <p:txBody>
          <a:bodyPr wrap="square">
            <a:spAutoFit/>
          </a:bodyPr>
          <a:lstStyle/>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质量检测</a:t>
            </a:r>
          </a:p>
        </p:txBody>
      </p:sp>
      <p:sp>
        <p:nvSpPr>
          <p:cNvPr id="42" name="矩形 41"/>
          <p:cNvSpPr/>
          <p:nvPr/>
        </p:nvSpPr>
        <p:spPr>
          <a:xfrm>
            <a:off x="1091925" y="2465193"/>
            <a:ext cx="1115009" cy="307777"/>
          </a:xfrm>
          <a:prstGeom prst="rect">
            <a:avLst/>
          </a:prstGeom>
        </p:spPr>
        <p:txBody>
          <a:bodyPr wrap="square">
            <a:spAutoFit/>
          </a:bodyPr>
          <a:lstStyle/>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数据分析</a:t>
            </a:r>
          </a:p>
        </p:txBody>
      </p:sp>
      <p:sp>
        <p:nvSpPr>
          <p:cNvPr id="43" name="矩形 42"/>
          <p:cNvSpPr/>
          <p:nvPr/>
        </p:nvSpPr>
        <p:spPr>
          <a:xfrm>
            <a:off x="1091925" y="2940039"/>
            <a:ext cx="1115009" cy="307777"/>
          </a:xfrm>
          <a:prstGeom prst="rect">
            <a:avLst/>
          </a:prstGeom>
        </p:spPr>
        <p:txBody>
          <a:bodyPr wrap="square">
            <a:spAutoFit/>
          </a:bodyPr>
          <a:lstStyle/>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远程运维</a:t>
            </a:r>
          </a:p>
        </p:txBody>
      </p:sp>
      <p:sp>
        <p:nvSpPr>
          <p:cNvPr id="44" name="矩形 43"/>
          <p:cNvSpPr/>
          <p:nvPr/>
        </p:nvSpPr>
        <p:spPr>
          <a:xfrm>
            <a:off x="1091925" y="3414885"/>
            <a:ext cx="1115009" cy="307777"/>
          </a:xfrm>
          <a:prstGeom prst="rect">
            <a:avLst/>
          </a:prstGeom>
        </p:spPr>
        <p:txBody>
          <a:bodyPr wrap="square">
            <a:spAutoFit/>
          </a:bodyPr>
          <a:lstStyle/>
          <a:p>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工艺优化</a:t>
            </a:r>
          </a:p>
        </p:txBody>
      </p:sp>
      <p:sp>
        <p:nvSpPr>
          <p:cNvPr id="51" name="矩形 50"/>
          <p:cNvSpPr/>
          <p:nvPr/>
        </p:nvSpPr>
        <p:spPr>
          <a:xfrm>
            <a:off x="4907973" y="3318710"/>
            <a:ext cx="2376054" cy="369332"/>
          </a:xfrm>
          <a:prstGeom prst="rect">
            <a:avLst/>
          </a:prstGeom>
        </p:spPr>
        <p:txBody>
          <a:bodyPr wrap="square">
            <a:spAutoFit/>
          </a:bodyPr>
          <a:lstStyle/>
          <a:p>
            <a:pPr algn="ctr"/>
            <a:r>
              <a:rPr lang="en-US" altLang="zh-CN" dirty="0">
                <a:solidFill>
                  <a:schemeClr val="bg1"/>
                </a:solidFill>
                <a:latin typeface="Arial" panose="020B0604020202020204" pitchFamily="34" charset="0"/>
                <a:ea typeface="黑体" panose="02010609060101010101" pitchFamily="49" charset="-122"/>
                <a:cs typeface="Arial" panose="020B0604020202020204" pitchFamily="34" charset="0"/>
              </a:rPr>
              <a:t>AI</a:t>
            </a:r>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 解决方案</a:t>
            </a:r>
          </a:p>
        </p:txBody>
      </p:sp>
      <p:sp>
        <p:nvSpPr>
          <p:cNvPr id="61" name="图形 59"/>
          <p:cNvSpPr/>
          <p:nvPr/>
        </p:nvSpPr>
        <p:spPr>
          <a:xfrm>
            <a:off x="5907848" y="2224296"/>
            <a:ext cx="395354" cy="441324"/>
          </a:xfrm>
          <a:custGeom>
            <a:avLst/>
            <a:gdLst>
              <a:gd name="connsiteX0" fmla="*/ 1058334 w 1516945"/>
              <a:gd name="connsiteY0" fmla="*/ 1693333 h 1693333"/>
              <a:gd name="connsiteX1" fmla="*/ 599723 w 1516945"/>
              <a:gd name="connsiteY1" fmla="*/ 1234723 h 1693333"/>
              <a:gd name="connsiteX2" fmla="*/ 1058334 w 1516945"/>
              <a:gd name="connsiteY2" fmla="*/ 776111 h 1693333"/>
              <a:gd name="connsiteX3" fmla="*/ 1516946 w 1516945"/>
              <a:gd name="connsiteY3" fmla="*/ 1234723 h 1693333"/>
              <a:gd name="connsiteX4" fmla="*/ 1058334 w 1516945"/>
              <a:gd name="connsiteY4" fmla="*/ 1693333 h 1693333"/>
              <a:gd name="connsiteX5" fmla="*/ 1058334 w 1516945"/>
              <a:gd name="connsiteY5" fmla="*/ 846667 h 1693333"/>
              <a:gd name="connsiteX6" fmla="*/ 670279 w 1516945"/>
              <a:gd name="connsiteY6" fmla="*/ 1234723 h 1693333"/>
              <a:gd name="connsiteX7" fmla="*/ 1058334 w 1516945"/>
              <a:gd name="connsiteY7" fmla="*/ 1622777 h 1693333"/>
              <a:gd name="connsiteX8" fmla="*/ 1446390 w 1516945"/>
              <a:gd name="connsiteY8" fmla="*/ 1234723 h 1693333"/>
              <a:gd name="connsiteX9" fmla="*/ 1058334 w 1516945"/>
              <a:gd name="connsiteY9" fmla="*/ 846667 h 1693333"/>
              <a:gd name="connsiteX10" fmla="*/ 1043730 w 1516945"/>
              <a:gd name="connsiteY10" fmla="*/ 1448894 h 1693333"/>
              <a:gd name="connsiteX11" fmla="*/ 993846 w 1516945"/>
              <a:gd name="connsiteY11" fmla="*/ 1399011 h 1693333"/>
              <a:gd name="connsiteX12" fmla="*/ 844162 w 1516945"/>
              <a:gd name="connsiteY12" fmla="*/ 1249327 h 1693333"/>
              <a:gd name="connsiteX13" fmla="*/ 894046 w 1516945"/>
              <a:gd name="connsiteY13" fmla="*/ 1199445 h 1693333"/>
              <a:gd name="connsiteX14" fmla="*/ 1043730 w 1516945"/>
              <a:gd name="connsiteY14" fmla="*/ 1349127 h 1693333"/>
              <a:gd name="connsiteX15" fmla="*/ 1293179 w 1516945"/>
              <a:gd name="connsiteY15" fmla="*/ 1099678 h 1693333"/>
              <a:gd name="connsiteX16" fmla="*/ 1343060 w 1516945"/>
              <a:gd name="connsiteY16" fmla="*/ 1149562 h 1693333"/>
              <a:gd name="connsiteX17" fmla="*/ 246945 w 1516945"/>
              <a:gd name="connsiteY17" fmla="*/ 670277 h 1693333"/>
              <a:gd name="connsiteX18" fmla="*/ 246945 w 1516945"/>
              <a:gd name="connsiteY18" fmla="*/ 599722 h 1693333"/>
              <a:gd name="connsiteX19" fmla="*/ 705557 w 1516945"/>
              <a:gd name="connsiteY19" fmla="*/ 599722 h 1693333"/>
              <a:gd name="connsiteX20" fmla="*/ 705557 w 1516945"/>
              <a:gd name="connsiteY20" fmla="*/ 670277 h 1693333"/>
              <a:gd name="connsiteX21" fmla="*/ 246945 w 1516945"/>
              <a:gd name="connsiteY21" fmla="*/ 670277 h 1693333"/>
              <a:gd name="connsiteX22" fmla="*/ 246945 w 1516945"/>
              <a:gd name="connsiteY22" fmla="*/ 317501 h 1693333"/>
              <a:gd name="connsiteX23" fmla="*/ 1128889 w 1516945"/>
              <a:gd name="connsiteY23" fmla="*/ 317501 h 1693333"/>
              <a:gd name="connsiteX24" fmla="*/ 1128889 w 1516945"/>
              <a:gd name="connsiteY24" fmla="*/ 388055 h 1693333"/>
              <a:gd name="connsiteX25" fmla="*/ 246945 w 1516945"/>
              <a:gd name="connsiteY25" fmla="*/ 388055 h 1693333"/>
              <a:gd name="connsiteX26" fmla="*/ 246945 w 1516945"/>
              <a:gd name="connsiteY26" fmla="*/ 317501 h 1693333"/>
              <a:gd name="connsiteX27" fmla="*/ 1305279 w 1516945"/>
              <a:gd name="connsiteY27" fmla="*/ 70556 h 1693333"/>
              <a:gd name="connsiteX28" fmla="*/ 70556 w 1516945"/>
              <a:gd name="connsiteY28" fmla="*/ 70556 h 1693333"/>
              <a:gd name="connsiteX29" fmla="*/ 70556 w 1516945"/>
              <a:gd name="connsiteY29" fmla="*/ 1587500 h 1693333"/>
              <a:gd name="connsiteX30" fmla="*/ 635001 w 1516945"/>
              <a:gd name="connsiteY30" fmla="*/ 1587500 h 1693333"/>
              <a:gd name="connsiteX31" fmla="*/ 635001 w 1516945"/>
              <a:gd name="connsiteY31" fmla="*/ 1658055 h 1693333"/>
              <a:gd name="connsiteX32" fmla="*/ 0 w 1516945"/>
              <a:gd name="connsiteY32" fmla="*/ 1658055 h 1693333"/>
              <a:gd name="connsiteX33" fmla="*/ 0 w 1516945"/>
              <a:gd name="connsiteY33" fmla="*/ 0 h 1693333"/>
              <a:gd name="connsiteX34" fmla="*/ 1375834 w 1516945"/>
              <a:gd name="connsiteY34" fmla="*/ 0 h 1693333"/>
              <a:gd name="connsiteX35" fmla="*/ 1375834 w 1516945"/>
              <a:gd name="connsiteY35" fmla="*/ 776111 h 1693333"/>
              <a:gd name="connsiteX36" fmla="*/ 1305279 w 1516945"/>
              <a:gd name="connsiteY36" fmla="*/ 776111 h 1693333"/>
              <a:gd name="connsiteX37" fmla="*/ 1305279 w 1516945"/>
              <a:gd name="connsiteY37" fmla="*/ 70556 h 169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16945" h="1693333">
                <a:moveTo>
                  <a:pt x="1058334" y="1693333"/>
                </a:moveTo>
                <a:cubicBezTo>
                  <a:pt x="805050" y="1693333"/>
                  <a:pt x="599723" y="1488006"/>
                  <a:pt x="599723" y="1234723"/>
                </a:cubicBezTo>
                <a:cubicBezTo>
                  <a:pt x="599723" y="981438"/>
                  <a:pt x="805050" y="776111"/>
                  <a:pt x="1058334" y="776111"/>
                </a:cubicBezTo>
                <a:cubicBezTo>
                  <a:pt x="1311619" y="776111"/>
                  <a:pt x="1516946" y="981438"/>
                  <a:pt x="1516946" y="1234723"/>
                </a:cubicBezTo>
                <a:cubicBezTo>
                  <a:pt x="1516946" y="1488006"/>
                  <a:pt x="1311619" y="1693333"/>
                  <a:pt x="1058334" y="1693333"/>
                </a:cubicBezTo>
                <a:close/>
                <a:moveTo>
                  <a:pt x="1058334" y="846667"/>
                </a:moveTo>
                <a:cubicBezTo>
                  <a:pt x="844017" y="846667"/>
                  <a:pt x="670279" y="1020405"/>
                  <a:pt x="670279" y="1234723"/>
                </a:cubicBezTo>
                <a:cubicBezTo>
                  <a:pt x="670279" y="1449039"/>
                  <a:pt x="844017" y="1622777"/>
                  <a:pt x="1058334" y="1622777"/>
                </a:cubicBezTo>
                <a:cubicBezTo>
                  <a:pt x="1272652" y="1622777"/>
                  <a:pt x="1446390" y="1449039"/>
                  <a:pt x="1446390" y="1234723"/>
                </a:cubicBezTo>
                <a:cubicBezTo>
                  <a:pt x="1446390" y="1020405"/>
                  <a:pt x="1272652" y="846667"/>
                  <a:pt x="1058334" y="846667"/>
                </a:cubicBezTo>
                <a:close/>
                <a:moveTo>
                  <a:pt x="1043730" y="1448894"/>
                </a:moveTo>
                <a:lnTo>
                  <a:pt x="993846" y="1399011"/>
                </a:lnTo>
                <a:lnTo>
                  <a:pt x="844162" y="1249327"/>
                </a:lnTo>
                <a:lnTo>
                  <a:pt x="894046" y="1199445"/>
                </a:lnTo>
                <a:lnTo>
                  <a:pt x="1043730" y="1349127"/>
                </a:lnTo>
                <a:lnTo>
                  <a:pt x="1293179" y="1099678"/>
                </a:lnTo>
                <a:lnTo>
                  <a:pt x="1343060" y="1149562"/>
                </a:lnTo>
                <a:close/>
                <a:moveTo>
                  <a:pt x="246945" y="670277"/>
                </a:moveTo>
                <a:lnTo>
                  <a:pt x="246945" y="599722"/>
                </a:lnTo>
                <a:lnTo>
                  <a:pt x="705557" y="599722"/>
                </a:lnTo>
                <a:lnTo>
                  <a:pt x="705557" y="670277"/>
                </a:lnTo>
                <a:lnTo>
                  <a:pt x="246945" y="670277"/>
                </a:lnTo>
                <a:close/>
                <a:moveTo>
                  <a:pt x="246945" y="317501"/>
                </a:moveTo>
                <a:lnTo>
                  <a:pt x="1128889" y="317501"/>
                </a:lnTo>
                <a:lnTo>
                  <a:pt x="1128889" y="388055"/>
                </a:lnTo>
                <a:lnTo>
                  <a:pt x="246945" y="388055"/>
                </a:lnTo>
                <a:lnTo>
                  <a:pt x="246945" y="317501"/>
                </a:lnTo>
                <a:close/>
                <a:moveTo>
                  <a:pt x="1305279" y="70556"/>
                </a:moveTo>
                <a:lnTo>
                  <a:pt x="70556" y="70556"/>
                </a:lnTo>
                <a:lnTo>
                  <a:pt x="70556" y="1587500"/>
                </a:lnTo>
                <a:lnTo>
                  <a:pt x="635001" y="1587500"/>
                </a:lnTo>
                <a:lnTo>
                  <a:pt x="635001" y="1658055"/>
                </a:lnTo>
                <a:lnTo>
                  <a:pt x="0" y="1658055"/>
                </a:lnTo>
                <a:lnTo>
                  <a:pt x="0" y="0"/>
                </a:lnTo>
                <a:lnTo>
                  <a:pt x="1375834" y="0"/>
                </a:lnTo>
                <a:lnTo>
                  <a:pt x="1375834" y="776111"/>
                </a:lnTo>
                <a:lnTo>
                  <a:pt x="1305279" y="776111"/>
                </a:lnTo>
                <a:lnTo>
                  <a:pt x="1305279" y="70556"/>
                </a:lnTo>
                <a:close/>
              </a:path>
            </a:pathLst>
          </a:custGeom>
          <a:solidFill>
            <a:schemeClr val="bg1"/>
          </a:solidFill>
          <a:ln w="1860" cap="flat">
            <a:noFill/>
            <a:prstDash val="solid"/>
            <a:miter/>
          </a:ln>
        </p:spPr>
        <p:txBody>
          <a:bodyPr rtlCol="0" anchor="ctr"/>
          <a:lstStyle/>
          <a:p>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3" name="椭圆 62"/>
          <p:cNvSpPr/>
          <p:nvPr/>
        </p:nvSpPr>
        <p:spPr>
          <a:xfrm>
            <a:off x="4876800" y="1829008"/>
            <a:ext cx="2438400" cy="2438400"/>
          </a:xfrm>
          <a:prstGeom prst="ellipse">
            <a:avLst/>
          </a:prstGeom>
          <a:noFill/>
          <a:ln w="6350">
            <a:solidFill>
              <a:srgbClr val="9E1E24">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5" name="椭圆 64"/>
          <p:cNvSpPr/>
          <p:nvPr/>
        </p:nvSpPr>
        <p:spPr>
          <a:xfrm>
            <a:off x="41787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algn="ctr"/>
            <a:r>
              <a:rPr lang="zh-CN" altLang="en-US" sz="2000" dirty="0">
                <a:solidFill>
                  <a:schemeClr val="bg1"/>
                </a:solidFill>
                <a:latin typeface="Arial" panose="020B0604020202020204" pitchFamily="34" charset="0"/>
                <a:ea typeface="黑体" panose="02010609060101010101" pitchFamily="49" charset="-122"/>
                <a:cs typeface="Arial" panose="020B0604020202020204" pitchFamily="34" charset="0"/>
              </a:rPr>
              <a:t>软件</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2000" dirty="0">
                <a:solidFill>
                  <a:schemeClr val="bg1"/>
                </a:solidFill>
                <a:latin typeface="Arial" panose="020B0604020202020204" pitchFamily="34" charset="0"/>
                <a:ea typeface="黑体" panose="02010609060101010101" pitchFamily="49" charset="-122"/>
                <a:cs typeface="Arial" panose="020B0604020202020204" pitchFamily="34" charset="0"/>
              </a:rPr>
              <a:t>平台</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66" name="椭圆 65"/>
          <p:cNvSpPr/>
          <p:nvPr/>
        </p:nvSpPr>
        <p:spPr>
          <a:xfrm>
            <a:off x="71378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algn="ctr"/>
            <a:r>
              <a:rPr lang="zh-CN" altLang="en-US" sz="2000" dirty="0">
                <a:solidFill>
                  <a:schemeClr val="bg1"/>
                </a:solidFill>
                <a:latin typeface="Arial" panose="020B0604020202020204" pitchFamily="34" charset="0"/>
                <a:ea typeface="黑体" panose="02010609060101010101" pitchFamily="49" charset="-122"/>
                <a:cs typeface="Arial" panose="020B0604020202020204" pitchFamily="34" charset="0"/>
              </a:rPr>
              <a:t>硬件</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2000" dirty="0">
                <a:solidFill>
                  <a:schemeClr val="bg1"/>
                </a:solidFill>
                <a:latin typeface="Arial" panose="020B0604020202020204" pitchFamily="34" charset="0"/>
                <a:ea typeface="黑体" panose="02010609060101010101" pitchFamily="49" charset="-122"/>
                <a:cs typeface="Arial" panose="020B0604020202020204" pitchFamily="34" charset="0"/>
              </a:rPr>
              <a:t>体系</a:t>
            </a:r>
          </a:p>
        </p:txBody>
      </p:sp>
      <p:sp>
        <p:nvSpPr>
          <p:cNvPr id="70" name="椭圆 69"/>
          <p:cNvSpPr/>
          <p:nvPr/>
        </p:nvSpPr>
        <p:spPr>
          <a:xfrm>
            <a:off x="493486" y="773835"/>
            <a:ext cx="4726130" cy="4726130"/>
          </a:xfrm>
          <a:prstGeom prst="ellipse">
            <a:avLst/>
          </a:prstGeom>
          <a:noFill/>
          <a:ln w="6350">
            <a:gradFill flip="none" rotWithShape="1">
              <a:gsLst>
                <a:gs pos="0">
                  <a:schemeClr val="accent1">
                    <a:alpha val="50000"/>
                  </a:schemeClr>
                </a:gs>
                <a:gs pos="9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75" name="矩形 74"/>
          <p:cNvSpPr/>
          <p:nvPr/>
        </p:nvSpPr>
        <p:spPr>
          <a:xfrm>
            <a:off x="10350917" y="3889732"/>
            <a:ext cx="1485021" cy="276999"/>
          </a:xfrm>
          <a:prstGeom prst="rect">
            <a:avLst/>
          </a:prstGeom>
        </p:spPr>
        <p:txBody>
          <a:bodyPr wrap="square">
            <a:spAutoFit/>
          </a:bodyPr>
          <a:lstStyle/>
          <a:p>
            <a:r>
              <a:rPr lang="zh-CN" altLang="en-US"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颜色数据推优</a:t>
            </a:r>
          </a:p>
        </p:txBody>
      </p:sp>
      <p:sp>
        <p:nvSpPr>
          <p:cNvPr id="76" name="矩形 75"/>
          <p:cNvSpPr/>
          <p:nvPr/>
        </p:nvSpPr>
        <p:spPr>
          <a:xfrm>
            <a:off x="10350917" y="2021125"/>
            <a:ext cx="1032150" cy="276999"/>
          </a:xfrm>
          <a:prstGeom prst="rect">
            <a:avLst/>
          </a:prstGeom>
        </p:spPr>
        <p:txBody>
          <a:bodyPr wrap="square">
            <a:spAutoFit/>
          </a:bodyPr>
          <a:lstStyle/>
          <a:p>
            <a:r>
              <a:rPr lang="zh-CN" altLang="en-US"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条码包装</a:t>
            </a:r>
          </a:p>
        </p:txBody>
      </p:sp>
      <p:sp>
        <p:nvSpPr>
          <p:cNvPr id="77" name="矩形 76"/>
          <p:cNvSpPr/>
          <p:nvPr/>
        </p:nvSpPr>
        <p:spPr>
          <a:xfrm>
            <a:off x="10350917" y="2442110"/>
            <a:ext cx="1696303" cy="276999"/>
          </a:xfrm>
          <a:prstGeom prst="rect">
            <a:avLst/>
          </a:prstGeom>
        </p:spPr>
        <p:txBody>
          <a:bodyPr wrap="square">
            <a:spAutoFit/>
          </a:bodyPr>
          <a:lstStyle/>
          <a:p>
            <a:r>
              <a:rPr lang="zh-CN" altLang="en-US"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隐形二维码检测</a:t>
            </a:r>
          </a:p>
        </p:txBody>
      </p:sp>
      <p:sp>
        <p:nvSpPr>
          <p:cNvPr id="78" name="矩形 77"/>
          <p:cNvSpPr/>
          <p:nvPr/>
        </p:nvSpPr>
        <p:spPr>
          <a:xfrm>
            <a:off x="10350917" y="2863095"/>
            <a:ext cx="1115009" cy="276999"/>
          </a:xfrm>
          <a:prstGeom prst="rect">
            <a:avLst/>
          </a:prstGeom>
        </p:spPr>
        <p:txBody>
          <a:bodyPr wrap="square">
            <a:spAutoFit/>
          </a:bodyPr>
          <a:lstStyle/>
          <a:p>
            <a:r>
              <a:rPr lang="zh-CN" altLang="en-US"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分拣</a:t>
            </a:r>
          </a:p>
        </p:txBody>
      </p:sp>
      <p:sp>
        <p:nvSpPr>
          <p:cNvPr id="79" name="矩形 78"/>
          <p:cNvSpPr/>
          <p:nvPr/>
        </p:nvSpPr>
        <p:spPr>
          <a:xfrm>
            <a:off x="10350917" y="3284080"/>
            <a:ext cx="1600721" cy="461665"/>
          </a:xfrm>
          <a:prstGeom prst="rect">
            <a:avLst/>
          </a:prstGeom>
        </p:spPr>
        <p:txBody>
          <a:bodyPr wrap="square">
            <a:spAutoFit/>
          </a:bodyPr>
          <a:lstStyle/>
          <a:p>
            <a:r>
              <a:rPr lang="zh-CN" altLang="en-US"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核心膜类产品</a:t>
            </a:r>
            <a:br>
              <a:rPr lang="en-US" altLang="zh-CN"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zh-CN" altLang="en-US"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生产数据分析</a:t>
            </a:r>
          </a:p>
        </p:txBody>
      </p:sp>
      <p:pic>
        <p:nvPicPr>
          <p:cNvPr id="10" name="图片 9"/>
          <p:cNvPicPr>
            <a:picLocks noChangeAspect="1"/>
          </p:cNvPicPr>
          <p:nvPr/>
        </p:nvPicPr>
        <p:blipFill rotWithShape="1">
          <a:blip r:embed="rId10" cstate="print">
            <a:extLst>
              <a:ext uri="{28A0092B-C50C-407E-A947-70E740481C1C}">
                <a14:useLocalDpi xmlns:a14="http://schemas.microsoft.com/office/drawing/2010/main" val="0"/>
              </a:ext>
            </a:extLst>
          </a:blip>
          <a:srcRect l="3075" t="22572" r="88465" b="17143"/>
          <a:stretch>
            <a:fillRect/>
          </a:stretch>
        </p:blipFill>
        <p:spPr>
          <a:xfrm>
            <a:off x="10205536" y="2066415"/>
            <a:ext cx="204030" cy="184122"/>
          </a:xfrm>
          <a:prstGeom prst="rect">
            <a:avLst/>
          </a:prstGeom>
        </p:spPr>
      </p:pic>
      <p:pic>
        <p:nvPicPr>
          <p:cNvPr id="14" name="图片 13"/>
          <p:cNvPicPr>
            <a:picLocks noChangeAspect="1"/>
          </p:cNvPicPr>
          <p:nvPr/>
        </p:nvPicPr>
        <p:blipFill rotWithShape="1">
          <a:blip r:embed="rId11" cstate="print">
            <a:extLst>
              <a:ext uri="{28A0092B-C50C-407E-A947-70E740481C1C}">
                <a14:useLocalDpi xmlns:a14="http://schemas.microsoft.com/office/drawing/2010/main" val="0"/>
              </a:ext>
            </a:extLst>
          </a:blip>
          <a:srcRect l="24151" t="22572" r="67389" b="17143"/>
          <a:stretch>
            <a:fillRect/>
          </a:stretch>
        </p:blipFill>
        <p:spPr>
          <a:xfrm>
            <a:off x="10195350" y="2490202"/>
            <a:ext cx="202000" cy="182290"/>
          </a:xfrm>
          <a:prstGeom prst="rect">
            <a:avLst/>
          </a:prstGeom>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66754" t="22572" r="24786" b="17143"/>
          <a:stretch>
            <a:fillRect/>
          </a:stretch>
        </p:blipFill>
        <p:spPr>
          <a:xfrm>
            <a:off x="10218688" y="3333761"/>
            <a:ext cx="224836" cy="202898"/>
          </a:xfrm>
          <a:prstGeom prst="rect">
            <a:avLst/>
          </a:prstGeom>
        </p:spPr>
      </p:pic>
      <p:sp>
        <p:nvSpPr>
          <p:cNvPr id="98" name="TextBox 54"/>
          <p:cNvSpPr txBox="1"/>
          <p:nvPr/>
        </p:nvSpPr>
        <p:spPr>
          <a:xfrm>
            <a:off x="957199" y="5202277"/>
            <a:ext cx="1800000" cy="307777"/>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600"/>
              </a:spcAft>
              <a:buClrTx/>
              <a:buSzTx/>
              <a:defRPr/>
            </a:pPr>
            <a:r>
              <a:rPr kumimoji="0" lang="en-US" sz="1400" u="none" strike="noStrike" kern="1200" cap="none" spc="100" normalizeH="0" baseline="0" noProof="0" dirty="0" err="1">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rPr>
              <a:t>智能</a:t>
            </a:r>
            <a:r>
              <a:rPr kumimoji="0" lang="zh-CN" altLang="en-US" sz="1400" u="none" strike="noStrike" kern="1200" cap="none" spc="100" normalizeH="0" baseline="0" noProof="0" dirty="0">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rPr>
              <a:t>化提升</a:t>
            </a:r>
            <a:endParaRPr kumimoji="0" lang="en-US" altLang="zh-CN" sz="800" u="none" strike="noStrike" kern="1200" cap="none" spc="100" normalizeH="0" baseline="0" noProof="0" dirty="0">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99" name="TextBox 54"/>
          <p:cNvSpPr txBox="1"/>
          <p:nvPr/>
        </p:nvSpPr>
        <p:spPr>
          <a:xfrm>
            <a:off x="609248" y="5516585"/>
            <a:ext cx="2495902" cy="246221"/>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300"/>
              </a:spcAft>
              <a:buClrTx/>
              <a:buSzTx/>
              <a:defRPr/>
            </a:pPr>
            <a:r>
              <a:rPr kumimoji="0" lang="en-US" altLang="zh-CN" sz="1000" u="none" strike="noStrike" kern="1200" cap="none" spc="100" normalizeH="0" baseline="0" noProof="0" dirty="0">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sym typeface="+mn-ea"/>
              </a:rPr>
              <a:t>ID</a:t>
            </a:r>
            <a:r>
              <a:rPr kumimoji="0" lang="zh-CN" altLang="en-US" sz="1000" u="none" strike="noStrike" kern="1200" cap="none" spc="100" normalizeH="0" baseline="0" noProof="0" dirty="0">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sym typeface="+mn-ea"/>
              </a:rPr>
              <a:t>读码准确率可达 </a:t>
            </a:r>
            <a:r>
              <a:rPr kumimoji="0" lang="en-US" altLang="zh-CN" sz="1000" u="none" strike="noStrike" kern="1200" cap="none" spc="100" normalizeH="0" baseline="0" noProof="0" dirty="0">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sym typeface="+mn-ea"/>
              </a:rPr>
              <a:t>99.99%</a:t>
            </a:r>
            <a:endParaRPr kumimoji="0" lang="en-US" altLang="zh-CN" sz="900" u="none" strike="noStrike" kern="1200" cap="none" spc="100" normalizeH="0" baseline="0" noProof="0" dirty="0">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0" name="TextBox 54"/>
          <p:cNvSpPr txBox="1"/>
          <p:nvPr/>
        </p:nvSpPr>
        <p:spPr>
          <a:xfrm>
            <a:off x="609248" y="5736828"/>
            <a:ext cx="2495902" cy="246221"/>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300"/>
              </a:spcAft>
              <a:buClrTx/>
              <a:buSzTx/>
              <a:defRPr/>
            </a:pPr>
            <a:r>
              <a:rPr kumimoji="0" lang="zh-CN" altLang="en-US" sz="1000" u="none" strike="noStrike" kern="1200" cap="none" spc="100" normalizeH="0" baseline="0" noProof="0" dirty="0">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sym typeface="+mn-lt"/>
              </a:rPr>
              <a:t>无人分拣，灵活配置</a:t>
            </a:r>
            <a:endParaRPr kumimoji="0" lang="en-US" altLang="zh-CN" sz="900" u="none" strike="noStrike" kern="1200" cap="none" spc="100" normalizeH="0" baseline="0" noProof="0" dirty="0">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1" name="TextBox 54"/>
          <p:cNvSpPr txBox="1"/>
          <p:nvPr/>
        </p:nvSpPr>
        <p:spPr>
          <a:xfrm>
            <a:off x="609248" y="5957072"/>
            <a:ext cx="2495902" cy="246221"/>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300"/>
              </a:spcAft>
              <a:buClrTx/>
              <a:buSzTx/>
              <a:defRPr/>
            </a:pPr>
            <a:r>
              <a:rPr kumimoji="0" lang="zh-CN" altLang="en-US" sz="1000" u="none" strike="noStrike" kern="1200" cap="none" spc="100" normalizeH="0" baseline="0" noProof="0" dirty="0">
                <a:ln>
                  <a:noFill/>
                </a:ln>
                <a:solidFill>
                  <a:schemeClr val="bg1"/>
                </a:solidFill>
                <a:effectLst/>
                <a:uLnTx/>
                <a:uFillTx/>
                <a:latin typeface="Arial" panose="020B0604020202020204" pitchFamily="34" charset="0"/>
                <a:ea typeface="黑体" panose="02010609060101010101" pitchFamily="49" charset="-122"/>
                <a:cs typeface="Arial" panose="020B0604020202020204" pitchFamily="34" charset="0"/>
                <a:sym typeface="+mn-ea"/>
              </a:rPr>
              <a:t>出入库信息化管理</a:t>
            </a:r>
          </a:p>
        </p:txBody>
      </p:sp>
      <p:sp>
        <p:nvSpPr>
          <p:cNvPr id="103" name="TextBox 55"/>
          <p:cNvSpPr txBox="1"/>
          <p:nvPr/>
        </p:nvSpPr>
        <p:spPr>
          <a:xfrm>
            <a:off x="3783066" y="5202277"/>
            <a:ext cx="1800000" cy="307777"/>
          </a:xfrm>
          <a:prstGeom prst="rect">
            <a:avLst/>
          </a:prstGeom>
          <a:noFill/>
        </p:spPr>
        <p:txBody>
          <a:bodyPr wrap="square" rtlCol="0">
            <a:spAutoFit/>
          </a:bodyPr>
          <a:lstStyle/>
          <a:p>
            <a:pPr algn="ctr">
              <a:spcAft>
                <a:spcPts val="600"/>
              </a:spcAft>
              <a:defRPr/>
            </a:pPr>
            <a:r>
              <a:rPr lang="zh-CN" altLang="en-US" sz="1400" spc="100" dirty="0">
                <a:solidFill>
                  <a:schemeClr val="bg1"/>
                </a:solidFill>
                <a:latin typeface="Arial" panose="020B0604020202020204" pitchFamily="34" charset="0"/>
                <a:ea typeface="黑体" panose="02010609060101010101" pitchFamily="49" charset="-122"/>
                <a:cs typeface="Arial" panose="020B0604020202020204" pitchFamily="34" charset="0"/>
              </a:rPr>
              <a:t>工艺优化</a:t>
            </a:r>
          </a:p>
        </p:txBody>
      </p:sp>
      <p:sp>
        <p:nvSpPr>
          <p:cNvPr id="104" name="TextBox 55"/>
          <p:cNvSpPr txBox="1"/>
          <p:nvPr/>
        </p:nvSpPr>
        <p:spPr>
          <a:xfrm>
            <a:off x="3603507" y="5516585"/>
            <a:ext cx="2159118" cy="246221"/>
          </a:xfrm>
          <a:prstGeom prst="rect">
            <a:avLst/>
          </a:prstGeom>
          <a:noFill/>
        </p:spPr>
        <p:txBody>
          <a:bodyPr wrap="square" rtlCol="0">
            <a:spAutoFit/>
          </a:bodyPr>
          <a:lstStyle/>
          <a:p>
            <a:pPr algn="ctr">
              <a:spcAft>
                <a:spcPts val="300"/>
              </a:spcAft>
              <a:defRPr/>
            </a:pPr>
            <a:r>
              <a:rPr lang="zh-CN" altLang="en-US" sz="1000" spc="100" dirty="0">
                <a:solidFill>
                  <a:schemeClr val="bg1"/>
                </a:solidFill>
                <a:latin typeface="Arial" panose="020B0604020202020204" pitchFamily="34" charset="0"/>
                <a:ea typeface="黑体" panose="02010609060101010101" pitchFamily="49" charset="-122"/>
                <a:cs typeface="Arial" panose="020B0604020202020204" pitchFamily="34" charset="0"/>
              </a:rPr>
              <a:t>大数据准确判断工艺质量</a:t>
            </a:r>
          </a:p>
        </p:txBody>
      </p:sp>
      <p:sp>
        <p:nvSpPr>
          <p:cNvPr id="105" name="TextBox 55"/>
          <p:cNvSpPr txBox="1"/>
          <p:nvPr/>
        </p:nvSpPr>
        <p:spPr>
          <a:xfrm>
            <a:off x="3603507" y="5736828"/>
            <a:ext cx="2159118" cy="246221"/>
          </a:xfrm>
          <a:prstGeom prst="rect">
            <a:avLst/>
          </a:prstGeom>
          <a:noFill/>
        </p:spPr>
        <p:txBody>
          <a:bodyPr wrap="square" rtlCol="0">
            <a:spAutoFit/>
          </a:bodyPr>
          <a:lstStyle/>
          <a:p>
            <a:pPr algn="ctr">
              <a:spcAft>
                <a:spcPts val="300"/>
              </a:spcAft>
              <a:defRPr/>
            </a:pPr>
            <a:r>
              <a:rPr lang="zh-CN" altLang="en-US" sz="1000" spc="100" dirty="0">
                <a:solidFill>
                  <a:schemeClr val="bg1"/>
                </a:solidFill>
                <a:latin typeface="Arial" panose="020B0604020202020204" pitchFamily="34" charset="0"/>
                <a:ea typeface="黑体" panose="02010609060101010101" pitchFamily="49" charset="-122"/>
                <a:cs typeface="Arial" panose="020B0604020202020204" pitchFamily="34" charset="0"/>
              </a:rPr>
              <a:t>产品预研成本低，周期短</a:t>
            </a:r>
          </a:p>
        </p:txBody>
      </p:sp>
      <p:sp>
        <p:nvSpPr>
          <p:cNvPr id="106" name="TextBox 55"/>
          <p:cNvSpPr txBox="1"/>
          <p:nvPr/>
        </p:nvSpPr>
        <p:spPr>
          <a:xfrm>
            <a:off x="3603507" y="5957072"/>
            <a:ext cx="2159118" cy="246221"/>
          </a:xfrm>
          <a:prstGeom prst="rect">
            <a:avLst/>
          </a:prstGeom>
          <a:noFill/>
        </p:spPr>
        <p:txBody>
          <a:bodyPr wrap="square" rtlCol="0">
            <a:spAutoFit/>
          </a:bodyPr>
          <a:lstStyle/>
          <a:p>
            <a:pPr algn="ctr">
              <a:spcAft>
                <a:spcPts val="300"/>
              </a:spcAft>
              <a:defRPr/>
            </a:pPr>
            <a:r>
              <a:rPr lang="zh-CN" altLang="en-US" sz="1000" spc="100" dirty="0">
                <a:solidFill>
                  <a:schemeClr val="bg1"/>
                </a:solidFill>
                <a:latin typeface="Arial" panose="020B0604020202020204" pitchFamily="34" charset="0"/>
                <a:ea typeface="黑体" panose="02010609060101010101" pitchFamily="49" charset="-122"/>
                <a:cs typeface="Arial" panose="020B0604020202020204" pitchFamily="34" charset="0"/>
              </a:rPr>
              <a:t>机构方案更精密合理</a:t>
            </a:r>
          </a:p>
        </p:txBody>
      </p:sp>
      <p:sp>
        <p:nvSpPr>
          <p:cNvPr id="108" name="TextBox 58"/>
          <p:cNvSpPr txBox="1"/>
          <p:nvPr/>
        </p:nvSpPr>
        <p:spPr>
          <a:xfrm>
            <a:off x="6608933" y="5202277"/>
            <a:ext cx="1800000" cy="307777"/>
          </a:xfrm>
          <a:prstGeom prst="rect">
            <a:avLst/>
          </a:prstGeom>
          <a:noFill/>
        </p:spPr>
        <p:txBody>
          <a:bodyPr wrap="square" rtlCol="0">
            <a:spAutoFit/>
          </a:bodyPr>
          <a:lstStyle/>
          <a:p>
            <a:pPr marR="0" lvl="0" algn="ctr" fontAlgn="auto">
              <a:lnSpc>
                <a:spcPct val="100000"/>
              </a:lnSpc>
              <a:spcBef>
                <a:spcPts val="0"/>
              </a:spcBef>
              <a:spcAft>
                <a:spcPts val="600"/>
              </a:spcAft>
              <a:buClrTx/>
              <a:buSzTx/>
              <a:defRPr/>
            </a:pPr>
            <a:r>
              <a:rPr lang="zh-CN" altLang="en-US" sz="1400" spc="100" dirty="0">
                <a:solidFill>
                  <a:schemeClr val="bg1"/>
                </a:solidFill>
                <a:latin typeface="Arial" panose="020B0604020202020204" pitchFamily="34" charset="0"/>
                <a:ea typeface="黑体" panose="02010609060101010101" pitchFamily="49" charset="-122"/>
                <a:cs typeface="Arial" panose="020B0604020202020204" pitchFamily="34" charset="0"/>
              </a:rPr>
              <a:t>系统交付</a:t>
            </a:r>
          </a:p>
        </p:txBody>
      </p:sp>
      <p:sp>
        <p:nvSpPr>
          <p:cNvPr id="109" name="TextBox 58"/>
          <p:cNvSpPr txBox="1"/>
          <p:nvPr/>
        </p:nvSpPr>
        <p:spPr>
          <a:xfrm>
            <a:off x="6388217" y="5516585"/>
            <a:ext cx="2241434" cy="246221"/>
          </a:xfrm>
          <a:prstGeom prst="rect">
            <a:avLst/>
          </a:prstGeom>
          <a:noFill/>
        </p:spPr>
        <p:txBody>
          <a:bodyPr wrap="square" rtlCol="0">
            <a:spAutoFit/>
          </a:bodyPr>
          <a:lstStyle/>
          <a:p>
            <a:pPr marR="0" lvl="0" algn="ctr" fontAlgn="auto">
              <a:lnSpc>
                <a:spcPct val="100000"/>
              </a:lnSpc>
              <a:spcBef>
                <a:spcPts val="0"/>
              </a:spcBef>
              <a:spcAft>
                <a:spcPts val="300"/>
              </a:spcAft>
              <a:buClrTx/>
              <a:buSzTx/>
              <a:defRPr/>
            </a:pPr>
            <a:r>
              <a:rPr lang="zh-CN" altLang="en-US" sz="1000" spc="100" dirty="0">
                <a:solidFill>
                  <a:schemeClr val="bg1"/>
                </a:solidFill>
                <a:latin typeface="Arial" panose="020B0604020202020204" pitchFamily="34" charset="0"/>
                <a:ea typeface="黑体" panose="02010609060101010101" pitchFamily="49" charset="-122"/>
                <a:cs typeface="Arial" panose="020B0604020202020204" pitchFamily="34" charset="0"/>
              </a:rPr>
              <a:t>交付项目突破单点</a:t>
            </a:r>
          </a:p>
        </p:txBody>
      </p:sp>
      <p:sp>
        <p:nvSpPr>
          <p:cNvPr id="110" name="TextBox 58"/>
          <p:cNvSpPr txBox="1"/>
          <p:nvPr/>
        </p:nvSpPr>
        <p:spPr>
          <a:xfrm>
            <a:off x="6388217" y="5736828"/>
            <a:ext cx="2241434" cy="246221"/>
          </a:xfrm>
          <a:prstGeom prst="rect">
            <a:avLst/>
          </a:prstGeom>
          <a:noFill/>
        </p:spPr>
        <p:txBody>
          <a:bodyPr wrap="square" rtlCol="0">
            <a:spAutoFit/>
          </a:bodyPr>
          <a:lstStyle/>
          <a:p>
            <a:pPr marR="0" lvl="0" algn="ctr" fontAlgn="auto">
              <a:lnSpc>
                <a:spcPct val="100000"/>
              </a:lnSpc>
              <a:spcBef>
                <a:spcPts val="0"/>
              </a:spcBef>
              <a:spcAft>
                <a:spcPts val="300"/>
              </a:spcAft>
              <a:buClrTx/>
              <a:buSzTx/>
              <a:defRPr/>
            </a:pPr>
            <a:r>
              <a:rPr lang="zh-CN" altLang="en-US" sz="1000" spc="100" dirty="0">
                <a:solidFill>
                  <a:schemeClr val="bg1"/>
                </a:solidFill>
                <a:latin typeface="Arial" panose="020B0604020202020204" pitchFamily="34" charset="0"/>
                <a:ea typeface="黑体" panose="02010609060101010101" pitchFamily="49" charset="-122"/>
                <a:cs typeface="Arial" panose="020B0604020202020204" pitchFamily="34" charset="0"/>
              </a:rPr>
              <a:t>一站式提供解决方案</a:t>
            </a:r>
            <a:endParaRPr lang="en-US" altLang="zh-CN" sz="1000"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11" name="TextBox 58"/>
          <p:cNvSpPr txBox="1"/>
          <p:nvPr/>
        </p:nvSpPr>
        <p:spPr>
          <a:xfrm>
            <a:off x="6388217" y="5957072"/>
            <a:ext cx="2241434" cy="246221"/>
          </a:xfrm>
          <a:prstGeom prst="rect">
            <a:avLst/>
          </a:prstGeom>
          <a:noFill/>
        </p:spPr>
        <p:txBody>
          <a:bodyPr wrap="square" rtlCol="0">
            <a:spAutoFit/>
          </a:bodyPr>
          <a:lstStyle/>
          <a:p>
            <a:pPr marR="0" lvl="0" algn="ctr" fontAlgn="auto">
              <a:lnSpc>
                <a:spcPct val="100000"/>
              </a:lnSpc>
              <a:spcBef>
                <a:spcPts val="0"/>
              </a:spcBef>
              <a:spcAft>
                <a:spcPts val="300"/>
              </a:spcAft>
              <a:buClrTx/>
              <a:buSzTx/>
              <a:defRPr/>
            </a:pPr>
            <a:r>
              <a:rPr lang="en-US" altLang="zh-CN" sz="1000" spc="100" dirty="0">
                <a:solidFill>
                  <a:schemeClr val="bg1"/>
                </a:solidFill>
                <a:latin typeface="Arial" panose="020B0604020202020204" pitchFamily="34" charset="0"/>
                <a:ea typeface="黑体" panose="02010609060101010101" pitchFamily="49" charset="-122"/>
                <a:cs typeface="Arial" panose="020B0604020202020204" pitchFamily="34" charset="0"/>
              </a:rPr>
              <a:t>6</a:t>
            </a:r>
            <a:r>
              <a:rPr lang="zh-CN" altLang="en-US" sz="1000" spc="100" dirty="0">
                <a:solidFill>
                  <a:schemeClr val="bg1"/>
                </a:solidFill>
                <a:latin typeface="Arial" panose="020B0604020202020204" pitchFamily="34" charset="0"/>
                <a:ea typeface="黑体" panose="02010609060101010101" pitchFamily="49" charset="-122"/>
                <a:cs typeface="Arial" panose="020B0604020202020204" pitchFamily="34" charset="0"/>
              </a:rPr>
              <a:t>个月内启动</a:t>
            </a:r>
            <a:r>
              <a:rPr lang="en-US" altLang="zh-CN" sz="1000" spc="100" dirty="0">
                <a:solidFill>
                  <a:schemeClr val="bg1"/>
                </a:solidFill>
                <a:latin typeface="Arial" panose="020B0604020202020204" pitchFamily="34" charset="0"/>
                <a:ea typeface="黑体" panose="02010609060101010101" pitchFamily="49" charset="-122"/>
                <a:cs typeface="Arial" panose="020B0604020202020204" pitchFamily="34" charset="0"/>
              </a:rPr>
              <a:t>14</a:t>
            </a:r>
            <a:r>
              <a:rPr lang="zh-CN" altLang="en-US" sz="1000" spc="100" dirty="0">
                <a:solidFill>
                  <a:schemeClr val="bg1"/>
                </a:solidFill>
                <a:latin typeface="Arial" panose="020B0604020202020204" pitchFamily="34" charset="0"/>
                <a:ea typeface="黑体" panose="02010609060101010101" pitchFamily="49" charset="-122"/>
                <a:cs typeface="Arial" panose="020B0604020202020204" pitchFamily="34" charset="0"/>
              </a:rPr>
              <a:t>个项目</a:t>
            </a:r>
            <a:endParaRPr lang="en-US" altLang="zh-CN" sz="1000"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13" name="TextBox 63"/>
          <p:cNvSpPr txBox="1"/>
          <p:nvPr/>
        </p:nvSpPr>
        <p:spPr>
          <a:xfrm>
            <a:off x="9434801" y="5202277"/>
            <a:ext cx="1800000" cy="307777"/>
          </a:xfrm>
          <a:prstGeom prst="rect">
            <a:avLst/>
          </a:prstGeom>
          <a:noFill/>
        </p:spPr>
        <p:txBody>
          <a:bodyPr wrap="square" rtlCol="0">
            <a:spAutoFit/>
          </a:bodyPr>
          <a:lstStyle/>
          <a:p>
            <a:pPr algn="ctr">
              <a:spcAft>
                <a:spcPts val="600"/>
              </a:spcAft>
              <a:defRPr/>
            </a:pPr>
            <a:r>
              <a:rPr lang="zh-CN" altLang="en-US" sz="1400" spc="100" dirty="0">
                <a:solidFill>
                  <a:schemeClr val="bg1"/>
                </a:solidFill>
                <a:latin typeface="Arial" panose="020B0604020202020204" pitchFamily="34" charset="0"/>
                <a:ea typeface="黑体" panose="02010609060101010101" pitchFamily="49" charset="-122"/>
                <a:cs typeface="Arial" panose="020B0604020202020204" pitchFamily="34" charset="0"/>
              </a:rPr>
              <a:t>敏捷运维</a:t>
            </a:r>
          </a:p>
        </p:txBody>
      </p:sp>
      <p:sp>
        <p:nvSpPr>
          <p:cNvPr id="114" name="TextBox 63"/>
          <p:cNvSpPr txBox="1"/>
          <p:nvPr/>
        </p:nvSpPr>
        <p:spPr>
          <a:xfrm>
            <a:off x="9019160" y="5516585"/>
            <a:ext cx="2631283" cy="246221"/>
          </a:xfrm>
          <a:prstGeom prst="rect">
            <a:avLst/>
          </a:prstGeom>
          <a:noFill/>
        </p:spPr>
        <p:txBody>
          <a:bodyPr wrap="square" rtlCol="0">
            <a:spAutoFit/>
          </a:bodyPr>
          <a:lstStyle/>
          <a:p>
            <a:pPr algn="ctr">
              <a:spcAft>
                <a:spcPts val="300"/>
              </a:spcAft>
              <a:defRPr/>
            </a:pPr>
            <a:r>
              <a:rPr lang="zh-CN" altLang="en-US" sz="1000" spc="100" dirty="0">
                <a:solidFill>
                  <a:schemeClr val="bg1"/>
                </a:solidFill>
                <a:latin typeface="Arial" panose="020B0604020202020204" pitchFamily="34" charset="0"/>
                <a:ea typeface="黑体" panose="02010609060101010101" pitchFamily="49" charset="-122"/>
                <a:cs typeface="Arial" panose="020B0604020202020204" pitchFamily="34" charset="0"/>
              </a:rPr>
              <a:t>应用热插拔，随意增减、修改</a:t>
            </a:r>
            <a:endParaRPr lang="en-US" altLang="zh-CN" sz="1000" spc="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15" name="TextBox 63"/>
          <p:cNvSpPr txBox="1"/>
          <p:nvPr/>
        </p:nvSpPr>
        <p:spPr>
          <a:xfrm>
            <a:off x="9019160" y="5736828"/>
            <a:ext cx="2631283" cy="246221"/>
          </a:xfrm>
          <a:prstGeom prst="rect">
            <a:avLst/>
          </a:prstGeom>
          <a:noFill/>
        </p:spPr>
        <p:txBody>
          <a:bodyPr wrap="square" rtlCol="0">
            <a:spAutoFit/>
          </a:bodyPr>
          <a:lstStyle/>
          <a:p>
            <a:pPr algn="ctr">
              <a:spcAft>
                <a:spcPts val="300"/>
              </a:spcAft>
              <a:defRPr/>
            </a:pPr>
            <a:r>
              <a:rPr lang="zh-CN" altLang="en-US" sz="1000" spc="100" dirty="0">
                <a:solidFill>
                  <a:schemeClr val="bg1"/>
                </a:solidFill>
                <a:latin typeface="Arial" panose="020B0604020202020204" pitchFamily="34" charset="0"/>
                <a:ea typeface="黑体" panose="02010609060101010101" pitchFamily="49" charset="-122"/>
                <a:cs typeface="Arial" panose="020B0604020202020204" pitchFamily="34" charset="0"/>
              </a:rPr>
              <a:t>新需求无需依赖重新开发，可自行增减</a:t>
            </a:r>
          </a:p>
        </p:txBody>
      </p:sp>
      <p:cxnSp>
        <p:nvCxnSpPr>
          <p:cNvPr id="116" name="直接连接符 115"/>
          <p:cNvCxnSpPr/>
          <p:nvPr/>
        </p:nvCxnSpPr>
        <p:spPr>
          <a:xfrm>
            <a:off x="320992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96000"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75347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r>
              <a:rPr lang="zh-CN" altLang="en-US" dirty="0">
                <a:latin typeface="Arial" panose="020B0604020202020204" pitchFamily="34" charset="0"/>
                <a:ea typeface="黑体" panose="02010609060101010101" pitchFamily="49" charset="-122"/>
                <a:cs typeface="Arial" panose="020B0604020202020204" pitchFamily="34" charset="0"/>
              </a:rPr>
              <a:t>产品方案</a:t>
            </a:r>
            <a:r>
              <a:rPr lang="en-US" altLang="zh-CN" dirty="0">
                <a:latin typeface="Arial" panose="020B0604020202020204" pitchFamily="34" charset="0"/>
                <a:ea typeface="黑体" panose="02010609060101010101" pitchFamily="49" charset="-122"/>
                <a:cs typeface="Arial" panose="020B0604020202020204" pitchFamily="34" charset="0"/>
              </a:rPr>
              <a:t> · </a:t>
            </a:r>
            <a:r>
              <a:rPr lang="zh-CN" altLang="en-US" dirty="0">
                <a:latin typeface="Arial" panose="020B0604020202020204" pitchFamily="34" charset="0"/>
                <a:ea typeface="黑体" panose="02010609060101010101" pitchFamily="49" charset="-122"/>
                <a:cs typeface="Arial" panose="020B0604020202020204" pitchFamily="34" charset="0"/>
              </a:rPr>
              <a:t>智能制造</a:t>
            </a:r>
          </a:p>
        </p:txBody>
      </p:sp>
      <p:grpSp>
        <p:nvGrpSpPr>
          <p:cNvPr id="2" name="组合 1"/>
          <p:cNvGrpSpPr/>
          <p:nvPr/>
        </p:nvGrpSpPr>
        <p:grpSpPr>
          <a:xfrm>
            <a:off x="4120515" y="288290"/>
            <a:ext cx="3950970" cy="276860"/>
            <a:chOff x="6489" y="454"/>
            <a:chExt cx="6222" cy="436"/>
          </a:xfrm>
        </p:grpSpPr>
        <p:sp>
          <p:nvSpPr>
            <p:cNvPr id="83" name="文本框 82"/>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algn="ct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SMore Factory   </a:t>
              </a:r>
              <a:r>
                <a:rPr lang="zh-CN" altLang="en-US"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软件平台</a:t>
              </a: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硬件体系   整机设备</a:t>
              </a:r>
            </a:p>
          </p:txBody>
        </p:sp>
        <p:cxnSp>
          <p:nvCxnSpPr>
            <p:cNvPr id="92" name="直接连接符 91"/>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0051168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93486" y="745549"/>
            <a:ext cx="11205028" cy="58356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r>
              <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rPr>
              <a:t>智能制造：</a:t>
            </a:r>
            <a:r>
              <a:rPr lang="zh-CN" altLang="en-US" dirty="0">
                <a:solidFill>
                  <a:srgbClr val="A23034"/>
                </a:solidFill>
                <a:latin typeface="Arial" panose="020B0604020202020204" pitchFamily="34" charset="0"/>
                <a:ea typeface="黑体" panose="02010609060101010101" pitchFamily="49" charset="-122"/>
                <a:cs typeface="Arial" panose="020B0604020202020204" pitchFamily="34" charset="0"/>
              </a:rPr>
              <a:t>核心算法能力</a:t>
            </a:r>
          </a:p>
        </p:txBody>
      </p:sp>
      <p:sp useBgFill="1">
        <p:nvSpPr>
          <p:cNvPr id="65" name="矩形: 圆顶角 64"/>
          <p:cNvSpPr/>
          <p:nvPr/>
        </p:nvSpPr>
        <p:spPr>
          <a:xfrm flipV="1">
            <a:off x="3457467"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useBgFill="1">
        <p:nvSpPr>
          <p:cNvPr id="50" name="矩形: 圆顶角 49"/>
          <p:cNvSpPr/>
          <p:nvPr/>
        </p:nvSpPr>
        <p:spPr>
          <a:xfrm flipV="1">
            <a:off x="67314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useBgFill="1">
        <p:nvSpPr>
          <p:cNvPr id="73" name="矩形: 圆顶角 72"/>
          <p:cNvSpPr/>
          <p:nvPr/>
        </p:nvSpPr>
        <p:spPr>
          <a:xfrm flipV="1">
            <a:off x="6231999"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useBgFill="1">
        <p:nvSpPr>
          <p:cNvPr id="77" name="矩形: 圆顶角 76"/>
          <p:cNvSpPr/>
          <p:nvPr/>
        </p:nvSpPr>
        <p:spPr>
          <a:xfrm flipV="1">
            <a:off x="900653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r>
              <a:rPr lang="zh-CN" altLang="en-US" dirty="0">
                <a:latin typeface="Arial" panose="020B0604020202020204" pitchFamily="34" charset="0"/>
                <a:ea typeface="黑体" panose="02010609060101010101" pitchFamily="49" charset="-122"/>
                <a:cs typeface="Arial" panose="020B0604020202020204" pitchFamily="34" charset="0"/>
              </a:rPr>
              <a:t>产品方案</a:t>
            </a:r>
            <a:r>
              <a:rPr lang="en-US" altLang="zh-CN" dirty="0">
                <a:latin typeface="Arial" panose="020B0604020202020204" pitchFamily="34" charset="0"/>
                <a:ea typeface="黑体" panose="02010609060101010101" pitchFamily="49" charset="-122"/>
                <a:cs typeface="Arial" panose="020B0604020202020204" pitchFamily="34" charset="0"/>
                <a:sym typeface="+mn-ea"/>
              </a:rPr>
              <a:t>· </a:t>
            </a:r>
            <a:r>
              <a:rPr lang="zh-CN" altLang="en-US" dirty="0">
                <a:latin typeface="Arial" panose="020B0604020202020204" pitchFamily="34" charset="0"/>
                <a:ea typeface="黑体" panose="02010609060101010101" pitchFamily="49" charset="-122"/>
                <a:cs typeface="Arial" panose="020B0604020202020204" pitchFamily="34" charset="0"/>
                <a:sym typeface="+mn-ea"/>
              </a:rPr>
              <a:t>智能制造</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4" name="矩形: 圆顶角 53"/>
          <p:cNvSpPr/>
          <p:nvPr/>
        </p:nvSpPr>
        <p:spPr>
          <a:xfrm flipV="1">
            <a:off x="67314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5" name="矩形: 圆顶角 54"/>
          <p:cNvSpPr/>
          <p:nvPr/>
        </p:nvSpPr>
        <p:spPr>
          <a:xfrm flipV="1">
            <a:off x="3447673"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6" name="矩形: 圆顶角 55"/>
          <p:cNvSpPr/>
          <p:nvPr/>
        </p:nvSpPr>
        <p:spPr>
          <a:xfrm flipV="1">
            <a:off x="6231999"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7" name="矩形: 圆顶角 56"/>
          <p:cNvSpPr/>
          <p:nvPr/>
        </p:nvSpPr>
        <p:spPr>
          <a:xfrm flipV="1">
            <a:off x="900653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7" name="文本框 66"/>
          <p:cNvSpPr txBox="1"/>
          <p:nvPr/>
        </p:nvSpPr>
        <p:spPr>
          <a:xfrm>
            <a:off x="4093748"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r>
              <a:rPr lang="en-US" altLang="zh-CN" dirty="0">
                <a:solidFill>
                  <a:schemeClr val="accent1"/>
                </a:solidFill>
                <a:latin typeface="Arial" panose="020B0604020202020204" pitchFamily="34" charset="0"/>
                <a:ea typeface="黑体" panose="02010609060101010101" pitchFamily="49" charset="-122"/>
                <a:cs typeface="Arial" panose="020B0604020202020204" pitchFamily="34" charset="0"/>
                <a:sym typeface="+mn-ea"/>
              </a:rPr>
              <a:t>AI OCR</a:t>
            </a:r>
          </a:p>
        </p:txBody>
      </p:sp>
      <p:sp>
        <p:nvSpPr>
          <p:cNvPr id="68" name="文本框 67"/>
          <p:cNvSpPr txBox="1"/>
          <p:nvPr/>
        </p:nvSpPr>
        <p:spPr>
          <a:xfrm>
            <a:off x="3762605" y="5128262"/>
            <a:ext cx="1902052" cy="246221"/>
          </a:xfrm>
          <a:prstGeom prst="rect">
            <a:avLst/>
          </a:prstGeom>
          <a:noFill/>
          <a:ln w="9525">
            <a:noFill/>
          </a:ln>
        </p:spPr>
        <p:txBody>
          <a:bodyPr wrap="square" lIns="0" tIns="0" rIns="0" bIns="0">
            <a:spAutoFit/>
          </a:bodyPr>
          <a:lstStyle/>
          <a:p>
            <a:pPr algn="ctr"/>
            <a:r>
              <a:rPr lang="zh-CN" altLang="en-US"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文本检测识别</a:t>
            </a:r>
          </a:p>
        </p:txBody>
      </p:sp>
      <p:cxnSp>
        <p:nvCxnSpPr>
          <p:cNvPr id="70" name="直接连接符 69"/>
          <p:cNvCxnSpPr/>
          <p:nvPr/>
        </p:nvCxnSpPr>
        <p:spPr>
          <a:xfrm>
            <a:off x="4353631"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09422" y="4653241"/>
            <a:ext cx="1239766" cy="307777"/>
          </a:xfrm>
          <a:prstGeom prst="rect">
            <a:avLst/>
          </a:prstGeom>
          <a:noFill/>
          <a:ln w="9525">
            <a:noFill/>
          </a:ln>
        </p:spPr>
        <p:txBody>
          <a:bodyPr wrap="square" lIns="0" tIns="0" rIns="0" bIns="0">
            <a:spAutoFit/>
          </a:bodyPr>
          <a:lstStyle/>
          <a:p>
            <a:pPr algn="ctr"/>
            <a:r>
              <a:rPr lang="zh-CN" altLang="en-US" sz="2000" b="1" dirty="0">
                <a:solidFill>
                  <a:schemeClr val="accent1"/>
                </a:solidFill>
                <a:latin typeface="Arial" panose="020B0604020202020204" pitchFamily="34" charset="0"/>
                <a:ea typeface="黑体" panose="02010609060101010101" pitchFamily="49" charset="-122"/>
                <a:cs typeface="Arial" panose="020B0604020202020204" pitchFamily="34" charset="0"/>
                <a:sym typeface="+mn-ea"/>
              </a:rPr>
              <a:t>分割</a:t>
            </a:r>
          </a:p>
        </p:txBody>
      </p:sp>
      <p:sp>
        <p:nvSpPr>
          <p:cNvPr id="6" name="文本框 5"/>
          <p:cNvSpPr txBox="1"/>
          <p:nvPr/>
        </p:nvSpPr>
        <p:spPr>
          <a:xfrm>
            <a:off x="937943" y="5128262"/>
            <a:ext cx="1982724" cy="246221"/>
          </a:xfrm>
          <a:prstGeom prst="rect">
            <a:avLst/>
          </a:prstGeom>
          <a:noFill/>
          <a:ln w="9525">
            <a:noFill/>
          </a:ln>
        </p:spPr>
        <p:txBody>
          <a:bodyPr wrap="square" lIns="0" tIns="0" rIns="0" bIns="0">
            <a:spAutoFit/>
          </a:bodyPr>
          <a:lstStyle/>
          <a:p>
            <a:pPr algn="ctr"/>
            <a:r>
              <a:rPr lang="zh-CN" altLang="en-US"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缺陷像素级识别</a:t>
            </a:r>
          </a:p>
        </p:txBody>
      </p:sp>
      <p:cxnSp>
        <p:nvCxnSpPr>
          <p:cNvPr id="64" name="直接连接符 63"/>
          <p:cNvCxnSpPr/>
          <p:nvPr/>
        </p:nvCxnSpPr>
        <p:spPr>
          <a:xfrm>
            <a:off x="156930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868280"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r>
              <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sym typeface="+mn-ea"/>
              </a:rPr>
              <a:t>检测</a:t>
            </a:r>
          </a:p>
        </p:txBody>
      </p:sp>
      <p:sp>
        <p:nvSpPr>
          <p:cNvPr id="75" name="文本框 74"/>
          <p:cNvSpPr txBox="1"/>
          <p:nvPr/>
        </p:nvSpPr>
        <p:spPr>
          <a:xfrm>
            <a:off x="6282647" y="5128262"/>
            <a:ext cx="2411032" cy="246221"/>
          </a:xfrm>
          <a:prstGeom prst="rect">
            <a:avLst/>
          </a:prstGeom>
          <a:noFill/>
          <a:ln w="9525">
            <a:noFill/>
          </a:ln>
        </p:spPr>
        <p:txBody>
          <a:bodyPr wrap="square" lIns="0" tIns="0" rIns="0" bIns="0">
            <a:spAutoFit/>
          </a:bodyPr>
          <a:lstStyle/>
          <a:p>
            <a:pPr algn="ctr"/>
            <a:r>
              <a:rPr lang="zh-CN" altLang="en-US"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目标分析、定位、计数</a:t>
            </a:r>
          </a:p>
        </p:txBody>
      </p:sp>
      <p:cxnSp>
        <p:nvCxnSpPr>
          <p:cNvPr id="76" name="直接连接符 75"/>
          <p:cNvCxnSpPr/>
          <p:nvPr/>
        </p:nvCxnSpPr>
        <p:spPr>
          <a:xfrm>
            <a:off x="7128163"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9642812"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r>
              <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sym typeface="+mn-ea"/>
              </a:rPr>
              <a:t>分类</a:t>
            </a:r>
          </a:p>
        </p:txBody>
      </p:sp>
      <p:sp>
        <p:nvSpPr>
          <p:cNvPr id="79" name="文本框 78"/>
          <p:cNvSpPr txBox="1"/>
          <p:nvPr/>
        </p:nvSpPr>
        <p:spPr>
          <a:xfrm>
            <a:off x="9311669" y="5128262"/>
            <a:ext cx="1902052" cy="246221"/>
          </a:xfrm>
          <a:prstGeom prst="rect">
            <a:avLst/>
          </a:prstGeom>
          <a:noFill/>
          <a:ln w="9525">
            <a:noFill/>
          </a:ln>
        </p:spPr>
        <p:txBody>
          <a:bodyPr wrap="square" lIns="0" tIns="0" rIns="0" bIns="0">
            <a:spAutoFit/>
          </a:bodyPr>
          <a:lstStyle/>
          <a:p>
            <a:pPr algn="ctr"/>
            <a:r>
              <a:rPr lang="zh-CN" altLang="en-US"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多类别区分</a:t>
            </a:r>
          </a:p>
        </p:txBody>
      </p:sp>
      <p:cxnSp>
        <p:nvCxnSpPr>
          <p:cNvPr id="80" name="直接连接符 79"/>
          <p:cNvCxnSpPr/>
          <p:nvPr/>
        </p:nvCxnSpPr>
        <p:spPr>
          <a:xfrm>
            <a:off x="990269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pic>
        <p:nvPicPr>
          <p:cNvPr id="87" name="图片 86"/>
          <p:cNvPicPr/>
          <p:nvPr/>
        </p:nvPicPr>
        <p:blipFill rotWithShape="1">
          <a:blip r:embed="rId2">
            <a:extLst>
              <a:ext uri="{28A0092B-C50C-407E-A947-70E740481C1C}">
                <a14:useLocalDpi xmlns:a14="http://schemas.microsoft.com/office/drawing/2010/main" val="0"/>
              </a:ext>
            </a:extLst>
          </a:blip>
          <a:srcRect l="9902" r="9902"/>
          <a:stretch>
            <a:fillRect/>
          </a:stretch>
        </p:blipFill>
        <p:spPr>
          <a:xfrm>
            <a:off x="3447673" y="1895249"/>
            <a:ext cx="2512329" cy="2629534"/>
          </a:xfrm>
          <a:custGeom>
            <a:avLst/>
            <a:gdLst>
              <a:gd name="connsiteX0" fmla="*/ 75370 w 2512329"/>
              <a:gd name="connsiteY0" fmla="*/ 0 h 2629534"/>
              <a:gd name="connsiteX1" fmla="*/ 2436958 w 2512329"/>
              <a:gd name="connsiteY1" fmla="*/ 0 h 2629534"/>
              <a:gd name="connsiteX2" fmla="*/ 2512329 w 2512329"/>
              <a:gd name="connsiteY2" fmla="*/ 75370 h 2629534"/>
              <a:gd name="connsiteX3" fmla="*/ 2512329 w 2512329"/>
              <a:gd name="connsiteY3" fmla="*/ 2629534 h 2629534"/>
              <a:gd name="connsiteX4" fmla="*/ 0 w 2512329"/>
              <a:gd name="connsiteY4" fmla="*/ 2629534 h 2629534"/>
              <a:gd name="connsiteX5" fmla="*/ 0 w 2512329"/>
              <a:gd name="connsiteY5" fmla="*/ 75370 h 2629534"/>
              <a:gd name="connsiteX6" fmla="*/ 75370 w 2512329"/>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9" h="2629534">
                <a:moveTo>
                  <a:pt x="75370" y="0"/>
                </a:moveTo>
                <a:lnTo>
                  <a:pt x="2436958" y="0"/>
                </a:lnTo>
                <a:cubicBezTo>
                  <a:pt x="2478584" y="0"/>
                  <a:pt x="2512329" y="33744"/>
                  <a:pt x="2512329" y="75370"/>
                </a:cubicBezTo>
                <a:lnTo>
                  <a:pt x="2512329" y="2629534"/>
                </a:lnTo>
                <a:lnTo>
                  <a:pt x="0" y="2629534"/>
                </a:lnTo>
                <a:lnTo>
                  <a:pt x="0" y="75370"/>
                </a:lnTo>
                <a:cubicBezTo>
                  <a:pt x="0" y="33744"/>
                  <a:pt x="33744" y="0"/>
                  <a:pt x="75370" y="0"/>
                </a:cubicBezTo>
                <a:close/>
              </a:path>
            </a:pathLst>
          </a:custGeom>
          <a:ln w="3175">
            <a:solidFill>
              <a:schemeClr val="accent1"/>
            </a:solidFill>
          </a:ln>
        </p:spPr>
      </p:pic>
      <p:pic>
        <p:nvPicPr>
          <p:cNvPr id="88" name="图片 87"/>
          <p:cNvPicPr/>
          <p:nvPr/>
        </p:nvPicPr>
        <p:blipFill rotWithShape="1">
          <a:blip r:embed="rId3">
            <a:extLst>
              <a:ext uri="{28A0092B-C50C-407E-A947-70E740481C1C}">
                <a14:useLocalDpi xmlns:a14="http://schemas.microsoft.com/office/drawing/2010/main" val="0"/>
              </a:ext>
            </a:extLst>
          </a:blip>
          <a:srcRect l="9973" r="9973"/>
          <a:stretch>
            <a:fillRect/>
          </a:stretch>
        </p:blipFill>
        <p:spPr>
          <a:xfrm>
            <a:off x="67314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pic>
        <p:nvPicPr>
          <p:cNvPr id="86" name="图片 85"/>
          <p:cNvPicPr/>
          <p:nvPr/>
        </p:nvPicPr>
        <p:blipFill rotWithShape="1">
          <a:blip r:embed="rId4">
            <a:extLst>
              <a:ext uri="{28A0092B-C50C-407E-A947-70E740481C1C}">
                <a14:useLocalDpi xmlns:a14="http://schemas.microsoft.com/office/drawing/2010/main" val="0"/>
              </a:ext>
            </a:extLst>
          </a:blip>
          <a:srcRect l="10373" t="588" r="10373" b="588"/>
          <a:stretch>
            <a:fillRect/>
          </a:stretch>
        </p:blipFill>
        <p:spPr>
          <a:xfrm>
            <a:off x="6231999" y="1895249"/>
            <a:ext cx="2512327" cy="2629534"/>
          </a:xfrm>
          <a:custGeom>
            <a:avLst/>
            <a:gdLst>
              <a:gd name="connsiteX0" fmla="*/ 75370 w 2512327"/>
              <a:gd name="connsiteY0" fmla="*/ 0 h 2629534"/>
              <a:gd name="connsiteX1" fmla="*/ 2436957 w 2512327"/>
              <a:gd name="connsiteY1" fmla="*/ 0 h 2629534"/>
              <a:gd name="connsiteX2" fmla="*/ 2512327 w 2512327"/>
              <a:gd name="connsiteY2" fmla="*/ 75370 h 2629534"/>
              <a:gd name="connsiteX3" fmla="*/ 2512327 w 2512327"/>
              <a:gd name="connsiteY3" fmla="*/ 2629534 h 2629534"/>
              <a:gd name="connsiteX4" fmla="*/ 0 w 2512327"/>
              <a:gd name="connsiteY4" fmla="*/ 2629534 h 2629534"/>
              <a:gd name="connsiteX5" fmla="*/ 0 w 2512327"/>
              <a:gd name="connsiteY5" fmla="*/ 75370 h 2629534"/>
              <a:gd name="connsiteX6" fmla="*/ 75370 w 2512327"/>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7" h="2629534">
                <a:moveTo>
                  <a:pt x="75370" y="0"/>
                </a:moveTo>
                <a:lnTo>
                  <a:pt x="2436957" y="0"/>
                </a:lnTo>
                <a:cubicBezTo>
                  <a:pt x="2478583" y="0"/>
                  <a:pt x="2512327" y="33744"/>
                  <a:pt x="2512327" y="75370"/>
                </a:cubicBezTo>
                <a:lnTo>
                  <a:pt x="2512327" y="2629534"/>
                </a:lnTo>
                <a:lnTo>
                  <a:pt x="0" y="2629534"/>
                </a:lnTo>
                <a:lnTo>
                  <a:pt x="0" y="75370"/>
                </a:lnTo>
                <a:cubicBezTo>
                  <a:pt x="0" y="33744"/>
                  <a:pt x="33743" y="0"/>
                  <a:pt x="75370" y="0"/>
                </a:cubicBezTo>
                <a:close/>
              </a:path>
            </a:pathLst>
          </a:custGeom>
          <a:ln w="3175">
            <a:solidFill>
              <a:schemeClr val="accent1"/>
            </a:solidFill>
          </a:ln>
        </p:spPr>
      </p:pic>
      <p:pic>
        <p:nvPicPr>
          <p:cNvPr id="85" name="图片 84"/>
          <p:cNvPicPr/>
          <p:nvPr/>
        </p:nvPicPr>
        <p:blipFill rotWithShape="1">
          <a:blip r:embed="rId5">
            <a:extLst>
              <a:ext uri="{28A0092B-C50C-407E-A947-70E740481C1C}">
                <a14:useLocalDpi xmlns:a14="http://schemas.microsoft.com/office/drawing/2010/main" val="0"/>
              </a:ext>
            </a:extLst>
          </a:blip>
          <a:srcRect l="9959" r="9959"/>
          <a:stretch>
            <a:fillRect/>
          </a:stretch>
        </p:blipFill>
        <p:spPr>
          <a:xfrm>
            <a:off x="900653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sp>
        <p:nvSpPr>
          <p:cNvPr id="71" name="灯片编号占位符 7"/>
          <p:cNvSpPr txBox="1"/>
          <p:nvPr/>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63</a:t>
            </a:fld>
            <a:endParaRPr lang="zh-CN" altLang="en-US" sz="8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8734872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p:cNvSpPr txBox="1"/>
          <p:nvPr/>
        </p:nvSpPr>
        <p:spPr>
          <a:xfrm>
            <a:off x="493486" y="745549"/>
            <a:ext cx="11205028" cy="58356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r>
              <a:rPr lang="en-US" altLang="zh-CN" sz="2800" dirty="0">
                <a:solidFill>
                  <a:schemeClr val="accent1"/>
                </a:solidFill>
                <a:latin typeface="Arial" panose="020B0604020202020204" pitchFamily="34" charset="0"/>
                <a:ea typeface="黑体" panose="02010609060101010101" pitchFamily="49" charset="-122"/>
                <a:cs typeface="Arial" panose="020B0604020202020204" pitchFamily="34" charset="0"/>
              </a:rPr>
              <a:t>SMore Factory：</a:t>
            </a:r>
            <a:r>
              <a:rPr lang="zh-CN" altLang="en-US" sz="2800" dirty="0">
                <a:solidFill>
                  <a:schemeClr val="accent1"/>
                </a:solidFill>
                <a:latin typeface="Arial" panose="020B0604020202020204" pitchFamily="34" charset="0"/>
                <a:ea typeface="黑体" panose="02010609060101010101" pitchFamily="49" charset="-122"/>
                <a:cs typeface="Arial" panose="020B0604020202020204" pitchFamily="34" charset="0"/>
              </a:rPr>
              <a:t>生产制造</a:t>
            </a:r>
            <a:r>
              <a:rPr lang="zh-CN" altLang="en-US" dirty="0">
                <a:solidFill>
                  <a:schemeClr val="accent2"/>
                </a:solidFill>
                <a:latin typeface="Arial" panose="020B0604020202020204" pitchFamily="34" charset="0"/>
                <a:ea typeface="黑体" panose="02010609060101010101" pitchFamily="49" charset="-122"/>
                <a:cs typeface="Arial" panose="020B0604020202020204" pitchFamily="34" charset="0"/>
              </a:rPr>
              <a:t>全流程</a:t>
            </a:r>
            <a:r>
              <a:rPr lang="en-US" altLang="zh-CN" sz="2800" dirty="0">
                <a:solidFill>
                  <a:schemeClr val="accent1"/>
                </a:solidFill>
                <a:latin typeface="Arial" panose="020B0604020202020204" pitchFamily="34" charset="0"/>
                <a:ea typeface="黑体" panose="02010609060101010101" pitchFamily="49" charset="-122"/>
                <a:cs typeface="Arial" panose="020B0604020202020204" pitchFamily="34" charset="0"/>
              </a:rPr>
              <a:t>AI</a:t>
            </a:r>
            <a:r>
              <a:rPr lang="zh-CN" altLang="en-US" sz="2800" dirty="0">
                <a:solidFill>
                  <a:schemeClr val="accent1"/>
                </a:solidFill>
                <a:latin typeface="Arial" panose="020B0604020202020204" pitchFamily="34" charset="0"/>
                <a:ea typeface="黑体" panose="02010609060101010101" pitchFamily="49" charset="-122"/>
                <a:cs typeface="Arial" panose="020B0604020202020204" pitchFamily="34" charset="0"/>
              </a:rPr>
              <a:t>解决方案</a:t>
            </a:r>
          </a:p>
        </p:txBody>
      </p:sp>
      <p:sp>
        <p:nvSpPr>
          <p:cNvPr id="49" name="Rectangle 9"/>
          <p:cNvSpPr>
            <a:spLocks noChangeArrowheads="1"/>
          </p:cNvSpPr>
          <p:nvPr/>
        </p:nvSpPr>
        <p:spPr bwMode="auto">
          <a:xfrm>
            <a:off x="9456495" y="3514821"/>
            <a:ext cx="2240205" cy="2581705"/>
          </a:xfrm>
          <a:prstGeom prst="rect">
            <a:avLst/>
          </a:prstGeom>
          <a:gradFill>
            <a:gsLst>
              <a:gs pos="0">
                <a:schemeClr val="accent1">
                  <a:alpha val="20000"/>
                </a:schemeClr>
              </a:gs>
              <a:gs pos="96000">
                <a:schemeClr val="accent1">
                  <a:alpha val="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5" name="Rectangle 5"/>
          <p:cNvSpPr>
            <a:spLocks noChangeArrowheads="1"/>
          </p:cNvSpPr>
          <p:nvPr/>
        </p:nvSpPr>
        <p:spPr bwMode="auto">
          <a:xfrm>
            <a:off x="493486" y="3514821"/>
            <a:ext cx="2240205" cy="2581705"/>
          </a:xfrm>
          <a:prstGeom prst="rect">
            <a:avLst/>
          </a:prstGeom>
          <a:gradFill>
            <a:gsLst>
              <a:gs pos="0">
                <a:schemeClr val="accent1">
                  <a:alpha val="20000"/>
                </a:schemeClr>
              </a:gs>
              <a:gs pos="96000">
                <a:schemeClr val="accent1">
                  <a:alpha val="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Arial" panose="020B0604020202020204" pitchFamily="34" charset="0"/>
              <a:ea typeface="黑体" panose="02010609060101010101" pitchFamily="49" charset="-122"/>
              <a:cs typeface="Arial" panose="020B0604020202020204" pitchFamily="34" charset="0"/>
            </a:endParaRPr>
          </a:p>
        </p:txBody>
      </p:sp>
      <p:sp>
        <p:nvSpPr>
          <p:cNvPr id="47" name="Rectangle 7"/>
          <p:cNvSpPr>
            <a:spLocks noChangeArrowheads="1"/>
          </p:cNvSpPr>
          <p:nvPr/>
        </p:nvSpPr>
        <p:spPr bwMode="auto">
          <a:xfrm>
            <a:off x="4973896" y="3514821"/>
            <a:ext cx="2240205" cy="2581705"/>
          </a:xfrm>
          <a:prstGeom prst="rect">
            <a:avLst/>
          </a:prstGeom>
          <a:gradFill>
            <a:gsLst>
              <a:gs pos="0">
                <a:schemeClr val="accent1">
                  <a:alpha val="20000"/>
                </a:schemeClr>
              </a:gs>
              <a:gs pos="96000">
                <a:schemeClr val="accent1">
                  <a:alpha val="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25" name="图片 24"/>
          <p:cNvPicPr>
            <a:picLocks noChangeAspect="1"/>
          </p:cNvPicPr>
          <p:nvPr/>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l="6561" t="15745" r="83001" b="57353"/>
          <a:stretch>
            <a:fillRect/>
          </a:stretch>
        </p:blipFill>
        <p:spPr>
          <a:xfrm>
            <a:off x="1157455" y="1969159"/>
            <a:ext cx="1016178" cy="695332"/>
          </a:xfrm>
          <a:custGeom>
            <a:avLst/>
            <a:gdLst>
              <a:gd name="connsiteX0" fmla="*/ 0 w 1262929"/>
              <a:gd name="connsiteY0" fmla="*/ 0 h 864177"/>
              <a:gd name="connsiteX1" fmla="*/ 1262929 w 1262929"/>
              <a:gd name="connsiteY1" fmla="*/ 0 h 864177"/>
              <a:gd name="connsiteX2" fmla="*/ 1262929 w 1262929"/>
              <a:gd name="connsiteY2" fmla="*/ 864177 h 864177"/>
              <a:gd name="connsiteX3" fmla="*/ 0 w 1262929"/>
              <a:gd name="connsiteY3" fmla="*/ 864177 h 864177"/>
              <a:gd name="connsiteX4" fmla="*/ 0 w 1262929"/>
              <a:gd name="connsiteY4" fmla="*/ 0 h 864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29" h="864177">
                <a:moveTo>
                  <a:pt x="0" y="0"/>
                </a:moveTo>
                <a:lnTo>
                  <a:pt x="1262929" y="0"/>
                </a:lnTo>
                <a:lnTo>
                  <a:pt x="1262929" y="864177"/>
                </a:lnTo>
                <a:lnTo>
                  <a:pt x="0" y="864177"/>
                </a:lnTo>
                <a:lnTo>
                  <a:pt x="0" y="0"/>
                </a:lnTo>
                <a:close/>
              </a:path>
            </a:pathLst>
          </a:custGeom>
        </p:spPr>
      </p:pic>
      <p:pic>
        <p:nvPicPr>
          <p:cNvPr id="24" name="图片 23"/>
          <p:cNvPicPr>
            <a:picLocks noChangeAspect="1"/>
          </p:cNvPicPr>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l="38234" t="16412" r="51631" b="59496"/>
          <a:stretch>
            <a:fillRect/>
          </a:stretch>
        </p:blipFill>
        <p:spPr>
          <a:xfrm>
            <a:off x="5546247" y="1979448"/>
            <a:ext cx="1099506" cy="693862"/>
          </a:xfrm>
          <a:custGeom>
            <a:avLst/>
            <a:gdLst>
              <a:gd name="connsiteX0" fmla="*/ 0 w 1226345"/>
              <a:gd name="connsiteY0" fmla="*/ 0 h 773906"/>
              <a:gd name="connsiteX1" fmla="*/ 1226345 w 1226345"/>
              <a:gd name="connsiteY1" fmla="*/ 0 h 773906"/>
              <a:gd name="connsiteX2" fmla="*/ 1226345 w 1226345"/>
              <a:gd name="connsiteY2" fmla="*/ 773906 h 773906"/>
              <a:gd name="connsiteX3" fmla="*/ 0 w 1226345"/>
              <a:gd name="connsiteY3" fmla="*/ 773906 h 773906"/>
              <a:gd name="connsiteX4" fmla="*/ 0 w 1226345"/>
              <a:gd name="connsiteY4" fmla="*/ 0 h 77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5" h="773906">
                <a:moveTo>
                  <a:pt x="0" y="0"/>
                </a:moveTo>
                <a:lnTo>
                  <a:pt x="1226345" y="0"/>
                </a:lnTo>
                <a:lnTo>
                  <a:pt x="1226345" y="773906"/>
                </a:lnTo>
                <a:lnTo>
                  <a:pt x="0" y="773906"/>
                </a:lnTo>
                <a:lnTo>
                  <a:pt x="0" y="0"/>
                </a:lnTo>
                <a:close/>
              </a:path>
            </a:pathLst>
          </a:custGeom>
        </p:spPr>
      </p:pic>
      <p:pic>
        <p:nvPicPr>
          <p:cNvPr id="23" name="图片 22"/>
          <p:cNvPicPr>
            <a:picLocks noChangeAspect="1"/>
          </p:cNvPicPr>
          <p:nvPr/>
        </p:nvPicPr>
        <p:blipFill rotWithShape="1">
          <a:blip r:embed="rId4" cstate="print">
            <a:duotone>
              <a:prstClr val="black"/>
              <a:schemeClr val="tx2">
                <a:tint val="45000"/>
                <a:satMod val="400000"/>
              </a:schemeClr>
            </a:duotone>
            <a:extLst>
              <a:ext uri="{28A0092B-C50C-407E-A947-70E740481C1C}">
                <a14:useLocalDpi xmlns:a14="http://schemas.microsoft.com/office/drawing/2010/main" val="0"/>
              </a:ext>
            </a:extLst>
          </a:blip>
          <a:srcRect l="53434" t="25381" r="34680" b="42242"/>
          <a:stretch>
            <a:fillRect/>
          </a:stretch>
        </p:blipFill>
        <p:spPr>
          <a:xfrm>
            <a:off x="7882505" y="2000354"/>
            <a:ext cx="927851" cy="670977"/>
          </a:xfrm>
          <a:custGeom>
            <a:avLst/>
            <a:gdLst>
              <a:gd name="connsiteX0" fmla="*/ 0 w 1438205"/>
              <a:gd name="connsiteY0" fmla="*/ 0 h 1040043"/>
              <a:gd name="connsiteX1" fmla="*/ 1438205 w 1438205"/>
              <a:gd name="connsiteY1" fmla="*/ 0 h 1040043"/>
              <a:gd name="connsiteX2" fmla="*/ 1438205 w 1438205"/>
              <a:gd name="connsiteY2" fmla="*/ 1040043 h 1040043"/>
              <a:gd name="connsiteX3" fmla="*/ 0 w 1438205"/>
              <a:gd name="connsiteY3" fmla="*/ 1040043 h 1040043"/>
              <a:gd name="connsiteX4" fmla="*/ 0 w 1438205"/>
              <a:gd name="connsiteY4" fmla="*/ 0 h 1040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205" h="1040043">
                <a:moveTo>
                  <a:pt x="0" y="0"/>
                </a:moveTo>
                <a:lnTo>
                  <a:pt x="1438205" y="0"/>
                </a:lnTo>
                <a:lnTo>
                  <a:pt x="1438205" y="1040043"/>
                </a:lnTo>
                <a:lnTo>
                  <a:pt x="0" y="1040043"/>
                </a:lnTo>
                <a:lnTo>
                  <a:pt x="0" y="0"/>
                </a:lnTo>
                <a:close/>
              </a:path>
            </a:pathLst>
          </a:custGeom>
        </p:spPr>
      </p:pic>
      <p:pic>
        <p:nvPicPr>
          <p:cNvPr id="22" name="图片 21"/>
          <p:cNvPicPr>
            <a:picLocks noChangeAspect="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val="0"/>
              </a:ext>
            </a:extLst>
          </a:blip>
          <a:srcRect l="21558" t="38428" r="67060" b="34374"/>
          <a:stretch>
            <a:fillRect/>
          </a:stretch>
        </p:blipFill>
        <p:spPr>
          <a:xfrm>
            <a:off x="3300267" y="1960561"/>
            <a:ext cx="1108146" cy="703000"/>
          </a:xfrm>
          <a:custGeom>
            <a:avLst/>
            <a:gdLst>
              <a:gd name="connsiteX0" fmla="*/ 0 w 1377229"/>
              <a:gd name="connsiteY0" fmla="*/ 0 h 873704"/>
              <a:gd name="connsiteX1" fmla="*/ 1377229 w 1377229"/>
              <a:gd name="connsiteY1" fmla="*/ 0 h 873704"/>
              <a:gd name="connsiteX2" fmla="*/ 1377229 w 1377229"/>
              <a:gd name="connsiteY2" fmla="*/ 873704 h 873704"/>
              <a:gd name="connsiteX3" fmla="*/ 0 w 1377229"/>
              <a:gd name="connsiteY3" fmla="*/ 873704 h 873704"/>
              <a:gd name="connsiteX4" fmla="*/ 0 w 1377229"/>
              <a:gd name="connsiteY4" fmla="*/ 0 h 87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229" h="873704">
                <a:moveTo>
                  <a:pt x="0" y="0"/>
                </a:moveTo>
                <a:lnTo>
                  <a:pt x="1377229" y="0"/>
                </a:lnTo>
                <a:lnTo>
                  <a:pt x="1377229" y="873704"/>
                </a:lnTo>
                <a:lnTo>
                  <a:pt x="0" y="873704"/>
                </a:lnTo>
                <a:lnTo>
                  <a:pt x="0" y="0"/>
                </a:lnTo>
                <a:close/>
              </a:path>
            </a:pathLst>
          </a:custGeom>
        </p:spPr>
      </p:pic>
      <p:pic>
        <p:nvPicPr>
          <p:cNvPr id="21" name="图片 20"/>
          <p:cNvPicPr>
            <a:picLocks noChangeAspect="1"/>
          </p:cNvPicPr>
          <p:nvPr/>
        </p:nvPicPr>
        <p:blipFill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l="80467" t="42060" r="9259" b="35719"/>
          <a:stretch>
            <a:fillRect/>
          </a:stretch>
        </p:blipFill>
        <p:spPr>
          <a:xfrm>
            <a:off x="10076486" y="2104834"/>
            <a:ext cx="1000224" cy="574346"/>
          </a:xfrm>
          <a:custGeom>
            <a:avLst/>
            <a:gdLst>
              <a:gd name="connsiteX0" fmla="*/ 0 w 1243101"/>
              <a:gd name="connsiteY0" fmla="*/ 0 h 713812"/>
              <a:gd name="connsiteX1" fmla="*/ 1243101 w 1243101"/>
              <a:gd name="connsiteY1" fmla="*/ 0 h 713812"/>
              <a:gd name="connsiteX2" fmla="*/ 1243101 w 1243101"/>
              <a:gd name="connsiteY2" fmla="*/ 713812 h 713812"/>
              <a:gd name="connsiteX3" fmla="*/ 0 w 1243101"/>
              <a:gd name="connsiteY3" fmla="*/ 713812 h 713812"/>
              <a:gd name="connsiteX4" fmla="*/ 0 w 1243101"/>
              <a:gd name="connsiteY4" fmla="*/ 0 h 71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101" h="713812">
                <a:moveTo>
                  <a:pt x="0" y="0"/>
                </a:moveTo>
                <a:lnTo>
                  <a:pt x="1243101" y="0"/>
                </a:lnTo>
                <a:lnTo>
                  <a:pt x="1243101" y="713812"/>
                </a:lnTo>
                <a:lnTo>
                  <a:pt x="0" y="713812"/>
                </a:lnTo>
                <a:lnTo>
                  <a:pt x="0" y="0"/>
                </a:lnTo>
                <a:close/>
              </a:path>
            </a:pathLst>
          </a:custGeom>
        </p:spPr>
      </p:pic>
      <p:cxnSp>
        <p:nvCxnSpPr>
          <p:cNvPr id="27" name="直接连接符 26"/>
          <p:cNvCxnSpPr/>
          <p:nvPr/>
        </p:nvCxnSpPr>
        <p:spPr>
          <a:xfrm>
            <a:off x="482600" y="3513993"/>
            <a:ext cx="11214100" cy="0"/>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577588" y="3477993"/>
            <a:ext cx="72000" cy="7200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29" name="椭圆 28"/>
          <p:cNvSpPr/>
          <p:nvPr/>
        </p:nvSpPr>
        <p:spPr>
          <a:xfrm>
            <a:off x="3818340" y="3477993"/>
            <a:ext cx="72000" cy="7200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0" name="椭圆 29"/>
          <p:cNvSpPr/>
          <p:nvPr/>
        </p:nvSpPr>
        <p:spPr>
          <a:xfrm>
            <a:off x="6059092" y="3477993"/>
            <a:ext cx="72000" cy="7200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1" name="椭圆 30"/>
          <p:cNvSpPr/>
          <p:nvPr/>
        </p:nvSpPr>
        <p:spPr>
          <a:xfrm>
            <a:off x="8299844" y="3477993"/>
            <a:ext cx="72000" cy="7200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2" name="椭圆 31"/>
          <p:cNvSpPr/>
          <p:nvPr/>
        </p:nvSpPr>
        <p:spPr>
          <a:xfrm>
            <a:off x="10540597" y="3477993"/>
            <a:ext cx="72000" cy="7200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4" name="Rectangle 61"/>
          <p:cNvSpPr/>
          <p:nvPr/>
        </p:nvSpPr>
        <p:spPr>
          <a:xfrm>
            <a:off x="974546" y="3068493"/>
            <a:ext cx="1278084" cy="369332"/>
          </a:xfrm>
          <a:prstGeom prst="rect">
            <a:avLst/>
          </a:prstGeom>
          <a:noFill/>
        </p:spPr>
        <p:txBody>
          <a:bodyPr wrap="square" rtlCol="0">
            <a:spAutoFit/>
          </a:bodyPr>
          <a:lstStyle/>
          <a:p>
            <a:pPr algn="ctr">
              <a:spcBef>
                <a:spcPts val="500"/>
              </a:spcBef>
            </a:pPr>
            <a:r>
              <a:rPr lang="zh-CN" altLang="en-US" b="1" dirty="0">
                <a:solidFill>
                  <a:schemeClr val="accent1"/>
                </a:solidFill>
                <a:latin typeface="Arial" panose="020B0604020202020204" pitchFamily="34" charset="0"/>
                <a:ea typeface="黑体" panose="02010609060101010101" pitchFamily="49" charset="-122"/>
                <a:cs typeface="Arial" panose="020B0604020202020204" pitchFamily="34" charset="0"/>
              </a:rPr>
              <a:t>供料入库</a:t>
            </a:r>
          </a:p>
        </p:txBody>
      </p:sp>
      <p:sp>
        <p:nvSpPr>
          <p:cNvPr id="8" name="文本框 7"/>
          <p:cNvSpPr txBox="1"/>
          <p:nvPr/>
        </p:nvSpPr>
        <p:spPr>
          <a:xfrm>
            <a:off x="989120" y="4276641"/>
            <a:ext cx="1248937" cy="286232"/>
          </a:xfrm>
          <a:prstGeom prst="rect">
            <a:avLst/>
          </a:prstGeom>
          <a:noFill/>
        </p:spPr>
        <p:txBody>
          <a:bodyPr wrap="square" rtlCol="0">
            <a:spAutoFit/>
          </a:bodyPr>
          <a:lstStyle/>
          <a:p>
            <a:pPr algn="ctr" defTabSz="913765" fontAlgn="base">
              <a:lnSpc>
                <a:spcPct val="90000"/>
              </a:lnSpc>
              <a:spcBef>
                <a:spcPts val="600"/>
              </a:spcBef>
              <a:spcAft>
                <a:spcPct val="0"/>
              </a:spcAft>
              <a:buClr>
                <a:srgbClr val="F0AB00"/>
              </a:buClr>
              <a:buSzPct val="80000"/>
            </a:pPr>
            <a:r>
              <a:rPr lang="en-US" altLang="zh-CN" sz="1400"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OCR</a:t>
            </a:r>
            <a:r>
              <a:rPr lang="zh-CN" altLang="en-US" sz="1400"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识别</a:t>
            </a:r>
            <a:endParaRPr lang="en-US" altLang="zh-CN" sz="1400"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cxnSp>
        <p:nvCxnSpPr>
          <p:cNvPr id="37" name="直接连接符 36"/>
          <p:cNvCxnSpPr/>
          <p:nvPr/>
        </p:nvCxnSpPr>
        <p:spPr>
          <a:xfrm>
            <a:off x="1613588" y="3697780"/>
            <a:ext cx="0" cy="485088"/>
          </a:xfrm>
          <a:prstGeom prst="line">
            <a:avLst/>
          </a:prstGeom>
          <a:ln>
            <a:gradFill>
              <a:gsLst>
                <a:gs pos="0">
                  <a:schemeClr val="accent1">
                    <a:alpha val="0"/>
                  </a:schemeClr>
                </a:gs>
                <a:gs pos="100000">
                  <a:schemeClr val="accent1"/>
                </a:gs>
              </a:gsLst>
              <a:lin ang="5400000" scaled="1"/>
            </a:gra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989120" y="4562968"/>
            <a:ext cx="1248937" cy="744819"/>
          </a:xfrm>
          <a:prstGeom prst="rect">
            <a:avLst/>
          </a:prstGeom>
          <a:noFill/>
        </p:spPr>
        <p:txBody>
          <a:bodyPr wrap="square" rtlCol="0">
            <a:spAutoFit/>
          </a:bodyPr>
          <a:lstStyle/>
          <a:p>
            <a:pPr algn="ctr" defTabSz="913765" fontAlgn="base">
              <a:lnSpc>
                <a:spcPct val="90000"/>
              </a:lnSpc>
              <a:spcBef>
                <a:spcPts val="600"/>
              </a:spcBef>
              <a:spcAft>
                <a:spcPct val="0"/>
              </a:spcAft>
              <a:buClr>
                <a:srgbClr val="F0AB00"/>
              </a:buClr>
              <a:buSzPct val="80000"/>
            </a:pPr>
            <a:r>
              <a:rPr lang="zh-CN" altLang="en-US"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车型识别</a:t>
            </a:r>
            <a:endParaRPr lang="en-US" altLang="zh-CN"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defTabSz="913765" fontAlgn="base">
              <a:lnSpc>
                <a:spcPct val="90000"/>
              </a:lnSpc>
              <a:spcBef>
                <a:spcPts val="600"/>
              </a:spcBef>
              <a:spcAft>
                <a:spcPct val="0"/>
              </a:spcAft>
              <a:buClr>
                <a:srgbClr val="F0AB00"/>
              </a:buClr>
              <a:buSzPct val="80000"/>
            </a:pPr>
            <a:r>
              <a:rPr lang="zh-CN" altLang="en-US"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纸箱条码识别</a:t>
            </a:r>
            <a:endParaRPr lang="en-US" altLang="zh-CN"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a:p>
            <a:pPr algn="ctr" defTabSz="913765" fontAlgn="base">
              <a:lnSpc>
                <a:spcPct val="90000"/>
              </a:lnSpc>
              <a:spcBef>
                <a:spcPts val="600"/>
              </a:spcBef>
              <a:spcAft>
                <a:spcPct val="0"/>
              </a:spcAft>
              <a:buClr>
                <a:srgbClr val="F0AB00"/>
              </a:buClr>
              <a:buSzPct val="80000"/>
            </a:pPr>
            <a:r>
              <a:rPr lang="zh-CN" altLang="en-US" sz="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移动条码扫描</a:t>
            </a:r>
          </a:p>
        </p:txBody>
      </p:sp>
      <p:sp>
        <p:nvSpPr>
          <p:cNvPr id="52" name="Rectangle 61"/>
          <p:cNvSpPr/>
          <p:nvPr/>
        </p:nvSpPr>
        <p:spPr>
          <a:xfrm>
            <a:off x="974546" y="2598594"/>
            <a:ext cx="1278084" cy="66588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3200" i="1" u="none" strike="noStrike" kern="1200" cap="none" spc="100" normalizeH="0" baseline="0" noProof="0" dirty="0">
                <a:ln>
                  <a:noFill/>
                </a:ln>
                <a:gradFill flip="none" rotWithShape="1">
                  <a:gsLst>
                    <a:gs pos="0">
                      <a:srgbClr val="9E1E24"/>
                    </a:gs>
                    <a:gs pos="71000">
                      <a:srgbClr val="9E1E24">
                        <a:alpha val="16000"/>
                      </a:srgbClr>
                    </a:gs>
                  </a:gsLst>
                  <a:lin ang="5400000" scaled="1"/>
                  <a:tileRect/>
                </a:gradFill>
                <a:effectLst/>
                <a:uLnTx/>
                <a:uFillTx/>
                <a:latin typeface="Arial" panose="020B0604020202020204" pitchFamily="34" charset="0"/>
                <a:ea typeface="黑体" panose="02010609060101010101" pitchFamily="49" charset="-122"/>
                <a:cs typeface="Arial" panose="020B0604020202020204" pitchFamily="34" charset="0"/>
              </a:rPr>
              <a:t>1</a:t>
            </a:r>
          </a:p>
        </p:txBody>
      </p:sp>
      <p:sp>
        <p:nvSpPr>
          <p:cNvPr id="53" name="Rectangle 61"/>
          <p:cNvSpPr/>
          <p:nvPr/>
        </p:nvSpPr>
        <p:spPr>
          <a:xfrm>
            <a:off x="5454956" y="3068493"/>
            <a:ext cx="1278084" cy="369332"/>
          </a:xfrm>
          <a:prstGeom prst="rect">
            <a:avLst/>
          </a:prstGeom>
          <a:noFill/>
        </p:spPr>
        <p:txBody>
          <a:bodyPr wrap="square" rtlCol="0">
            <a:spAutoFit/>
          </a:bodyPr>
          <a:lstStyle/>
          <a:p>
            <a:pPr algn="ctr">
              <a:spcBef>
                <a:spcPts val="500"/>
              </a:spcBef>
            </a:pPr>
            <a:r>
              <a:rPr lang="zh-CN" altLang="en-US" b="1" dirty="0">
                <a:solidFill>
                  <a:schemeClr val="accent1"/>
                </a:solidFill>
                <a:latin typeface="Arial" panose="020B0604020202020204" pitchFamily="34" charset="0"/>
                <a:ea typeface="黑体" panose="02010609060101010101" pitchFamily="49" charset="-122"/>
                <a:cs typeface="Arial" panose="020B0604020202020204" pitchFamily="34" charset="0"/>
              </a:rPr>
              <a:t>产线生产</a:t>
            </a:r>
            <a:endParaRPr lang="en-US" altLang="zh-CN" b="1"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54" name="Rectangle 61"/>
          <p:cNvSpPr/>
          <p:nvPr/>
        </p:nvSpPr>
        <p:spPr>
          <a:xfrm>
            <a:off x="5454956" y="2598594"/>
            <a:ext cx="1278084" cy="66588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3200" i="1" u="none" strike="noStrike" kern="1200" cap="none" spc="100" normalizeH="0" baseline="0" noProof="0" dirty="0">
                <a:ln>
                  <a:noFill/>
                </a:ln>
                <a:gradFill flip="none" rotWithShape="1">
                  <a:gsLst>
                    <a:gs pos="0">
                      <a:srgbClr val="9E1E24"/>
                    </a:gs>
                    <a:gs pos="71000">
                      <a:srgbClr val="9E1E24">
                        <a:alpha val="16000"/>
                      </a:srgbClr>
                    </a:gs>
                  </a:gsLst>
                  <a:lin ang="5400000" scaled="1"/>
                  <a:tileRect/>
                </a:gradFill>
                <a:effectLst/>
                <a:uLnTx/>
                <a:uFillTx/>
                <a:latin typeface="Arial" panose="020B0604020202020204" pitchFamily="34" charset="0"/>
                <a:ea typeface="黑体" panose="02010609060101010101" pitchFamily="49" charset="-122"/>
                <a:cs typeface="Arial" panose="020B0604020202020204" pitchFamily="34" charset="0"/>
              </a:rPr>
              <a:t>3</a:t>
            </a:r>
          </a:p>
        </p:txBody>
      </p:sp>
      <p:sp>
        <p:nvSpPr>
          <p:cNvPr id="55" name="Rectangle 61"/>
          <p:cNvSpPr/>
          <p:nvPr/>
        </p:nvSpPr>
        <p:spPr>
          <a:xfrm>
            <a:off x="9937555" y="3068493"/>
            <a:ext cx="1278084" cy="369332"/>
          </a:xfrm>
          <a:prstGeom prst="rect">
            <a:avLst/>
          </a:prstGeom>
          <a:noFill/>
        </p:spPr>
        <p:txBody>
          <a:bodyPr wrap="square" rtlCol="0">
            <a:spAutoFit/>
          </a:bodyPr>
          <a:lstStyle/>
          <a:p>
            <a:pPr algn="ctr">
              <a:spcBef>
                <a:spcPts val="500"/>
              </a:spcBef>
            </a:pPr>
            <a:r>
              <a:rPr lang="zh-CN" altLang="en-US" b="1" dirty="0">
                <a:solidFill>
                  <a:schemeClr val="accent1"/>
                </a:solidFill>
                <a:latin typeface="Arial" panose="020B0604020202020204" pitchFamily="34" charset="0"/>
                <a:ea typeface="黑体" panose="02010609060101010101" pitchFamily="49" charset="-122"/>
                <a:cs typeface="Arial" panose="020B0604020202020204" pitchFamily="34" charset="0"/>
              </a:rPr>
              <a:t>出库发货</a:t>
            </a:r>
            <a:endParaRPr lang="en-US" altLang="zh-CN" b="1"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56" name="Rectangle 61"/>
          <p:cNvSpPr/>
          <p:nvPr/>
        </p:nvSpPr>
        <p:spPr>
          <a:xfrm>
            <a:off x="9937555" y="2598594"/>
            <a:ext cx="1278084" cy="66588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3200" i="1" u="none" strike="noStrike" kern="1200" cap="none" spc="100" normalizeH="0" baseline="0" noProof="0" dirty="0">
                <a:ln>
                  <a:noFill/>
                </a:ln>
                <a:gradFill flip="none" rotWithShape="1">
                  <a:gsLst>
                    <a:gs pos="0">
                      <a:srgbClr val="9E1E24"/>
                    </a:gs>
                    <a:gs pos="71000">
                      <a:srgbClr val="9E1E24">
                        <a:alpha val="16000"/>
                      </a:srgbClr>
                    </a:gs>
                  </a:gsLst>
                  <a:lin ang="5400000" scaled="1"/>
                  <a:tileRect/>
                </a:gradFill>
                <a:effectLst/>
                <a:uLnTx/>
                <a:uFillTx/>
                <a:latin typeface="Arial" panose="020B0604020202020204" pitchFamily="34" charset="0"/>
                <a:ea typeface="黑体" panose="02010609060101010101" pitchFamily="49" charset="-122"/>
                <a:cs typeface="Arial" panose="020B0604020202020204" pitchFamily="34" charset="0"/>
              </a:rPr>
              <a:t>5</a:t>
            </a:r>
          </a:p>
        </p:txBody>
      </p:sp>
      <p:sp>
        <p:nvSpPr>
          <p:cNvPr id="57" name="Rectangle 61"/>
          <p:cNvSpPr/>
          <p:nvPr/>
        </p:nvSpPr>
        <p:spPr>
          <a:xfrm>
            <a:off x="3214703" y="3068493"/>
            <a:ext cx="1278084" cy="369332"/>
          </a:xfrm>
          <a:prstGeom prst="rect">
            <a:avLst/>
          </a:prstGeom>
          <a:noFill/>
        </p:spPr>
        <p:txBody>
          <a:bodyPr wrap="square" rtlCol="0">
            <a:spAutoFit/>
          </a:bodyPr>
          <a:lstStyle/>
          <a:p>
            <a:pPr algn="ctr">
              <a:spcBef>
                <a:spcPts val="500"/>
              </a:spcBef>
            </a:pPr>
            <a:r>
              <a:rPr lang="zh-CN" altLang="en-US" b="1" dirty="0">
                <a:solidFill>
                  <a:schemeClr val="accent1"/>
                </a:solidFill>
                <a:latin typeface="Arial" panose="020B0604020202020204" pitchFamily="34" charset="0"/>
                <a:ea typeface="黑体" panose="02010609060101010101" pitchFamily="49" charset="-122"/>
                <a:cs typeface="Arial" panose="020B0604020202020204" pitchFamily="34" charset="0"/>
              </a:rPr>
              <a:t>来料检测</a:t>
            </a:r>
          </a:p>
        </p:txBody>
      </p:sp>
      <p:sp>
        <p:nvSpPr>
          <p:cNvPr id="58" name="Rectangle 61"/>
          <p:cNvSpPr/>
          <p:nvPr/>
        </p:nvSpPr>
        <p:spPr>
          <a:xfrm>
            <a:off x="3214703" y="2598594"/>
            <a:ext cx="1278084" cy="66588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3200" i="1" u="none" strike="noStrike" kern="1200" cap="none" spc="100" normalizeH="0" baseline="0" noProof="0" dirty="0">
                <a:ln>
                  <a:noFill/>
                </a:ln>
                <a:gradFill flip="none" rotWithShape="1">
                  <a:gsLst>
                    <a:gs pos="0">
                      <a:srgbClr val="9E1E24"/>
                    </a:gs>
                    <a:gs pos="71000">
                      <a:srgbClr val="9E1E24">
                        <a:alpha val="16000"/>
                      </a:srgbClr>
                    </a:gs>
                  </a:gsLst>
                  <a:lin ang="5400000" scaled="1"/>
                  <a:tileRect/>
                </a:gradFill>
                <a:effectLst/>
                <a:uLnTx/>
                <a:uFillTx/>
                <a:latin typeface="Arial" panose="020B0604020202020204" pitchFamily="34" charset="0"/>
                <a:ea typeface="黑体" panose="02010609060101010101" pitchFamily="49" charset="-122"/>
                <a:cs typeface="Arial" panose="020B0604020202020204" pitchFamily="34" charset="0"/>
              </a:rPr>
              <a:t>2</a:t>
            </a:r>
          </a:p>
        </p:txBody>
      </p:sp>
      <p:sp>
        <p:nvSpPr>
          <p:cNvPr id="59" name="Rectangle 61"/>
          <p:cNvSpPr/>
          <p:nvPr/>
        </p:nvSpPr>
        <p:spPr>
          <a:xfrm>
            <a:off x="7707388" y="3068493"/>
            <a:ext cx="1278084" cy="369332"/>
          </a:xfrm>
          <a:prstGeom prst="rect">
            <a:avLst/>
          </a:prstGeom>
          <a:noFill/>
        </p:spPr>
        <p:txBody>
          <a:bodyPr wrap="square" rtlCol="0">
            <a:spAutoFit/>
          </a:bodyPr>
          <a:lstStyle/>
          <a:p>
            <a:pPr algn="ctr">
              <a:spcBef>
                <a:spcPts val="500"/>
              </a:spcBef>
            </a:pPr>
            <a:r>
              <a:rPr lang="zh-CN" altLang="en-US" b="1" dirty="0">
                <a:solidFill>
                  <a:schemeClr val="accent1"/>
                </a:solidFill>
                <a:latin typeface="Arial" panose="020B0604020202020204" pitchFamily="34" charset="0"/>
                <a:ea typeface="黑体" panose="02010609060101010101" pitchFamily="49" charset="-122"/>
                <a:cs typeface="Arial" panose="020B0604020202020204" pitchFamily="34" charset="0"/>
              </a:rPr>
              <a:t>质量检测</a:t>
            </a:r>
          </a:p>
        </p:txBody>
      </p:sp>
      <p:sp>
        <p:nvSpPr>
          <p:cNvPr id="60" name="Rectangle 61"/>
          <p:cNvSpPr/>
          <p:nvPr/>
        </p:nvSpPr>
        <p:spPr>
          <a:xfrm>
            <a:off x="7707388" y="2598594"/>
            <a:ext cx="1278084" cy="66588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3200" i="1" u="none" strike="noStrike" kern="1200" cap="none" spc="100" normalizeH="0" baseline="0" noProof="0" dirty="0">
                <a:ln>
                  <a:noFill/>
                </a:ln>
                <a:gradFill flip="none" rotWithShape="1">
                  <a:gsLst>
                    <a:gs pos="0">
                      <a:srgbClr val="9E1E24"/>
                    </a:gs>
                    <a:gs pos="71000">
                      <a:srgbClr val="9E1E24">
                        <a:alpha val="16000"/>
                      </a:srgbClr>
                    </a:gs>
                  </a:gsLst>
                  <a:lin ang="5400000" scaled="1"/>
                  <a:tileRect/>
                </a:gradFill>
                <a:effectLst/>
                <a:uLnTx/>
                <a:uFillTx/>
                <a:latin typeface="Arial" panose="020B0604020202020204" pitchFamily="34" charset="0"/>
                <a:ea typeface="黑体" panose="02010609060101010101" pitchFamily="49" charset="-122"/>
                <a:cs typeface="Arial" panose="020B0604020202020204" pitchFamily="34" charset="0"/>
              </a:rPr>
              <a:t>4</a:t>
            </a:r>
          </a:p>
        </p:txBody>
      </p:sp>
      <p:sp>
        <p:nvSpPr>
          <p:cNvPr id="61" name="文本框 60"/>
          <p:cNvSpPr txBox="1"/>
          <p:nvPr/>
        </p:nvSpPr>
        <p:spPr>
          <a:xfrm>
            <a:off x="5469530" y="4276641"/>
            <a:ext cx="1248937" cy="286232"/>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600" b="1">
                <a:solidFill>
                  <a:schemeClr val="accent1"/>
                </a:solidFill>
                <a:latin typeface="思源黑体 CN Normal" panose="020B0400000000000000" charset="-122"/>
                <a:ea typeface="思源黑体 CN Normal" panose="020B0400000000000000" charset="-122"/>
                <a:cs typeface="Arial" panose="020B0604020202020204" pitchFamily="34" charset="0"/>
              </a:defRPr>
            </a:lvl1pPr>
          </a:lstStyle>
          <a:p>
            <a:r>
              <a:rPr lang="zh-CN" altLang="en-US" sz="1400" b="0" dirty="0">
                <a:latin typeface="Arial" panose="020B0604020202020204" pitchFamily="34" charset="0"/>
                <a:ea typeface="黑体" panose="02010609060101010101" pitchFamily="49" charset="-122"/>
                <a:sym typeface="Arial" panose="020B0604020202020204" pitchFamily="34" charset="0"/>
              </a:rPr>
              <a:t>产线监控</a:t>
            </a:r>
            <a:endParaRPr lang="en-US" altLang="zh-CN" sz="1400" b="0" dirty="0">
              <a:latin typeface="Arial" panose="020B0604020202020204" pitchFamily="34" charset="0"/>
              <a:ea typeface="黑体" panose="02010609060101010101" pitchFamily="49" charset="-122"/>
              <a:sym typeface="Arial" panose="020B0604020202020204" pitchFamily="34" charset="0"/>
            </a:endParaRPr>
          </a:p>
        </p:txBody>
      </p:sp>
      <p:cxnSp>
        <p:nvCxnSpPr>
          <p:cNvPr id="62" name="直接连接符 61"/>
          <p:cNvCxnSpPr/>
          <p:nvPr/>
        </p:nvCxnSpPr>
        <p:spPr>
          <a:xfrm>
            <a:off x="6093998" y="3697780"/>
            <a:ext cx="0" cy="485088"/>
          </a:xfrm>
          <a:prstGeom prst="line">
            <a:avLst/>
          </a:prstGeom>
          <a:ln>
            <a:gradFill>
              <a:gsLst>
                <a:gs pos="0">
                  <a:schemeClr val="accent1">
                    <a:alpha val="0"/>
                  </a:schemeClr>
                </a:gs>
                <a:gs pos="100000">
                  <a:schemeClr val="accent1"/>
                </a:gs>
              </a:gsLst>
              <a:lin ang="5400000" scaled="1"/>
            </a:gra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5469530" y="4562968"/>
            <a:ext cx="1248937" cy="1231106"/>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200">
                <a:solidFill>
                  <a:schemeClr val="bg1"/>
                </a:solidFill>
                <a:latin typeface="思源黑体 CN Normal" panose="020B0400000000000000" charset="-122"/>
                <a:ea typeface="思源黑体 CN Normal" panose="020B0400000000000000" charset="-122"/>
                <a:cs typeface="Arial" panose="020B0604020202020204" pitchFamily="34" charset="0"/>
              </a:defRPr>
            </a:lvl1pPr>
          </a:lstStyle>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物料字符追踪</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产品分类分拣</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3D</a:t>
            </a:r>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缺陷检测</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目标引导</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产能预测</a:t>
            </a:r>
          </a:p>
        </p:txBody>
      </p:sp>
      <p:sp>
        <p:nvSpPr>
          <p:cNvPr id="64" name="文本框 63"/>
          <p:cNvSpPr txBox="1"/>
          <p:nvPr/>
        </p:nvSpPr>
        <p:spPr>
          <a:xfrm>
            <a:off x="9952129" y="4276641"/>
            <a:ext cx="1248937" cy="286232"/>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600" b="1">
                <a:solidFill>
                  <a:schemeClr val="accent1"/>
                </a:solidFill>
                <a:latin typeface="思源黑体 CN Normal" panose="020B0400000000000000" charset="-122"/>
                <a:ea typeface="思源黑体 CN Normal" panose="020B0400000000000000" charset="-122"/>
                <a:cs typeface="Arial" panose="020B0604020202020204" pitchFamily="34" charset="0"/>
              </a:defRPr>
            </a:lvl1pPr>
          </a:lstStyle>
          <a:p>
            <a:r>
              <a:rPr lang="zh-CN" altLang="en-US" sz="1400" b="0" dirty="0">
                <a:latin typeface="Arial" panose="020B0604020202020204" pitchFamily="34" charset="0"/>
                <a:ea typeface="黑体" panose="02010609060101010101" pitchFamily="49" charset="-122"/>
                <a:sym typeface="Arial" panose="020B0604020202020204" pitchFamily="34" charset="0"/>
              </a:rPr>
              <a:t>流向追踪</a:t>
            </a:r>
          </a:p>
        </p:txBody>
      </p:sp>
      <p:cxnSp>
        <p:nvCxnSpPr>
          <p:cNvPr id="65" name="直接连接符 64"/>
          <p:cNvCxnSpPr/>
          <p:nvPr/>
        </p:nvCxnSpPr>
        <p:spPr>
          <a:xfrm>
            <a:off x="10576597" y="3697780"/>
            <a:ext cx="0" cy="485088"/>
          </a:xfrm>
          <a:prstGeom prst="line">
            <a:avLst/>
          </a:prstGeom>
          <a:ln>
            <a:gradFill>
              <a:gsLst>
                <a:gs pos="0">
                  <a:schemeClr val="accent1">
                    <a:alpha val="0"/>
                  </a:schemeClr>
                </a:gs>
                <a:gs pos="100000">
                  <a:schemeClr val="accent1"/>
                </a:gs>
              </a:gsLst>
              <a:lin ang="5400000" scaled="1"/>
            </a:gra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9952129" y="4562968"/>
            <a:ext cx="1248937" cy="744819"/>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200">
                <a:solidFill>
                  <a:schemeClr val="bg1"/>
                </a:solidFill>
                <a:latin typeface="思源黑体 CN Normal" panose="020B0400000000000000" charset="-122"/>
                <a:ea typeface="思源黑体 CN Normal" panose="020B0400000000000000" charset="-122"/>
                <a:cs typeface="Arial" panose="020B0604020202020204" pitchFamily="34" charset="0"/>
              </a:defRPr>
            </a:lvl1pPr>
          </a:lstStyle>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批次识别</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规格识别</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产品统计</a:t>
            </a:r>
          </a:p>
        </p:txBody>
      </p:sp>
      <p:sp>
        <p:nvSpPr>
          <p:cNvPr id="69" name="文本框 68"/>
          <p:cNvSpPr txBox="1"/>
          <p:nvPr/>
        </p:nvSpPr>
        <p:spPr>
          <a:xfrm>
            <a:off x="3229325" y="4276641"/>
            <a:ext cx="1248937" cy="286232"/>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400" b="1">
                <a:solidFill>
                  <a:schemeClr val="accent1"/>
                </a:solidFill>
                <a:latin typeface="思源黑体 CN Normal" panose="020B0400000000000000" charset="-122"/>
                <a:ea typeface="思源黑体 CN Normal" panose="020B0400000000000000" charset="-122"/>
                <a:cs typeface="Arial" panose="020B0604020202020204" pitchFamily="34" charset="0"/>
              </a:defRPr>
            </a:lvl1pPr>
          </a:lstStyle>
          <a:p>
            <a:r>
              <a:rPr lang="zh-CN" altLang="en-US" b="0" dirty="0">
                <a:latin typeface="Arial" panose="020B0604020202020204" pitchFamily="34" charset="0"/>
                <a:ea typeface="黑体" panose="02010609060101010101" pitchFamily="49" charset="-122"/>
                <a:sym typeface="Arial" panose="020B0604020202020204" pitchFamily="34" charset="0"/>
              </a:rPr>
              <a:t>来料质检</a:t>
            </a:r>
          </a:p>
        </p:txBody>
      </p:sp>
      <p:cxnSp>
        <p:nvCxnSpPr>
          <p:cNvPr id="70" name="直接连接符 69"/>
          <p:cNvCxnSpPr/>
          <p:nvPr/>
        </p:nvCxnSpPr>
        <p:spPr>
          <a:xfrm>
            <a:off x="3853793" y="3697780"/>
            <a:ext cx="0" cy="485088"/>
          </a:xfrm>
          <a:prstGeom prst="line">
            <a:avLst/>
          </a:prstGeom>
          <a:ln>
            <a:gradFill>
              <a:gsLst>
                <a:gs pos="0">
                  <a:schemeClr val="accent1">
                    <a:alpha val="0"/>
                  </a:schemeClr>
                </a:gs>
                <a:gs pos="100000">
                  <a:schemeClr val="accent1"/>
                </a:gs>
              </a:gsLst>
              <a:lin ang="5400000" scaled="1"/>
            </a:gra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3229325" y="4562968"/>
            <a:ext cx="1248937" cy="744819"/>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200">
                <a:solidFill>
                  <a:schemeClr val="bg1"/>
                </a:solidFill>
                <a:latin typeface="思源黑体 CN Normal" panose="020B0400000000000000" charset="-122"/>
                <a:ea typeface="思源黑体 CN Normal" panose="020B0400000000000000" charset="-122"/>
                <a:cs typeface="Arial" panose="020B0604020202020204" pitchFamily="34" charset="0"/>
              </a:defRPr>
            </a:lvl1pPr>
          </a:lstStyle>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来料分类</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来料质检</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批号识别</a:t>
            </a:r>
          </a:p>
        </p:txBody>
      </p:sp>
      <p:sp>
        <p:nvSpPr>
          <p:cNvPr id="73" name="文本框 72"/>
          <p:cNvSpPr txBox="1"/>
          <p:nvPr/>
        </p:nvSpPr>
        <p:spPr>
          <a:xfrm>
            <a:off x="7710829" y="4276641"/>
            <a:ext cx="1248937" cy="286232"/>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400" b="1">
                <a:solidFill>
                  <a:schemeClr val="accent1"/>
                </a:solidFill>
                <a:latin typeface="思源黑体 CN Normal" panose="020B0400000000000000" charset="-122"/>
                <a:ea typeface="思源黑体 CN Normal" panose="020B0400000000000000" charset="-122"/>
                <a:cs typeface="Arial" panose="020B0604020202020204" pitchFamily="34" charset="0"/>
              </a:defRPr>
            </a:lvl1pPr>
          </a:lstStyle>
          <a:p>
            <a:r>
              <a:rPr lang="zh-CN" altLang="en-US" b="0" dirty="0">
                <a:latin typeface="Arial" panose="020B0604020202020204" pitchFamily="34" charset="0"/>
                <a:ea typeface="黑体" panose="02010609060101010101" pitchFamily="49" charset="-122"/>
                <a:sym typeface="Arial" panose="020B0604020202020204" pitchFamily="34" charset="0"/>
              </a:rPr>
              <a:t>质量把控</a:t>
            </a:r>
            <a:endParaRPr lang="en-US" altLang="zh-CN" b="0" dirty="0">
              <a:latin typeface="Arial" panose="020B0604020202020204" pitchFamily="34" charset="0"/>
              <a:ea typeface="黑体" panose="02010609060101010101" pitchFamily="49" charset="-122"/>
              <a:sym typeface="Arial" panose="020B0604020202020204" pitchFamily="34" charset="0"/>
            </a:endParaRPr>
          </a:p>
        </p:txBody>
      </p:sp>
      <p:cxnSp>
        <p:nvCxnSpPr>
          <p:cNvPr id="74" name="直接连接符 73"/>
          <p:cNvCxnSpPr/>
          <p:nvPr/>
        </p:nvCxnSpPr>
        <p:spPr>
          <a:xfrm>
            <a:off x="8335297" y="3697780"/>
            <a:ext cx="0" cy="485088"/>
          </a:xfrm>
          <a:prstGeom prst="line">
            <a:avLst/>
          </a:prstGeom>
          <a:ln>
            <a:gradFill>
              <a:gsLst>
                <a:gs pos="0">
                  <a:schemeClr val="accent1">
                    <a:alpha val="0"/>
                  </a:schemeClr>
                </a:gs>
                <a:gs pos="100000">
                  <a:schemeClr val="accent1"/>
                </a:gs>
              </a:gsLst>
              <a:lin ang="5400000" scaled="1"/>
            </a:gra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7710829" y="4562968"/>
            <a:ext cx="1248937" cy="987963"/>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200">
                <a:solidFill>
                  <a:schemeClr val="bg1"/>
                </a:solidFill>
                <a:latin typeface="思源黑体 CN Normal" panose="020B0400000000000000" charset="-122"/>
                <a:ea typeface="思源黑体 CN Normal" panose="020B0400000000000000" charset="-122"/>
                <a:cs typeface="Arial" panose="020B0604020202020204" pitchFamily="34" charset="0"/>
              </a:defRPr>
            </a:lvl1pPr>
          </a:lstStyle>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外观终检</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规格分类</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良率分析</a:t>
            </a:r>
            <a:endParaRPr lang="en-US" altLang="zh-CN"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endParaRPr>
          </a:p>
          <a:p>
            <a:r>
              <a:rPr lang="zh-CN" altLang="en-US" dirty="0">
                <a:solidFill>
                  <a:schemeClr val="tx1">
                    <a:lumMod val="85000"/>
                    <a:lumOff val="15000"/>
                  </a:schemeClr>
                </a:solidFill>
                <a:latin typeface="Arial" panose="020B0604020202020204" pitchFamily="34" charset="0"/>
                <a:ea typeface="黑体" panose="02010609060101010101" pitchFamily="49" charset="-122"/>
                <a:sym typeface="Arial" panose="020B0604020202020204" pitchFamily="34" charset="0"/>
              </a:rPr>
              <a:t>工艺改进</a:t>
            </a:r>
          </a:p>
        </p:txBody>
      </p:sp>
      <p:grpSp>
        <p:nvGrpSpPr>
          <p:cNvPr id="76" name="组合 75"/>
          <p:cNvGrpSpPr/>
          <p:nvPr/>
        </p:nvGrpSpPr>
        <p:grpSpPr>
          <a:xfrm rot="10800000" flipH="1" flipV="1">
            <a:off x="2381082" y="2266052"/>
            <a:ext cx="574218" cy="185840"/>
            <a:chOff x="2605967" y="2540863"/>
            <a:chExt cx="981393" cy="218398"/>
          </a:xfrm>
        </p:grpSpPr>
        <p:sp>
          <p:nvSpPr>
            <p:cNvPr id="77" name="任意多边形: 形状 76"/>
            <p:cNvSpPr/>
            <p:nvPr/>
          </p:nvSpPr>
          <p:spPr>
            <a:xfrm>
              <a:off x="2925706" y="2595900"/>
              <a:ext cx="661654" cy="45994"/>
            </a:xfrm>
            <a:custGeom>
              <a:avLst/>
              <a:gdLst>
                <a:gd name="connsiteX0" fmla="*/ 4772790 w 5556926"/>
                <a:gd name="connsiteY0" fmla="*/ 0 h 544010"/>
                <a:gd name="connsiteX1" fmla="*/ 5556926 w 5556926"/>
                <a:gd name="connsiteY1" fmla="*/ 544010 h 544010"/>
                <a:gd name="connsiteX2" fmla="*/ 0 w 5556926"/>
                <a:gd name="connsiteY2" fmla="*/ 544010 h 544010"/>
                <a:gd name="connsiteX3" fmla="*/ 0 w 5556926"/>
                <a:gd name="connsiteY3" fmla="*/ 367121 h 544010"/>
                <a:gd name="connsiteX4" fmla="*/ 4772790 w 5556926"/>
                <a:gd name="connsiteY4" fmla="*/ 367121 h 544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926" h="544010">
                  <a:moveTo>
                    <a:pt x="4772790" y="0"/>
                  </a:moveTo>
                  <a:lnTo>
                    <a:pt x="5556926" y="544010"/>
                  </a:lnTo>
                  <a:lnTo>
                    <a:pt x="0" y="544010"/>
                  </a:lnTo>
                  <a:lnTo>
                    <a:pt x="0" y="367121"/>
                  </a:lnTo>
                  <a:lnTo>
                    <a:pt x="4772790" y="367121"/>
                  </a:lnTo>
                  <a:close/>
                </a:path>
              </a:pathLst>
            </a:custGeom>
            <a:gradFill>
              <a:gsLst>
                <a:gs pos="0">
                  <a:schemeClr val="accent1">
                    <a:alpha val="0"/>
                  </a:schemeClr>
                </a:gs>
                <a:gs pos="100000">
                  <a:schemeClr val="accent1">
                    <a:alpha val="40000"/>
                  </a:schemeClr>
                </a:gs>
              </a:gsLst>
              <a:lin ang="5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endParaRPr>
            </a:p>
          </p:txBody>
        </p:sp>
        <p:cxnSp>
          <p:nvCxnSpPr>
            <p:cNvPr id="78" name="直接连接符 77"/>
            <p:cNvCxnSpPr/>
            <p:nvPr/>
          </p:nvCxnSpPr>
          <p:spPr>
            <a:xfrm>
              <a:off x="2605967" y="2540863"/>
              <a:ext cx="537283" cy="0"/>
            </a:xfrm>
            <a:prstGeom prst="line">
              <a:avLst/>
            </a:prstGeom>
            <a:ln>
              <a:gradFill>
                <a:gsLst>
                  <a:gs pos="0">
                    <a:schemeClr val="accent1">
                      <a:alpha val="0"/>
                    </a:schemeClr>
                  </a:gs>
                  <a:gs pos="100000">
                    <a:schemeClr val="accent1">
                      <a:alpha val="3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79" name="任意多边形: 形状 78"/>
            <p:cNvSpPr/>
            <p:nvPr/>
          </p:nvSpPr>
          <p:spPr>
            <a:xfrm flipV="1">
              <a:off x="2711395" y="2713267"/>
              <a:ext cx="661654" cy="45994"/>
            </a:xfrm>
            <a:custGeom>
              <a:avLst/>
              <a:gdLst>
                <a:gd name="connsiteX0" fmla="*/ 4772790 w 5556926"/>
                <a:gd name="connsiteY0" fmla="*/ 0 h 544010"/>
                <a:gd name="connsiteX1" fmla="*/ 5556926 w 5556926"/>
                <a:gd name="connsiteY1" fmla="*/ 544010 h 544010"/>
                <a:gd name="connsiteX2" fmla="*/ 0 w 5556926"/>
                <a:gd name="connsiteY2" fmla="*/ 544010 h 544010"/>
                <a:gd name="connsiteX3" fmla="*/ 0 w 5556926"/>
                <a:gd name="connsiteY3" fmla="*/ 367121 h 544010"/>
                <a:gd name="connsiteX4" fmla="*/ 4772790 w 5556926"/>
                <a:gd name="connsiteY4" fmla="*/ 367121 h 544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926" h="544010">
                  <a:moveTo>
                    <a:pt x="4772790" y="0"/>
                  </a:moveTo>
                  <a:lnTo>
                    <a:pt x="5556926" y="544010"/>
                  </a:lnTo>
                  <a:lnTo>
                    <a:pt x="0" y="544010"/>
                  </a:lnTo>
                  <a:lnTo>
                    <a:pt x="0" y="367121"/>
                  </a:lnTo>
                  <a:lnTo>
                    <a:pt x="4772790" y="367121"/>
                  </a:lnTo>
                  <a:close/>
                </a:path>
              </a:pathLst>
            </a:custGeom>
            <a:gradFill>
              <a:gsLst>
                <a:gs pos="0">
                  <a:schemeClr val="accent1">
                    <a:alpha val="0"/>
                  </a:schemeClr>
                </a:gs>
                <a:gs pos="100000">
                  <a:schemeClr val="accent1">
                    <a:alpha val="40000"/>
                  </a:schemeClr>
                </a:gs>
              </a:gsLst>
              <a:lin ang="5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2" name="组合 81"/>
          <p:cNvGrpSpPr/>
          <p:nvPr/>
        </p:nvGrpSpPr>
        <p:grpSpPr>
          <a:xfrm rot="10800000" flipH="1" flipV="1">
            <a:off x="4667082" y="2266052"/>
            <a:ext cx="574218" cy="185840"/>
            <a:chOff x="2605967" y="2540863"/>
            <a:chExt cx="981393" cy="218398"/>
          </a:xfrm>
        </p:grpSpPr>
        <p:sp>
          <p:nvSpPr>
            <p:cNvPr id="83" name="任意多边形: 形状 82"/>
            <p:cNvSpPr/>
            <p:nvPr/>
          </p:nvSpPr>
          <p:spPr>
            <a:xfrm>
              <a:off x="2925706" y="2595900"/>
              <a:ext cx="661654" cy="45994"/>
            </a:xfrm>
            <a:custGeom>
              <a:avLst/>
              <a:gdLst>
                <a:gd name="connsiteX0" fmla="*/ 4772790 w 5556926"/>
                <a:gd name="connsiteY0" fmla="*/ 0 h 544010"/>
                <a:gd name="connsiteX1" fmla="*/ 5556926 w 5556926"/>
                <a:gd name="connsiteY1" fmla="*/ 544010 h 544010"/>
                <a:gd name="connsiteX2" fmla="*/ 0 w 5556926"/>
                <a:gd name="connsiteY2" fmla="*/ 544010 h 544010"/>
                <a:gd name="connsiteX3" fmla="*/ 0 w 5556926"/>
                <a:gd name="connsiteY3" fmla="*/ 367121 h 544010"/>
                <a:gd name="connsiteX4" fmla="*/ 4772790 w 5556926"/>
                <a:gd name="connsiteY4" fmla="*/ 367121 h 544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926" h="544010">
                  <a:moveTo>
                    <a:pt x="4772790" y="0"/>
                  </a:moveTo>
                  <a:lnTo>
                    <a:pt x="5556926" y="544010"/>
                  </a:lnTo>
                  <a:lnTo>
                    <a:pt x="0" y="544010"/>
                  </a:lnTo>
                  <a:lnTo>
                    <a:pt x="0" y="367121"/>
                  </a:lnTo>
                  <a:lnTo>
                    <a:pt x="4772790" y="367121"/>
                  </a:lnTo>
                  <a:close/>
                </a:path>
              </a:pathLst>
            </a:custGeom>
            <a:gradFill>
              <a:gsLst>
                <a:gs pos="0">
                  <a:schemeClr val="accent1">
                    <a:alpha val="0"/>
                  </a:schemeClr>
                </a:gs>
                <a:gs pos="100000">
                  <a:schemeClr val="accent1">
                    <a:alpha val="40000"/>
                  </a:schemeClr>
                </a:gs>
              </a:gsLst>
              <a:lin ang="5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endParaRPr>
            </a:p>
          </p:txBody>
        </p:sp>
        <p:cxnSp>
          <p:nvCxnSpPr>
            <p:cNvPr id="84" name="直接连接符 83"/>
            <p:cNvCxnSpPr/>
            <p:nvPr/>
          </p:nvCxnSpPr>
          <p:spPr>
            <a:xfrm>
              <a:off x="2605967" y="2540863"/>
              <a:ext cx="537283" cy="0"/>
            </a:xfrm>
            <a:prstGeom prst="line">
              <a:avLst/>
            </a:prstGeom>
            <a:ln>
              <a:gradFill>
                <a:gsLst>
                  <a:gs pos="0">
                    <a:schemeClr val="accent1">
                      <a:alpha val="0"/>
                    </a:schemeClr>
                  </a:gs>
                  <a:gs pos="100000">
                    <a:schemeClr val="accent1">
                      <a:alpha val="3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5" name="任意多边形: 形状 84"/>
            <p:cNvSpPr/>
            <p:nvPr/>
          </p:nvSpPr>
          <p:spPr>
            <a:xfrm flipV="1">
              <a:off x="2711395" y="2713267"/>
              <a:ext cx="661654" cy="45994"/>
            </a:xfrm>
            <a:custGeom>
              <a:avLst/>
              <a:gdLst>
                <a:gd name="connsiteX0" fmla="*/ 4772790 w 5556926"/>
                <a:gd name="connsiteY0" fmla="*/ 0 h 544010"/>
                <a:gd name="connsiteX1" fmla="*/ 5556926 w 5556926"/>
                <a:gd name="connsiteY1" fmla="*/ 544010 h 544010"/>
                <a:gd name="connsiteX2" fmla="*/ 0 w 5556926"/>
                <a:gd name="connsiteY2" fmla="*/ 544010 h 544010"/>
                <a:gd name="connsiteX3" fmla="*/ 0 w 5556926"/>
                <a:gd name="connsiteY3" fmla="*/ 367121 h 544010"/>
                <a:gd name="connsiteX4" fmla="*/ 4772790 w 5556926"/>
                <a:gd name="connsiteY4" fmla="*/ 367121 h 544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926" h="544010">
                  <a:moveTo>
                    <a:pt x="4772790" y="0"/>
                  </a:moveTo>
                  <a:lnTo>
                    <a:pt x="5556926" y="544010"/>
                  </a:lnTo>
                  <a:lnTo>
                    <a:pt x="0" y="544010"/>
                  </a:lnTo>
                  <a:lnTo>
                    <a:pt x="0" y="367121"/>
                  </a:lnTo>
                  <a:lnTo>
                    <a:pt x="4772790" y="367121"/>
                  </a:lnTo>
                  <a:close/>
                </a:path>
              </a:pathLst>
            </a:custGeom>
            <a:gradFill>
              <a:gsLst>
                <a:gs pos="0">
                  <a:schemeClr val="accent1">
                    <a:alpha val="0"/>
                  </a:schemeClr>
                </a:gs>
                <a:gs pos="100000">
                  <a:schemeClr val="accent1">
                    <a:alpha val="40000"/>
                  </a:schemeClr>
                </a:gs>
              </a:gsLst>
              <a:lin ang="5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6" name="组合 85"/>
          <p:cNvGrpSpPr/>
          <p:nvPr/>
        </p:nvGrpSpPr>
        <p:grpSpPr>
          <a:xfrm rot="10800000" flipH="1" flipV="1">
            <a:off x="6932300" y="2266052"/>
            <a:ext cx="574218" cy="185840"/>
            <a:chOff x="2605967" y="2540863"/>
            <a:chExt cx="981393" cy="218398"/>
          </a:xfrm>
        </p:grpSpPr>
        <p:sp>
          <p:nvSpPr>
            <p:cNvPr id="87" name="任意多边形: 形状 86"/>
            <p:cNvSpPr/>
            <p:nvPr/>
          </p:nvSpPr>
          <p:spPr>
            <a:xfrm>
              <a:off x="2925706" y="2595900"/>
              <a:ext cx="661654" cy="45994"/>
            </a:xfrm>
            <a:custGeom>
              <a:avLst/>
              <a:gdLst>
                <a:gd name="connsiteX0" fmla="*/ 4772790 w 5556926"/>
                <a:gd name="connsiteY0" fmla="*/ 0 h 544010"/>
                <a:gd name="connsiteX1" fmla="*/ 5556926 w 5556926"/>
                <a:gd name="connsiteY1" fmla="*/ 544010 h 544010"/>
                <a:gd name="connsiteX2" fmla="*/ 0 w 5556926"/>
                <a:gd name="connsiteY2" fmla="*/ 544010 h 544010"/>
                <a:gd name="connsiteX3" fmla="*/ 0 w 5556926"/>
                <a:gd name="connsiteY3" fmla="*/ 367121 h 544010"/>
                <a:gd name="connsiteX4" fmla="*/ 4772790 w 5556926"/>
                <a:gd name="connsiteY4" fmla="*/ 367121 h 544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926" h="544010">
                  <a:moveTo>
                    <a:pt x="4772790" y="0"/>
                  </a:moveTo>
                  <a:lnTo>
                    <a:pt x="5556926" y="544010"/>
                  </a:lnTo>
                  <a:lnTo>
                    <a:pt x="0" y="544010"/>
                  </a:lnTo>
                  <a:lnTo>
                    <a:pt x="0" y="367121"/>
                  </a:lnTo>
                  <a:lnTo>
                    <a:pt x="4772790" y="367121"/>
                  </a:lnTo>
                  <a:close/>
                </a:path>
              </a:pathLst>
            </a:custGeom>
            <a:gradFill>
              <a:gsLst>
                <a:gs pos="0">
                  <a:schemeClr val="accent1">
                    <a:alpha val="0"/>
                  </a:schemeClr>
                </a:gs>
                <a:gs pos="100000">
                  <a:schemeClr val="accent1">
                    <a:alpha val="40000"/>
                  </a:schemeClr>
                </a:gs>
              </a:gsLst>
              <a:lin ang="5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endParaRPr>
            </a:p>
          </p:txBody>
        </p:sp>
        <p:cxnSp>
          <p:nvCxnSpPr>
            <p:cNvPr id="88" name="直接连接符 87"/>
            <p:cNvCxnSpPr/>
            <p:nvPr/>
          </p:nvCxnSpPr>
          <p:spPr>
            <a:xfrm>
              <a:off x="2605967" y="2540863"/>
              <a:ext cx="537283" cy="0"/>
            </a:xfrm>
            <a:prstGeom prst="line">
              <a:avLst/>
            </a:prstGeom>
            <a:ln>
              <a:gradFill>
                <a:gsLst>
                  <a:gs pos="0">
                    <a:schemeClr val="accent1">
                      <a:alpha val="0"/>
                    </a:schemeClr>
                  </a:gs>
                  <a:gs pos="100000">
                    <a:schemeClr val="accent1">
                      <a:alpha val="3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9" name="任意多边形: 形状 88"/>
            <p:cNvSpPr/>
            <p:nvPr/>
          </p:nvSpPr>
          <p:spPr>
            <a:xfrm flipV="1">
              <a:off x="2711395" y="2713267"/>
              <a:ext cx="661654" cy="45994"/>
            </a:xfrm>
            <a:custGeom>
              <a:avLst/>
              <a:gdLst>
                <a:gd name="connsiteX0" fmla="*/ 4772790 w 5556926"/>
                <a:gd name="connsiteY0" fmla="*/ 0 h 544010"/>
                <a:gd name="connsiteX1" fmla="*/ 5556926 w 5556926"/>
                <a:gd name="connsiteY1" fmla="*/ 544010 h 544010"/>
                <a:gd name="connsiteX2" fmla="*/ 0 w 5556926"/>
                <a:gd name="connsiteY2" fmla="*/ 544010 h 544010"/>
                <a:gd name="connsiteX3" fmla="*/ 0 w 5556926"/>
                <a:gd name="connsiteY3" fmla="*/ 367121 h 544010"/>
                <a:gd name="connsiteX4" fmla="*/ 4772790 w 5556926"/>
                <a:gd name="connsiteY4" fmla="*/ 367121 h 544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926" h="544010">
                  <a:moveTo>
                    <a:pt x="4772790" y="0"/>
                  </a:moveTo>
                  <a:lnTo>
                    <a:pt x="5556926" y="544010"/>
                  </a:lnTo>
                  <a:lnTo>
                    <a:pt x="0" y="544010"/>
                  </a:lnTo>
                  <a:lnTo>
                    <a:pt x="0" y="367121"/>
                  </a:lnTo>
                  <a:lnTo>
                    <a:pt x="4772790" y="367121"/>
                  </a:lnTo>
                  <a:close/>
                </a:path>
              </a:pathLst>
            </a:custGeom>
            <a:gradFill>
              <a:gsLst>
                <a:gs pos="0">
                  <a:schemeClr val="accent1">
                    <a:alpha val="0"/>
                  </a:schemeClr>
                </a:gs>
                <a:gs pos="100000">
                  <a:schemeClr val="accent1">
                    <a:alpha val="40000"/>
                  </a:schemeClr>
                </a:gs>
              </a:gsLst>
              <a:lin ang="5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90" name="组合 89"/>
          <p:cNvGrpSpPr/>
          <p:nvPr/>
        </p:nvGrpSpPr>
        <p:grpSpPr>
          <a:xfrm rot="10800000" flipH="1" flipV="1">
            <a:off x="9155954" y="2266052"/>
            <a:ext cx="574218" cy="185840"/>
            <a:chOff x="2605967" y="2540863"/>
            <a:chExt cx="981393" cy="218398"/>
          </a:xfrm>
        </p:grpSpPr>
        <p:sp>
          <p:nvSpPr>
            <p:cNvPr id="91" name="任意多边形: 形状 90"/>
            <p:cNvSpPr/>
            <p:nvPr/>
          </p:nvSpPr>
          <p:spPr>
            <a:xfrm>
              <a:off x="2925706" y="2595900"/>
              <a:ext cx="661654" cy="45994"/>
            </a:xfrm>
            <a:custGeom>
              <a:avLst/>
              <a:gdLst>
                <a:gd name="connsiteX0" fmla="*/ 4772790 w 5556926"/>
                <a:gd name="connsiteY0" fmla="*/ 0 h 544010"/>
                <a:gd name="connsiteX1" fmla="*/ 5556926 w 5556926"/>
                <a:gd name="connsiteY1" fmla="*/ 544010 h 544010"/>
                <a:gd name="connsiteX2" fmla="*/ 0 w 5556926"/>
                <a:gd name="connsiteY2" fmla="*/ 544010 h 544010"/>
                <a:gd name="connsiteX3" fmla="*/ 0 w 5556926"/>
                <a:gd name="connsiteY3" fmla="*/ 367121 h 544010"/>
                <a:gd name="connsiteX4" fmla="*/ 4772790 w 5556926"/>
                <a:gd name="connsiteY4" fmla="*/ 367121 h 544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926" h="544010">
                  <a:moveTo>
                    <a:pt x="4772790" y="0"/>
                  </a:moveTo>
                  <a:lnTo>
                    <a:pt x="5556926" y="544010"/>
                  </a:lnTo>
                  <a:lnTo>
                    <a:pt x="0" y="544010"/>
                  </a:lnTo>
                  <a:lnTo>
                    <a:pt x="0" y="367121"/>
                  </a:lnTo>
                  <a:lnTo>
                    <a:pt x="4772790" y="367121"/>
                  </a:lnTo>
                  <a:close/>
                </a:path>
              </a:pathLst>
            </a:custGeom>
            <a:gradFill>
              <a:gsLst>
                <a:gs pos="0">
                  <a:schemeClr val="accent1">
                    <a:alpha val="0"/>
                  </a:schemeClr>
                </a:gs>
                <a:gs pos="100000">
                  <a:schemeClr val="accent1">
                    <a:alpha val="40000"/>
                  </a:schemeClr>
                </a:gs>
              </a:gsLst>
              <a:lin ang="5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endParaRPr>
            </a:p>
          </p:txBody>
        </p:sp>
        <p:cxnSp>
          <p:nvCxnSpPr>
            <p:cNvPr id="92" name="直接连接符 91"/>
            <p:cNvCxnSpPr/>
            <p:nvPr/>
          </p:nvCxnSpPr>
          <p:spPr>
            <a:xfrm>
              <a:off x="2605967" y="2540863"/>
              <a:ext cx="537283" cy="0"/>
            </a:xfrm>
            <a:prstGeom prst="line">
              <a:avLst/>
            </a:prstGeom>
            <a:ln>
              <a:gradFill>
                <a:gsLst>
                  <a:gs pos="0">
                    <a:schemeClr val="accent1">
                      <a:alpha val="0"/>
                    </a:schemeClr>
                  </a:gs>
                  <a:gs pos="100000">
                    <a:schemeClr val="accent1">
                      <a:alpha val="3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3" name="任意多边形: 形状 92"/>
            <p:cNvSpPr/>
            <p:nvPr/>
          </p:nvSpPr>
          <p:spPr>
            <a:xfrm flipV="1">
              <a:off x="2711395" y="2713267"/>
              <a:ext cx="661654" cy="45994"/>
            </a:xfrm>
            <a:custGeom>
              <a:avLst/>
              <a:gdLst>
                <a:gd name="connsiteX0" fmla="*/ 4772790 w 5556926"/>
                <a:gd name="connsiteY0" fmla="*/ 0 h 544010"/>
                <a:gd name="connsiteX1" fmla="*/ 5556926 w 5556926"/>
                <a:gd name="connsiteY1" fmla="*/ 544010 h 544010"/>
                <a:gd name="connsiteX2" fmla="*/ 0 w 5556926"/>
                <a:gd name="connsiteY2" fmla="*/ 544010 h 544010"/>
                <a:gd name="connsiteX3" fmla="*/ 0 w 5556926"/>
                <a:gd name="connsiteY3" fmla="*/ 367121 h 544010"/>
                <a:gd name="connsiteX4" fmla="*/ 4772790 w 5556926"/>
                <a:gd name="connsiteY4" fmla="*/ 367121 h 544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926" h="544010">
                  <a:moveTo>
                    <a:pt x="4772790" y="0"/>
                  </a:moveTo>
                  <a:lnTo>
                    <a:pt x="5556926" y="544010"/>
                  </a:lnTo>
                  <a:lnTo>
                    <a:pt x="0" y="544010"/>
                  </a:lnTo>
                  <a:lnTo>
                    <a:pt x="0" y="367121"/>
                  </a:lnTo>
                  <a:lnTo>
                    <a:pt x="4772790" y="367121"/>
                  </a:lnTo>
                  <a:close/>
                </a:path>
              </a:pathLst>
            </a:custGeom>
            <a:gradFill>
              <a:gsLst>
                <a:gs pos="0">
                  <a:schemeClr val="accent1">
                    <a:alpha val="0"/>
                  </a:schemeClr>
                </a:gs>
                <a:gs pos="100000">
                  <a:schemeClr val="accent1">
                    <a:alpha val="40000"/>
                  </a:schemeClr>
                </a:gs>
              </a:gsLst>
              <a:lin ang="5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endParaRPr>
            </a:p>
          </p:txBody>
        </p:sp>
      </p:grpSp>
      <p:sp>
        <p:nvSpPr>
          <p:cNvPr id="67" name="文本框 66"/>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r>
              <a:rPr lang="zh-CN" altLang="en-US" dirty="0">
                <a:latin typeface="Arial" panose="020B0604020202020204" pitchFamily="34" charset="0"/>
                <a:ea typeface="黑体" panose="02010609060101010101" pitchFamily="49" charset="-122"/>
                <a:cs typeface="Arial" panose="020B0604020202020204" pitchFamily="34" charset="0"/>
              </a:rPr>
              <a:t>产品方案</a:t>
            </a:r>
            <a:r>
              <a:rPr lang="en-US" altLang="zh-CN" dirty="0">
                <a:latin typeface="Arial" panose="020B0604020202020204" pitchFamily="34" charset="0"/>
                <a:ea typeface="黑体" panose="02010609060101010101" pitchFamily="49" charset="-122"/>
                <a:cs typeface="Arial" panose="020B0604020202020204" pitchFamily="34" charset="0"/>
                <a:sym typeface="+mn-ea"/>
              </a:rPr>
              <a:t> · </a:t>
            </a:r>
            <a:r>
              <a:rPr lang="zh-CN" altLang="en-US" dirty="0">
                <a:latin typeface="Arial" panose="020B0604020202020204" pitchFamily="34" charset="0"/>
                <a:ea typeface="黑体" panose="02010609060101010101" pitchFamily="49" charset="-122"/>
                <a:cs typeface="Arial" panose="020B0604020202020204" pitchFamily="34" charset="0"/>
                <a:sym typeface="+mn-ea"/>
              </a:rPr>
              <a:t>智能制造</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pSp>
        <p:nvGrpSpPr>
          <p:cNvPr id="3" name="组合 2"/>
          <p:cNvGrpSpPr/>
          <p:nvPr/>
        </p:nvGrpSpPr>
        <p:grpSpPr>
          <a:xfrm>
            <a:off x="4120515" y="288290"/>
            <a:ext cx="3950970" cy="276860"/>
            <a:chOff x="6489" y="454"/>
            <a:chExt cx="6222" cy="436"/>
          </a:xfrm>
        </p:grpSpPr>
        <p:sp>
          <p:nvSpPr>
            <p:cNvPr id="4" name="文本框 3"/>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algn="ctr"/>
              <a:r>
                <a:rPr lang="en-US" altLang="zh-CN" sz="1200" dirty="0">
                  <a:solidFill>
                    <a:srgbClr val="9E1E24"/>
                  </a:solidFill>
                  <a:latin typeface="Arial" panose="020B0604020202020204" pitchFamily="34" charset="0"/>
                  <a:ea typeface="黑体" panose="02010609060101010101" pitchFamily="49" charset="-122"/>
                  <a:cs typeface="Arial" panose="020B0604020202020204" pitchFamily="34" charset="0"/>
                </a:rPr>
                <a:t>SMore Factory</a:t>
              </a: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软件平台</a:t>
              </a: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硬件体系   创新应用</a:t>
              </a:r>
            </a:p>
          </p:txBody>
        </p:sp>
        <p:cxnSp>
          <p:nvCxnSpPr>
            <p:cNvPr id="5" name="直接连接符 4"/>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608355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文本框 147"/>
          <p:cNvSpPr txBox="1"/>
          <p:nvPr/>
        </p:nvSpPr>
        <p:spPr>
          <a:xfrm>
            <a:off x="493486" y="745549"/>
            <a:ext cx="11205028" cy="58356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r>
              <a:rPr lang="zh-CN" altLang="en-US" sz="2800" dirty="0">
                <a:solidFill>
                  <a:schemeClr val="accent1"/>
                </a:solidFill>
                <a:latin typeface="Arial" panose="020B0604020202020204" pitchFamily="34" charset="0"/>
                <a:ea typeface="黑体" panose="02010609060101010101" pitchFamily="49" charset="-122"/>
                <a:cs typeface="Arial" panose="020B0604020202020204" pitchFamily="34" charset="0"/>
              </a:rPr>
              <a:t>软件平台：</a:t>
            </a:r>
            <a:r>
              <a:rPr lang="zh-CN" altLang="en-US" dirty="0">
                <a:solidFill>
                  <a:schemeClr val="accent2"/>
                </a:solidFill>
                <a:latin typeface="Arial" panose="020B0604020202020204" pitchFamily="34" charset="0"/>
                <a:ea typeface="黑体" panose="02010609060101010101" pitchFamily="49" charset="-122"/>
                <a:cs typeface="Arial" panose="020B0604020202020204" pitchFamily="34" charset="0"/>
              </a:rPr>
              <a:t>超级平台让生产无忧</a:t>
            </a:r>
          </a:p>
        </p:txBody>
      </p:sp>
      <p:sp>
        <p:nvSpPr>
          <p:cNvPr id="5" name="文本框 4"/>
          <p:cNvSpPr txBox="1"/>
          <p:nvPr/>
        </p:nvSpPr>
        <p:spPr>
          <a:xfrm>
            <a:off x="1755291" y="4197633"/>
            <a:ext cx="3321533" cy="398780"/>
          </a:xfrm>
          <a:prstGeom prst="rect">
            <a:avLst/>
          </a:prstGeom>
          <a:noFill/>
        </p:spPr>
        <p:txBody>
          <a:bodyPr wrap="square" rtlCol="0">
            <a:spAutoFit/>
          </a:bodyPr>
          <a:lstStyle/>
          <a:p>
            <a:pPr algn="ctr">
              <a:spcBef>
                <a:spcPts val="500"/>
              </a:spcBef>
            </a:pPr>
            <a:r>
              <a:rPr lang="en-US" altLang="zh-CN"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SMore </a:t>
            </a:r>
            <a:r>
              <a:rPr lang="en-US" altLang="zh-CN" sz="2000" b="1" dirty="0" err="1">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ViMo</a:t>
            </a:r>
            <a:r>
              <a:rPr lang="en-US" altLang="zh-CN"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 </a:t>
            </a:r>
            <a:r>
              <a:rPr lang="zh-CN" altLang="en-US"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工业</a:t>
            </a:r>
            <a:r>
              <a:rPr lang="en-US" altLang="zh-CN"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AI</a:t>
            </a:r>
            <a:r>
              <a:rPr lang="zh-CN" altLang="en-US" sz="2000" b="1"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平台</a:t>
            </a:r>
          </a:p>
        </p:txBody>
      </p:sp>
      <p:sp>
        <p:nvSpPr>
          <p:cNvPr id="6" name="文本框 5"/>
          <p:cNvSpPr txBox="1"/>
          <p:nvPr/>
        </p:nvSpPr>
        <p:spPr>
          <a:xfrm flipH="1">
            <a:off x="1755290" y="4672160"/>
            <a:ext cx="3321534" cy="1383572"/>
          </a:xfrm>
          <a:prstGeom prst="rect">
            <a:avLst/>
          </a:prstGeom>
          <a:noFill/>
        </p:spPr>
        <p:txBody>
          <a:bodyPr wrap="square" rtlCol="0">
            <a:spAutoFit/>
          </a:bodyPr>
          <a:lstStyle>
            <a:defPPr>
              <a:defRPr lang="zh-CN"/>
            </a:defPPr>
            <a:lvl1pPr marL="174625" indent="-174625">
              <a:lnSpc>
                <a:spcPct val="150000"/>
              </a:lnSpc>
              <a:buFont typeface="Arial" panose="020B0604020202020204" pitchFamily="34" charset="0"/>
              <a:buChar char="•"/>
              <a:defRPr sz="1400">
                <a:solidFill>
                  <a:schemeClr val="bg1"/>
                </a:solidFill>
                <a:latin typeface="+mn-ea"/>
              </a:defRPr>
            </a:lvl1pPr>
          </a:lstStyle>
          <a:p>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全流程工业视觉</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AI</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端到端系统</a:t>
            </a:r>
          </a:p>
          <a:p>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训练</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运行两大平台</a:t>
            </a:r>
          </a:p>
          <a:p>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让生产过程从人工操作变为人工管理</a:t>
            </a:r>
          </a:p>
          <a:p>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实现传统制造业智能化升级</a:t>
            </a:r>
          </a:p>
        </p:txBody>
      </p:sp>
      <p:grpSp>
        <p:nvGrpSpPr>
          <p:cNvPr id="50" name="iMac Device"/>
          <p:cNvGrpSpPr/>
          <p:nvPr/>
        </p:nvGrpSpPr>
        <p:grpSpPr>
          <a:xfrm>
            <a:off x="2348218" y="1981536"/>
            <a:ext cx="1882114" cy="1515846"/>
            <a:chOff x="4300539" y="1984376"/>
            <a:chExt cx="3589338" cy="2890838"/>
          </a:xfrm>
        </p:grpSpPr>
        <p:sp>
          <p:nvSpPr>
            <p:cNvPr id="51" name="Freeform 5"/>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5" name="Freeform 9"/>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6" name="Freeform 10"/>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7"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8"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59"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0"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1"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2" name="Freeform 16"/>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3" name="Freeform 17"/>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103" name="图片 102" descr="vimo产品图"/>
          <p:cNvPicPr>
            <a:picLocks noChangeAspect="1"/>
          </p:cNvPicPr>
          <p:nvPr/>
        </p:nvPicPr>
        <p:blipFill>
          <a:blip r:embed="rId2"/>
          <a:srcRect l="28088" t="14269" r="36177" b="37518"/>
          <a:stretch>
            <a:fillRect/>
          </a:stretch>
        </p:blipFill>
        <p:spPr>
          <a:xfrm>
            <a:off x="2424512" y="2061498"/>
            <a:ext cx="1726544" cy="974101"/>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nvGrpSpPr>
          <p:cNvPr id="118" name="组合 117"/>
          <p:cNvGrpSpPr/>
          <p:nvPr/>
        </p:nvGrpSpPr>
        <p:grpSpPr>
          <a:xfrm>
            <a:off x="4378963" y="2249402"/>
            <a:ext cx="668196" cy="470504"/>
            <a:chOff x="4537062" y="2123860"/>
            <a:chExt cx="742328" cy="522704"/>
          </a:xfrm>
        </p:grpSpPr>
        <p:grpSp>
          <p:nvGrpSpPr>
            <p:cNvPr id="64" name="iPad Black"/>
            <p:cNvGrpSpPr/>
            <p:nvPr/>
          </p:nvGrpSpPr>
          <p:grpSpPr>
            <a:xfrm rot="16200000">
              <a:off x="4646874" y="2014048"/>
              <a:ext cx="522704" cy="742328"/>
              <a:chOff x="8099434" y="2121218"/>
              <a:chExt cx="1322388" cy="1878013"/>
            </a:xfrm>
          </p:grpSpPr>
          <p:sp>
            <p:nvSpPr>
              <p:cNvPr id="65" name="Freeform 33"/>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6" name="Freeform 34"/>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7"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8"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69"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0"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1" name="Freeform 39"/>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2"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5"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6" name="Freeform 44"/>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102" name="图片 101" descr="vimo产品图"/>
            <p:cNvPicPr>
              <a:picLocks noChangeAspect="1"/>
            </p:cNvPicPr>
            <p:nvPr/>
          </p:nvPicPr>
          <p:blipFill>
            <a:blip r:embed="rId2"/>
            <a:srcRect l="68696" t="19645" r="19033" b="62584"/>
            <a:stretch>
              <a:fillRect/>
            </a:stretch>
          </p:blipFill>
          <p:spPr>
            <a:xfrm>
              <a:off x="4596224" y="2155625"/>
              <a:ext cx="613952" cy="45917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grpSp>
        <p:nvGrpSpPr>
          <p:cNvPr id="77" name="MacBook"/>
          <p:cNvGrpSpPr/>
          <p:nvPr/>
        </p:nvGrpSpPr>
        <p:grpSpPr>
          <a:xfrm>
            <a:off x="3881274" y="2772468"/>
            <a:ext cx="1395205" cy="802938"/>
            <a:chOff x="8440746" y="4796156"/>
            <a:chExt cx="2786063" cy="1603375"/>
          </a:xfrm>
        </p:grpSpPr>
        <p:sp>
          <p:nvSpPr>
            <p:cNvPr id="78" name="Freeform 45"/>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79" name="Freeform 46"/>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0" name="Freeform 47"/>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3" name="Rectangle 50"/>
            <p:cNvSpPr>
              <a:spLocks noChangeArrowheads="1"/>
            </p:cNvSpPr>
            <p:nvPr/>
          </p:nvSpPr>
          <p:spPr bwMode="auto">
            <a:xfrm>
              <a:off x="8440746" y="6312218"/>
              <a:ext cx="2786063" cy="50800"/>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4" name="Freeform 51"/>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7" name="Oval 54"/>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8" name="Oval 55"/>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89" name="Oval 56"/>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90" name="Oval 57"/>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91" name="Freeform 58"/>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106" name="图片 105" descr="徽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095" y="3135980"/>
            <a:ext cx="480359" cy="120130"/>
          </a:xfrm>
          <a:prstGeom prst="rect">
            <a:avLst/>
          </a:prstGeom>
        </p:spPr>
      </p:pic>
      <p:pic>
        <p:nvPicPr>
          <p:cNvPr id="100" name="图片 99" descr="vimo产品图"/>
          <p:cNvPicPr>
            <a:picLocks noChangeAspect="1"/>
          </p:cNvPicPr>
          <p:nvPr/>
        </p:nvPicPr>
        <p:blipFill>
          <a:blip r:embed="rId2"/>
          <a:srcRect l="67582" t="44202" r="7038" b="20081"/>
          <a:stretch>
            <a:fillRect/>
          </a:stretch>
        </p:blipFill>
        <p:spPr>
          <a:xfrm>
            <a:off x="4064437" y="2827929"/>
            <a:ext cx="1040324" cy="65629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nvGrpSpPr>
          <p:cNvPr id="120" name="iPad Black"/>
          <p:cNvGrpSpPr/>
          <p:nvPr/>
        </p:nvGrpSpPr>
        <p:grpSpPr>
          <a:xfrm rot="16200000">
            <a:off x="1592120" y="2791963"/>
            <a:ext cx="642987" cy="916101"/>
            <a:chOff x="8107371" y="2127569"/>
            <a:chExt cx="1308101" cy="1863726"/>
          </a:xfrm>
        </p:grpSpPr>
        <p:sp>
          <p:nvSpPr>
            <p:cNvPr id="123" name="Freeform 34"/>
            <p:cNvSpPr/>
            <p:nvPr/>
          </p:nvSpPr>
          <p:spPr bwMode="auto">
            <a:xfrm>
              <a:off x="8107371" y="2127569"/>
              <a:ext cx="1308101" cy="186372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chemeClr val="bg1">
                <a:lumMod val="85000"/>
              </a:schemeClr>
            </a:solidFill>
            <a:ln>
              <a:noFill/>
            </a:ln>
            <a:effectLst>
              <a:outerShdw blurRad="25400" dist="127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24"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25"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26"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27"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28" name="Freeform 39"/>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29"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30"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31" name="Freeform 44"/>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121" name="图片 120"/>
          <p:cNvPicPr>
            <a:picLocks noChangeAspect="1"/>
          </p:cNvPicPr>
          <p:nvPr/>
        </p:nvPicPr>
        <p:blipFill>
          <a:blip r:embed="rId4">
            <a:extLst>
              <a:ext uri="{28A0092B-C50C-407E-A947-70E740481C1C}">
                <a14:useLocalDpi xmlns:a14="http://schemas.microsoft.com/office/drawing/2010/main" val="0"/>
              </a:ext>
            </a:extLst>
          </a:blip>
          <a:srcRect l="9384" r="9384"/>
          <a:stretch>
            <a:fillRect/>
          </a:stretch>
        </p:blipFill>
        <p:spPr>
          <a:xfrm>
            <a:off x="1526012" y="2964899"/>
            <a:ext cx="763482" cy="571005"/>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nvGrpSpPr>
          <p:cNvPr id="132" name="组合 131"/>
          <p:cNvGrpSpPr/>
          <p:nvPr/>
        </p:nvGrpSpPr>
        <p:grpSpPr>
          <a:xfrm>
            <a:off x="1615336" y="2449569"/>
            <a:ext cx="584833" cy="411805"/>
            <a:chOff x="4537062" y="2123860"/>
            <a:chExt cx="742328" cy="522704"/>
          </a:xfrm>
        </p:grpSpPr>
        <p:grpSp>
          <p:nvGrpSpPr>
            <p:cNvPr id="133" name="iPad Black"/>
            <p:cNvGrpSpPr/>
            <p:nvPr/>
          </p:nvGrpSpPr>
          <p:grpSpPr>
            <a:xfrm rot="16200000">
              <a:off x="4646874" y="2014048"/>
              <a:ext cx="522704" cy="742328"/>
              <a:chOff x="8099434" y="2121218"/>
              <a:chExt cx="1322388" cy="1878013"/>
            </a:xfrm>
          </p:grpSpPr>
          <p:sp>
            <p:nvSpPr>
              <p:cNvPr id="135" name="Freeform 33"/>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36" name="Freeform 34"/>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37"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38"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39"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40"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41" name="Freeform 39"/>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42"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43"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144" name="Freeform 44"/>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134" name="图片 133"/>
            <p:cNvPicPr>
              <a:picLocks noChangeAspect="1"/>
            </p:cNvPicPr>
            <p:nvPr/>
          </p:nvPicPr>
          <p:blipFill>
            <a:blip r:embed="rId5">
              <a:extLst>
                <a:ext uri="{28A0092B-C50C-407E-A947-70E740481C1C}">
                  <a14:useLocalDpi xmlns:a14="http://schemas.microsoft.com/office/drawing/2010/main" val="0"/>
                </a:ext>
              </a:extLst>
            </a:blip>
            <a:srcRect l="9635" r="9635"/>
            <a:stretch>
              <a:fillRect/>
            </a:stretch>
          </p:blipFill>
          <p:spPr>
            <a:xfrm>
              <a:off x="4596224" y="2155625"/>
              <a:ext cx="613952" cy="45917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grpSp>
      <p:sp>
        <p:nvSpPr>
          <p:cNvPr id="3" name="椭圆 2"/>
          <p:cNvSpPr>
            <a:spLocks noChangeAspect="1"/>
          </p:cNvSpPr>
          <p:nvPr/>
        </p:nvSpPr>
        <p:spPr>
          <a:xfrm>
            <a:off x="1592945" y="1705204"/>
            <a:ext cx="968052" cy="968860"/>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lnSpc>
                <a:spcPct val="100000"/>
              </a:lnSpc>
            </a:pPr>
            <a:r>
              <a:rPr 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0 </a:t>
            </a: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编程</a:t>
            </a:r>
          </a:p>
          <a:p>
            <a:pPr fontAlgn="auto">
              <a:lnSpc>
                <a:spcPct val="100000"/>
              </a:lnSpc>
            </a:pP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1 </a:t>
            </a: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键部署</a:t>
            </a:r>
          </a:p>
          <a:p>
            <a:pPr fontAlgn="auto">
              <a:lnSpc>
                <a:spcPct val="100000"/>
              </a:lnSpc>
            </a:pP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2 </a:t>
            </a: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大引擎</a:t>
            </a:r>
          </a:p>
          <a:p>
            <a:pPr fontAlgn="auto">
              <a:lnSpc>
                <a:spcPct val="100000"/>
              </a:lnSpc>
            </a:pP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3 </a:t>
            </a: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步操作</a:t>
            </a:r>
          </a:p>
        </p:txBody>
      </p:sp>
      <p:grpSp>
        <p:nvGrpSpPr>
          <p:cNvPr id="218" name="MacBook"/>
          <p:cNvGrpSpPr/>
          <p:nvPr/>
        </p:nvGrpSpPr>
        <p:grpSpPr>
          <a:xfrm>
            <a:off x="7411276" y="2772468"/>
            <a:ext cx="1395205" cy="802938"/>
            <a:chOff x="8440746" y="4796156"/>
            <a:chExt cx="2786063" cy="1603375"/>
          </a:xfrm>
        </p:grpSpPr>
        <p:sp>
          <p:nvSpPr>
            <p:cNvPr id="245" name="Freeform 45"/>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46" name="Freeform 46"/>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47" name="Freeform 47"/>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48" name="Rectangle 50"/>
            <p:cNvSpPr>
              <a:spLocks noChangeArrowheads="1"/>
            </p:cNvSpPr>
            <p:nvPr/>
          </p:nvSpPr>
          <p:spPr bwMode="auto">
            <a:xfrm>
              <a:off x="8440746" y="6312218"/>
              <a:ext cx="2786063" cy="50800"/>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49" name="Freeform 51"/>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50" name="Oval 54"/>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51" name="Oval 55"/>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52" name="Oval 56"/>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53" name="Oval 57"/>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54" name="Freeform 58"/>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grpSp>
        <p:nvGrpSpPr>
          <p:cNvPr id="291" name="组合 290"/>
          <p:cNvGrpSpPr/>
          <p:nvPr/>
        </p:nvGrpSpPr>
        <p:grpSpPr>
          <a:xfrm>
            <a:off x="8478545" y="1981536"/>
            <a:ext cx="1962780" cy="1580814"/>
            <a:chOff x="8478545" y="1981536"/>
            <a:chExt cx="1882114" cy="1515846"/>
          </a:xfrm>
        </p:grpSpPr>
        <p:grpSp>
          <p:nvGrpSpPr>
            <p:cNvPr id="215" name="iMac Device"/>
            <p:cNvGrpSpPr/>
            <p:nvPr/>
          </p:nvGrpSpPr>
          <p:grpSpPr>
            <a:xfrm>
              <a:off x="8478545" y="1981536"/>
              <a:ext cx="1882114" cy="1515846"/>
              <a:chOff x="4300539" y="1984376"/>
              <a:chExt cx="3589338" cy="2890838"/>
            </a:xfrm>
          </p:grpSpPr>
          <p:sp>
            <p:nvSpPr>
              <p:cNvPr id="267" name="Freeform 5"/>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68" name="Freeform 9"/>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69" name="Freeform 10"/>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70"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71"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72"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73"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74"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75" name="Freeform 16"/>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sp>
            <p:nvSpPr>
              <p:cNvPr id="276" name="Freeform 17"/>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Arial" panose="020B0604020202020204" pitchFamily="34" charset="0"/>
                  <a:ea typeface="黑体" panose="02010609060101010101" pitchFamily="49" charset="-122"/>
                  <a:cs typeface="Arial" panose="020B0604020202020204" pitchFamily="34" charset="0"/>
                </a:endParaRPr>
              </a:p>
            </p:txBody>
          </p:sp>
        </p:grpSp>
        <p:pic>
          <p:nvPicPr>
            <p:cNvPr id="216" name="图片 215"/>
            <p:cNvPicPr>
              <a:picLocks noChangeAspect="1"/>
            </p:cNvPicPr>
            <p:nvPr/>
          </p:nvPicPr>
          <p:blipFill>
            <a:blip r:embed="rId6">
              <a:extLst>
                <a:ext uri="{28A0092B-C50C-407E-A947-70E740481C1C}">
                  <a14:useLocalDpi xmlns:a14="http://schemas.microsoft.com/office/drawing/2010/main" val="0"/>
                </a:ext>
              </a:extLst>
            </a:blip>
            <a:srcRect t="4419" b="4419"/>
            <a:stretch>
              <a:fillRect/>
            </a:stretch>
          </p:blipFill>
          <p:spPr>
            <a:xfrm>
              <a:off x="8554839" y="2061498"/>
              <a:ext cx="1726544" cy="974101"/>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pic>
          <p:nvPicPr>
            <p:cNvPr id="219" name="图片 218" descr="徽标&#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79422" y="3135980"/>
              <a:ext cx="480359" cy="120130"/>
            </a:xfrm>
            <a:prstGeom prst="rect">
              <a:avLst/>
            </a:prstGeom>
          </p:spPr>
        </p:pic>
      </p:grpSp>
      <p:pic>
        <p:nvPicPr>
          <p:cNvPr id="220" name="图片 219"/>
          <p:cNvPicPr>
            <a:picLocks noChangeAspect="1"/>
          </p:cNvPicPr>
          <p:nvPr/>
        </p:nvPicPr>
        <p:blipFill>
          <a:blip r:embed="rId8">
            <a:extLst>
              <a:ext uri="{28A0092B-C50C-407E-A947-70E740481C1C}">
                <a14:useLocalDpi xmlns:a14="http://schemas.microsoft.com/office/drawing/2010/main" val="0"/>
              </a:ext>
            </a:extLst>
          </a:blip>
          <a:srcRect l="2380" r="2380"/>
          <a:stretch>
            <a:fillRect/>
          </a:stretch>
        </p:blipFill>
        <p:spPr>
          <a:xfrm>
            <a:off x="7594439" y="2827929"/>
            <a:ext cx="1040324" cy="656292"/>
          </a:xfrm>
          <a:custGeom>
            <a:avLst/>
            <a:gdLst>
              <a:gd name="connsiteX0" fmla="*/ 0 w 1884581"/>
              <a:gd name="connsiteY0" fmla="*/ 0 h 1053465"/>
              <a:gd name="connsiteX1" fmla="*/ 1884581 w 1884581"/>
              <a:gd name="connsiteY1" fmla="*/ 0 h 1053465"/>
              <a:gd name="connsiteX2" fmla="*/ 1884581 w 1884581"/>
              <a:gd name="connsiteY2" fmla="*/ 1053465 h 1053465"/>
              <a:gd name="connsiteX3" fmla="*/ 0 w 1884581"/>
              <a:gd name="connsiteY3" fmla="*/ 1053465 h 1053465"/>
              <a:gd name="connsiteX4" fmla="*/ 0 w 1884581"/>
              <a:gd name="connsiteY4" fmla="*/ 0 h 105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581" h="1053465">
                <a:moveTo>
                  <a:pt x="0" y="0"/>
                </a:moveTo>
                <a:lnTo>
                  <a:pt x="1884581" y="0"/>
                </a:lnTo>
                <a:lnTo>
                  <a:pt x="1884581" y="1053465"/>
                </a:lnTo>
                <a:lnTo>
                  <a:pt x="0" y="1053465"/>
                </a:lnTo>
                <a:lnTo>
                  <a:pt x="0" y="0"/>
                </a:lnTo>
                <a:close/>
              </a:path>
            </a:pathLst>
          </a:custGeom>
          <a:ln w="3175">
            <a:solidFill>
              <a:schemeClr val="tx1">
                <a:lumMod val="75000"/>
                <a:lumOff val="25000"/>
                <a:alpha val="50000"/>
              </a:schemeClr>
            </a:solidFill>
          </a:ln>
          <a:effectLst>
            <a:innerShdw blurRad="114300">
              <a:prstClr val="black">
                <a:alpha val="20000"/>
              </a:prstClr>
            </a:innerShdw>
          </a:effectLst>
        </p:spPr>
      </p:pic>
      <p:sp>
        <p:nvSpPr>
          <p:cNvPr id="278" name="椭圆 277"/>
          <p:cNvSpPr>
            <a:spLocks noChangeAspect="1"/>
          </p:cNvSpPr>
          <p:nvPr/>
        </p:nvSpPr>
        <p:spPr>
          <a:xfrm>
            <a:off x="7736122" y="1705204"/>
            <a:ext cx="968052" cy="968860"/>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多触发模式</a:t>
            </a:r>
          </a:p>
          <a:p>
            <a:pPr algn="ctr"/>
            <a:r>
              <a:rPr lang="zh-CN" altLang="en-US" sz="12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兼容性强</a:t>
            </a:r>
          </a:p>
        </p:txBody>
      </p:sp>
      <p:sp>
        <p:nvSpPr>
          <p:cNvPr id="280" name="文本框 279"/>
          <p:cNvSpPr txBox="1"/>
          <p:nvPr/>
        </p:nvSpPr>
        <p:spPr>
          <a:xfrm>
            <a:off x="7648091" y="4197633"/>
            <a:ext cx="3321533" cy="400110"/>
          </a:xfrm>
          <a:prstGeom prst="rect">
            <a:avLst/>
          </a:prstGeom>
          <a:noFill/>
        </p:spPr>
        <p:txBody>
          <a:bodyPr wrap="square" rtlCol="0">
            <a:spAutoFit/>
          </a:bodyPr>
          <a:lstStyle>
            <a:defPPr>
              <a:defRPr lang="zh-CN"/>
            </a:defPPr>
            <a:lvl1pPr algn="ctr">
              <a:spcBef>
                <a:spcPts val="500"/>
              </a:spcBef>
              <a:defRPr sz="2000" b="1">
                <a:gradFill>
                  <a:gsLst>
                    <a:gs pos="0">
                      <a:schemeClr val="bg1"/>
                    </a:gs>
                    <a:gs pos="100000">
                      <a:schemeClr val="accent1"/>
                    </a:gs>
                  </a:gsLst>
                  <a:lin ang="5400000" scaled="1"/>
                </a:gradFill>
                <a:latin typeface="+mj-ea"/>
                <a:ea typeface="+mj-ea"/>
              </a:defRPr>
            </a:lvl1pPr>
          </a:lstStyle>
          <a:p>
            <a:r>
              <a:rPr lang="en-US" altLang="zh-CN"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SMore </a:t>
            </a:r>
            <a:r>
              <a:rPr lang="en-US" altLang="zh-CN" dirty="0" err="1">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ViLab</a:t>
            </a:r>
            <a:r>
              <a:rPr lang="en-US" altLang="zh-CN"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 </a:t>
            </a:r>
            <a:r>
              <a:rPr lang="en-US" altLang="zh-CN" dirty="0" err="1">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rPr>
              <a:t>工具箱</a:t>
            </a:r>
            <a:endParaRPr lang="en-US" altLang="zh-CN" dirty="0">
              <a:solidFill>
                <a:srgbClr val="043E6F"/>
              </a:solidFill>
              <a:latin typeface="Arial" panose="020B0604020202020204" pitchFamily="34" charset="0"/>
              <a:ea typeface="黑体" panose="02010609060101010101" pitchFamily="49" charset="-122"/>
              <a:cs typeface="Arial" panose="020B0604020202020204" pitchFamily="34" charset="0"/>
              <a:sym typeface="思源黑体 CN"/>
            </a:endParaRPr>
          </a:p>
        </p:txBody>
      </p:sp>
      <p:sp>
        <p:nvSpPr>
          <p:cNvPr id="281" name="文本框 280"/>
          <p:cNvSpPr txBox="1"/>
          <p:nvPr/>
        </p:nvSpPr>
        <p:spPr>
          <a:xfrm flipH="1">
            <a:off x="7648090" y="4672160"/>
            <a:ext cx="3661666" cy="1351524"/>
          </a:xfrm>
          <a:prstGeom prst="rect">
            <a:avLst/>
          </a:prstGeom>
          <a:noFill/>
        </p:spPr>
        <p:txBody>
          <a:bodyPr wrap="square" rtlCol="0">
            <a:spAutoFit/>
          </a:bodyPr>
          <a:lstStyle>
            <a:defPPr>
              <a:defRPr lang="zh-CN"/>
            </a:defPPr>
            <a:lvl1pPr>
              <a:lnSpc>
                <a:spcPct val="150000"/>
              </a:lnSpc>
              <a:defRPr sz="1400">
                <a:solidFill>
                  <a:schemeClr val="bg1"/>
                </a:solidFill>
                <a:latin typeface="+mn-ea"/>
              </a:defRPr>
            </a:lvl1pPr>
          </a:lstStyle>
          <a:p>
            <a:pPr marL="174625" indent="-174625">
              <a:buFont typeface="Arial" panose="020B0604020202020204" pitchFamily="34" charset="0"/>
              <a:buChar char="•"/>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一键导入</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AI</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算法训练平台</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4</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类标准任务</a:t>
            </a:r>
          </a:p>
          <a:p>
            <a:pPr marL="174625" indent="-174625">
              <a:buFont typeface="Arial" panose="020B0604020202020204" pitchFamily="34" charset="0"/>
              <a:buChar char="•"/>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支持市面上主流网口相机</a:t>
            </a:r>
          </a:p>
          <a:p>
            <a:pPr marL="174625" indent="-174625">
              <a:buFont typeface="Arial" panose="020B0604020202020204" pitchFamily="34" charset="0"/>
              <a:buChar char="•"/>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支持多种运行模式</a:t>
            </a:r>
          </a:p>
          <a:p>
            <a:pPr marL="174625" indent="-174625">
              <a:buFont typeface="Arial" panose="020B0604020202020204" pitchFamily="34" charset="0"/>
              <a:buChar char="•"/>
            </a:pP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思源黑体 CN"/>
              </a:rPr>
              <a:t>灵活部署深度学习算法、运行任务</a:t>
            </a:r>
          </a:p>
        </p:txBody>
      </p:sp>
      <p:grpSp>
        <p:nvGrpSpPr>
          <p:cNvPr id="282" name="组合 281"/>
          <p:cNvGrpSpPr/>
          <p:nvPr/>
        </p:nvGrpSpPr>
        <p:grpSpPr>
          <a:xfrm>
            <a:off x="935906" y="3434881"/>
            <a:ext cx="4693790" cy="520758"/>
            <a:chOff x="1853771" y="4688310"/>
            <a:chExt cx="8484458" cy="1336926"/>
          </a:xfrm>
        </p:grpSpPr>
        <p:sp>
          <p:nvSpPr>
            <p:cNvPr id="283" name="椭圆 282"/>
            <p:cNvSpPr/>
            <p:nvPr/>
          </p:nvSpPr>
          <p:spPr>
            <a:xfrm>
              <a:off x="1853771" y="4688310"/>
              <a:ext cx="8484458" cy="1336926"/>
            </a:xfrm>
            <a:prstGeom prst="ellipse">
              <a:avLst/>
            </a:prstGeom>
            <a:noFill/>
            <a:ln w="3175">
              <a:gradFill>
                <a:gsLst>
                  <a:gs pos="0">
                    <a:schemeClr val="accent1">
                      <a:alpha val="0"/>
                    </a:schemeClr>
                  </a:gs>
                  <a:gs pos="100000">
                    <a:schemeClr val="accent1">
                      <a:alpha val="80000"/>
                    </a:schemeClr>
                  </a:gs>
                </a:gsLst>
                <a:lin ang="5400000" scaled="1"/>
              </a:gradFill>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84" name="Oval 5_1"/>
            <p:cNvSpPr/>
            <p:nvPr/>
          </p:nvSpPr>
          <p:spPr>
            <a:xfrm>
              <a:off x="2533852" y="4841009"/>
              <a:ext cx="7124292" cy="922520"/>
            </a:xfrm>
            <a:prstGeom prst="ellipse">
              <a:avLst/>
            </a:prstGeom>
            <a:noFill/>
            <a:ln w="3175">
              <a:gradFill>
                <a:gsLst>
                  <a:gs pos="0">
                    <a:schemeClr val="accent1">
                      <a:alpha val="0"/>
                    </a:schemeClr>
                  </a:gs>
                  <a:gs pos="100000">
                    <a:schemeClr val="accent1">
                      <a:alpha val="80000"/>
                    </a:schemeClr>
                  </a:gs>
                </a:gsLst>
                <a:lin ang="5400000" scaled="1"/>
              </a:gradFill>
              <a:prstDash val="dash"/>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85" name="Oval 5_1"/>
            <p:cNvSpPr/>
            <p:nvPr/>
          </p:nvSpPr>
          <p:spPr>
            <a:xfrm>
              <a:off x="3067593" y="4938172"/>
              <a:ext cx="6056815" cy="561613"/>
            </a:xfrm>
            <a:prstGeom prst="ellipse">
              <a:avLst/>
            </a:prstGeom>
            <a:gradFill>
              <a:gsLst>
                <a:gs pos="100000">
                  <a:schemeClr val="accent1">
                    <a:alpha val="30000"/>
                  </a:schemeClr>
                </a:gs>
                <a:gs pos="0">
                  <a:schemeClr val="accent1">
                    <a:alpha val="0"/>
                  </a:schemeClr>
                </a:gs>
              </a:gsLst>
              <a:lin ang="5400000" scaled="1"/>
            </a:gradFill>
            <a:ln w="3175">
              <a:gradFill>
                <a:gsLst>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黑体" panose="02010609060101010101" pitchFamily="49" charset="-122"/>
                <a:cs typeface="Arial" panose="020B0604020202020204" pitchFamily="34" charset="0"/>
                <a:sym typeface="+mn-lt"/>
              </a:endParaRPr>
            </a:p>
          </p:txBody>
        </p:sp>
      </p:grpSp>
      <p:grpSp>
        <p:nvGrpSpPr>
          <p:cNvPr id="286" name="组合 285"/>
          <p:cNvGrpSpPr/>
          <p:nvPr/>
        </p:nvGrpSpPr>
        <p:grpSpPr>
          <a:xfrm>
            <a:off x="6562305" y="3434881"/>
            <a:ext cx="4693790" cy="520758"/>
            <a:chOff x="1853771" y="4688310"/>
            <a:chExt cx="8484458" cy="1336926"/>
          </a:xfrm>
        </p:grpSpPr>
        <p:sp>
          <p:nvSpPr>
            <p:cNvPr id="287" name="椭圆 286"/>
            <p:cNvSpPr/>
            <p:nvPr/>
          </p:nvSpPr>
          <p:spPr>
            <a:xfrm>
              <a:off x="1853771" y="4688310"/>
              <a:ext cx="8484458" cy="1336926"/>
            </a:xfrm>
            <a:prstGeom prst="ellipse">
              <a:avLst/>
            </a:prstGeom>
            <a:noFill/>
            <a:ln w="3175">
              <a:gradFill>
                <a:gsLst>
                  <a:gs pos="0">
                    <a:schemeClr val="accent1">
                      <a:alpha val="0"/>
                    </a:schemeClr>
                  </a:gs>
                  <a:gs pos="100000">
                    <a:schemeClr val="accent1">
                      <a:alpha val="80000"/>
                    </a:schemeClr>
                  </a:gs>
                </a:gsLst>
                <a:lin ang="5400000" scaled="1"/>
              </a:gradFill>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88" name="Oval 5_1"/>
            <p:cNvSpPr/>
            <p:nvPr/>
          </p:nvSpPr>
          <p:spPr>
            <a:xfrm>
              <a:off x="2533852" y="4841009"/>
              <a:ext cx="7124292" cy="922520"/>
            </a:xfrm>
            <a:prstGeom prst="ellipse">
              <a:avLst/>
            </a:prstGeom>
            <a:noFill/>
            <a:ln w="3175">
              <a:gradFill>
                <a:gsLst>
                  <a:gs pos="0">
                    <a:schemeClr val="accent1">
                      <a:alpha val="0"/>
                    </a:schemeClr>
                  </a:gs>
                  <a:gs pos="100000">
                    <a:schemeClr val="accent1">
                      <a:alpha val="80000"/>
                    </a:schemeClr>
                  </a:gs>
                </a:gsLst>
                <a:lin ang="5400000" scaled="1"/>
              </a:gradFill>
              <a:prstDash val="dash"/>
            </a:ln>
            <a:effectLst>
              <a:innerShdw blurRad="6477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89" name="Oval 5_1"/>
            <p:cNvSpPr/>
            <p:nvPr/>
          </p:nvSpPr>
          <p:spPr>
            <a:xfrm>
              <a:off x="3067593" y="4938172"/>
              <a:ext cx="6056815" cy="561613"/>
            </a:xfrm>
            <a:prstGeom prst="ellipse">
              <a:avLst/>
            </a:prstGeom>
            <a:gradFill>
              <a:gsLst>
                <a:gs pos="100000">
                  <a:schemeClr val="accent1">
                    <a:alpha val="30000"/>
                  </a:schemeClr>
                </a:gs>
                <a:gs pos="0">
                  <a:schemeClr val="accent1">
                    <a:alpha val="0"/>
                  </a:schemeClr>
                </a:gs>
              </a:gsLst>
              <a:lin ang="5400000" scaled="1"/>
            </a:gradFill>
            <a:ln w="3175">
              <a:gradFill>
                <a:gsLst>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黑体" panose="02010609060101010101" pitchFamily="49" charset="-122"/>
                <a:cs typeface="Arial" panose="020B0604020202020204" pitchFamily="34" charset="0"/>
                <a:sym typeface="+mn-lt"/>
              </a:endParaRPr>
            </a:p>
          </p:txBody>
        </p:sp>
      </p:grpSp>
      <p:sp>
        <p:nvSpPr>
          <p:cNvPr id="119" name="文本框 118"/>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r>
              <a:rPr lang="zh-CN" altLang="en-US" dirty="0">
                <a:latin typeface="Arial" panose="020B0604020202020204" pitchFamily="34" charset="0"/>
                <a:ea typeface="黑体" panose="02010609060101010101" pitchFamily="49" charset="-122"/>
                <a:cs typeface="Arial" panose="020B0604020202020204" pitchFamily="34" charset="0"/>
              </a:rPr>
              <a:t>产品方案</a:t>
            </a:r>
            <a:r>
              <a:rPr lang="en-US" altLang="zh-CN" dirty="0">
                <a:latin typeface="Arial" panose="020B0604020202020204" pitchFamily="34" charset="0"/>
                <a:ea typeface="黑体" panose="02010609060101010101" pitchFamily="49" charset="-122"/>
                <a:cs typeface="Arial" panose="020B0604020202020204" pitchFamily="34" charset="0"/>
                <a:sym typeface="+mn-ea"/>
              </a:rPr>
              <a:t>· </a:t>
            </a:r>
            <a:r>
              <a:rPr lang="zh-CN" altLang="en-US" dirty="0">
                <a:latin typeface="Arial" panose="020B0604020202020204" pitchFamily="34" charset="0"/>
                <a:ea typeface="黑体" panose="02010609060101010101" pitchFamily="49" charset="-122"/>
                <a:cs typeface="Arial" panose="020B0604020202020204" pitchFamily="34" charset="0"/>
                <a:sym typeface="+mn-ea"/>
              </a:rPr>
              <a:t>智能制造</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pSp>
        <p:nvGrpSpPr>
          <p:cNvPr id="2" name="组合 1"/>
          <p:cNvGrpSpPr/>
          <p:nvPr/>
        </p:nvGrpSpPr>
        <p:grpSpPr>
          <a:xfrm>
            <a:off x="4120515" y="288290"/>
            <a:ext cx="3950970" cy="276860"/>
            <a:chOff x="6489" y="454"/>
            <a:chExt cx="6222" cy="436"/>
          </a:xfrm>
        </p:grpSpPr>
        <p:sp>
          <p:nvSpPr>
            <p:cNvPr id="4" name="文本框 3"/>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algn="ct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SMore Factory   </a:t>
              </a:r>
              <a:r>
                <a:rPr lang="zh-CN" altLang="en-US" sz="1200" dirty="0">
                  <a:solidFill>
                    <a:srgbClr val="9E1E24"/>
                  </a:solidFill>
                  <a:latin typeface="Arial" panose="020B0604020202020204" pitchFamily="34" charset="0"/>
                  <a:ea typeface="黑体" panose="02010609060101010101" pitchFamily="49" charset="-122"/>
                  <a:cs typeface="Arial" panose="020B0604020202020204" pitchFamily="34" charset="0"/>
                </a:rPr>
                <a:t>软件平台</a:t>
              </a: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硬件体系   创新应用</a:t>
              </a:r>
            </a:p>
          </p:txBody>
        </p:sp>
        <p:cxnSp>
          <p:nvCxnSpPr>
            <p:cNvPr id="92" name="直接连接符 91"/>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101679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9563273" y="2042219"/>
            <a:ext cx="1306286" cy="1306286"/>
          </a:xfrm>
          <a:prstGeom prst="ellipse">
            <a:avLst/>
          </a:prstGeom>
          <a:gradFill flip="none" rotWithShape="1">
            <a:gsLst>
              <a:gs pos="0">
                <a:schemeClr val="accent1">
                  <a:alpha val="50000"/>
                </a:schemeClr>
              </a:gs>
              <a:gs pos="100000">
                <a:schemeClr val="accent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3" name="椭圆 32"/>
          <p:cNvSpPr/>
          <p:nvPr/>
        </p:nvSpPr>
        <p:spPr>
          <a:xfrm>
            <a:off x="6816330" y="2042219"/>
            <a:ext cx="1306286" cy="1306286"/>
          </a:xfrm>
          <a:prstGeom prst="ellipse">
            <a:avLst/>
          </a:prstGeom>
          <a:gradFill flip="none" rotWithShape="1">
            <a:gsLst>
              <a:gs pos="0">
                <a:schemeClr val="accent1">
                  <a:alpha val="50000"/>
                </a:schemeClr>
              </a:gs>
              <a:gs pos="100000">
                <a:schemeClr val="accent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2" name="椭圆 31"/>
          <p:cNvSpPr/>
          <p:nvPr/>
        </p:nvSpPr>
        <p:spPr>
          <a:xfrm>
            <a:off x="4069386" y="2042219"/>
            <a:ext cx="1306286" cy="1306286"/>
          </a:xfrm>
          <a:prstGeom prst="ellipse">
            <a:avLst/>
          </a:prstGeom>
          <a:gradFill flip="none" rotWithShape="1">
            <a:gsLst>
              <a:gs pos="0">
                <a:schemeClr val="accent1">
                  <a:alpha val="50000"/>
                </a:schemeClr>
              </a:gs>
              <a:gs pos="100000">
                <a:schemeClr val="accent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1" name="椭圆 30"/>
          <p:cNvSpPr/>
          <p:nvPr/>
        </p:nvSpPr>
        <p:spPr>
          <a:xfrm>
            <a:off x="1322442" y="2042219"/>
            <a:ext cx="1306286" cy="1306286"/>
          </a:xfrm>
          <a:prstGeom prst="ellipse">
            <a:avLst/>
          </a:prstGeom>
          <a:gradFill flip="none" rotWithShape="1">
            <a:gsLst>
              <a:gs pos="0">
                <a:schemeClr val="accent1">
                  <a:alpha val="50000"/>
                </a:schemeClr>
              </a:gs>
              <a:gs pos="100000">
                <a:schemeClr val="accent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7" name="图片 12" descr="黑色的照相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5334" y="2206830"/>
            <a:ext cx="940748" cy="1181928"/>
          </a:xfrm>
          <a:prstGeom prst="rect">
            <a:avLst/>
          </a:prstGeom>
        </p:spPr>
      </p:pic>
      <p:pic>
        <p:nvPicPr>
          <p:cNvPr id="86" name="图片 85"/>
          <p:cNvPicPr>
            <a:picLocks noChangeAspect="1"/>
          </p:cNvPicPr>
          <p:nvPr/>
        </p:nvPicPr>
        <p:blipFill>
          <a:blip r:embed="rId3">
            <a:clrChange>
              <a:clrFrom>
                <a:srgbClr val="FFFFFF"/>
              </a:clrFrom>
              <a:clrTo>
                <a:srgbClr val="FFFFFF">
                  <a:alpha val="0"/>
                </a:srgbClr>
              </a:clrTo>
            </a:clrChange>
          </a:blip>
          <a:srcRect l="3961" t="3927" r="4859"/>
          <a:stretch>
            <a:fillRect/>
          </a:stretch>
        </p:blipFill>
        <p:spPr>
          <a:xfrm>
            <a:off x="1630099" y="2289059"/>
            <a:ext cx="873918" cy="1074298"/>
          </a:xfrm>
          <a:custGeom>
            <a:avLst/>
            <a:gdLst>
              <a:gd name="connsiteX0" fmla="*/ 541464 w 873918"/>
              <a:gd name="connsiteY0" fmla="*/ 0 h 1074298"/>
              <a:gd name="connsiteX1" fmla="*/ 792686 w 873918"/>
              <a:gd name="connsiteY1" fmla="*/ 76806 h 1074298"/>
              <a:gd name="connsiteX2" fmla="*/ 873918 w 873918"/>
              <a:gd name="connsiteY2" fmla="*/ 284661 h 1074298"/>
              <a:gd name="connsiteX3" fmla="*/ 873918 w 873918"/>
              <a:gd name="connsiteY3" fmla="*/ 648249 h 1074298"/>
              <a:gd name="connsiteX4" fmla="*/ 790176 w 873918"/>
              <a:gd name="connsiteY4" fmla="*/ 858696 h 1074298"/>
              <a:gd name="connsiteX5" fmla="*/ 629592 w 873918"/>
              <a:gd name="connsiteY5" fmla="*/ 867112 h 1074298"/>
              <a:gd name="connsiteX6" fmla="*/ 629684 w 873918"/>
              <a:gd name="connsiteY6" fmla="*/ 868865 h 1074298"/>
              <a:gd name="connsiteX7" fmla="*/ 624353 w 873918"/>
              <a:gd name="connsiteY7" fmla="*/ 868865 h 1074298"/>
              <a:gd name="connsiteX8" fmla="*/ 624353 w 873918"/>
              <a:gd name="connsiteY8" fmla="*/ 1041988 h 1074298"/>
              <a:gd name="connsiteX9" fmla="*/ 271921 w 873918"/>
              <a:gd name="connsiteY9" fmla="*/ 1041988 h 1074298"/>
              <a:gd name="connsiteX10" fmla="*/ 271921 w 873918"/>
              <a:gd name="connsiteY10" fmla="*/ 1074298 h 1074298"/>
              <a:gd name="connsiteX11" fmla="*/ 153942 w 873918"/>
              <a:gd name="connsiteY11" fmla="*/ 1074298 h 1074298"/>
              <a:gd name="connsiteX12" fmla="*/ 137187 w 873918"/>
              <a:gd name="connsiteY12" fmla="*/ 1040023 h 1074298"/>
              <a:gd name="connsiteX13" fmla="*/ 207747 w 873918"/>
              <a:gd name="connsiteY13" fmla="*/ 1042487 h 1074298"/>
              <a:gd name="connsiteX14" fmla="*/ 214063 w 873918"/>
              <a:gd name="connsiteY14" fmla="*/ 861622 h 1074298"/>
              <a:gd name="connsiteX15" fmla="*/ 47130 w 873918"/>
              <a:gd name="connsiteY15" fmla="*/ 855793 h 1074298"/>
              <a:gd name="connsiteX16" fmla="*/ 0 w 873918"/>
              <a:gd name="connsiteY16" fmla="*/ 759378 h 1074298"/>
              <a:gd name="connsiteX17" fmla="*/ 0 w 873918"/>
              <a:gd name="connsiteY17" fmla="*/ 189617 h 1074298"/>
              <a:gd name="connsiteX18" fmla="*/ 45485 w 873918"/>
              <a:gd name="connsiteY18" fmla="*/ 87455 h 107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3918" h="1074298">
                <a:moveTo>
                  <a:pt x="541464" y="0"/>
                </a:moveTo>
                <a:lnTo>
                  <a:pt x="792686" y="76806"/>
                </a:lnTo>
                <a:lnTo>
                  <a:pt x="873918" y="284661"/>
                </a:lnTo>
                <a:lnTo>
                  <a:pt x="873918" y="648249"/>
                </a:lnTo>
                <a:lnTo>
                  <a:pt x="790176" y="858696"/>
                </a:lnTo>
                <a:lnTo>
                  <a:pt x="629592" y="867112"/>
                </a:lnTo>
                <a:lnTo>
                  <a:pt x="629684" y="868865"/>
                </a:lnTo>
                <a:lnTo>
                  <a:pt x="624353" y="868865"/>
                </a:lnTo>
                <a:lnTo>
                  <a:pt x="624353" y="1041988"/>
                </a:lnTo>
                <a:lnTo>
                  <a:pt x="271921" y="1041988"/>
                </a:lnTo>
                <a:lnTo>
                  <a:pt x="271921" y="1074298"/>
                </a:lnTo>
                <a:lnTo>
                  <a:pt x="153942" y="1074298"/>
                </a:lnTo>
                <a:lnTo>
                  <a:pt x="137187" y="1040023"/>
                </a:lnTo>
                <a:lnTo>
                  <a:pt x="207747" y="1042487"/>
                </a:lnTo>
                <a:lnTo>
                  <a:pt x="214063" y="861622"/>
                </a:lnTo>
                <a:lnTo>
                  <a:pt x="47130" y="855793"/>
                </a:lnTo>
                <a:lnTo>
                  <a:pt x="0" y="759378"/>
                </a:lnTo>
                <a:lnTo>
                  <a:pt x="0" y="189617"/>
                </a:lnTo>
                <a:lnTo>
                  <a:pt x="45485" y="87455"/>
                </a:lnTo>
                <a:close/>
              </a:path>
            </a:pathLst>
          </a:custGeom>
        </p:spPr>
      </p:pic>
      <p:pic>
        <p:nvPicPr>
          <p:cNvPr id="12" name="图片 24" descr="SMore ViAir系列智能盒子"/>
          <p:cNvPicPr/>
          <p:nvPr/>
        </p:nvPicPr>
        <p:blipFill>
          <a:blip r:embed="rId4"/>
          <a:stretch>
            <a:fillRect/>
          </a:stretch>
        </p:blipFill>
        <p:spPr>
          <a:xfrm>
            <a:off x="6927925" y="2518100"/>
            <a:ext cx="1290646" cy="743261"/>
          </a:xfrm>
          <a:prstGeom prst="rect">
            <a:avLst/>
          </a:prstGeom>
        </p:spPr>
      </p:pic>
      <p:sp>
        <p:nvSpPr>
          <p:cNvPr id="9" name="文本框 18"/>
          <p:cNvSpPr txBox="1"/>
          <p:nvPr/>
        </p:nvSpPr>
        <p:spPr>
          <a:xfrm>
            <a:off x="715585" y="3754258"/>
            <a:ext cx="2520000" cy="710451"/>
          </a:xfrm>
          <a:prstGeom prst="rect">
            <a:avLst/>
          </a:prstGeom>
          <a:noFill/>
        </p:spPr>
        <p:txBody>
          <a:bodyPr wrap="square">
            <a:spAutoFit/>
          </a:bodyPr>
          <a:lstStyle/>
          <a:p>
            <a:pPr algn="ctr">
              <a:spcBef>
                <a:spcPts val="500"/>
              </a:spcBef>
            </a:pPr>
            <a:r>
              <a:rPr lang="en-US" altLang="zh-CN" b="1" dirty="0">
                <a:solidFill>
                  <a:schemeClr val="accent1"/>
                </a:solidFill>
                <a:latin typeface="Arial" panose="020B0604020202020204" pitchFamily="34" charset="0"/>
                <a:ea typeface="黑体" panose="02010609060101010101" pitchFamily="49" charset="-122"/>
                <a:cs typeface="Arial" panose="020B0604020202020204" pitchFamily="34" charset="0"/>
              </a:rPr>
              <a:t>SMore</a:t>
            </a:r>
            <a:r>
              <a:rPr lang="zh-CN" altLang="en-US" b="1" dirty="0">
                <a:solidFill>
                  <a:schemeClr val="accent1"/>
                </a:solidFill>
                <a:latin typeface="Arial" panose="020B0604020202020204" pitchFamily="34" charset="0"/>
                <a:ea typeface="黑体" panose="02010609060101010101" pitchFamily="49" charset="-122"/>
                <a:cs typeface="Arial" panose="020B0604020202020204" pitchFamily="34" charset="0"/>
              </a:rPr>
              <a:t> </a:t>
            </a:r>
            <a:r>
              <a:rPr lang="en-US" altLang="zh-CN" b="1" dirty="0" err="1">
                <a:solidFill>
                  <a:schemeClr val="accent1"/>
                </a:solidFill>
                <a:latin typeface="Arial" panose="020B0604020202020204" pitchFamily="34" charset="0"/>
                <a:ea typeface="黑体" panose="02010609060101010101" pitchFamily="49" charset="-122"/>
                <a:cs typeface="Arial" panose="020B0604020202020204" pitchFamily="34" charset="0"/>
              </a:rPr>
              <a:t>ViScanner</a:t>
            </a:r>
            <a:r>
              <a:rPr lang="en-US" altLang="zh-CN" b="1" dirty="0">
                <a:solidFill>
                  <a:schemeClr val="accent1"/>
                </a:solidFill>
                <a:latin typeface="Arial" panose="020B0604020202020204" pitchFamily="34" charset="0"/>
                <a:ea typeface="黑体" panose="02010609060101010101" pitchFamily="49" charset="-122"/>
                <a:cs typeface="Arial" panose="020B0604020202020204" pitchFamily="34" charset="0"/>
              </a:rPr>
              <a:t> </a:t>
            </a:r>
          </a:p>
          <a:p>
            <a:pPr algn="ctr">
              <a:spcBef>
                <a:spcPts val="500"/>
              </a:spcBef>
            </a:pPr>
            <a:r>
              <a:rPr lang="en-US" altLang="zh-CN" b="1" dirty="0" err="1">
                <a:solidFill>
                  <a:schemeClr val="accent1"/>
                </a:solidFill>
                <a:latin typeface="Arial" panose="020B0604020202020204" pitchFamily="34" charset="0"/>
                <a:ea typeface="黑体" panose="02010609060101010101" pitchFamily="49" charset="-122"/>
                <a:cs typeface="Arial" panose="020B0604020202020204" pitchFamily="34" charset="0"/>
              </a:rPr>
              <a:t>智能扫码设备</a:t>
            </a:r>
            <a:endParaRPr lang="en-US" altLang="zh-CN" b="1"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10" name="文本框 20"/>
          <p:cNvSpPr txBox="1"/>
          <p:nvPr/>
        </p:nvSpPr>
        <p:spPr>
          <a:xfrm>
            <a:off x="3462529" y="3754258"/>
            <a:ext cx="2520000" cy="710451"/>
          </a:xfrm>
          <a:prstGeom prst="rect">
            <a:avLst/>
          </a:prstGeom>
          <a:noFill/>
        </p:spPr>
        <p:txBody>
          <a:bodyPr wrap="square">
            <a:spAutoFit/>
          </a:bodyPr>
          <a:lstStyle>
            <a:defPPr>
              <a:defRPr lang="zh-CN"/>
            </a:defPPr>
            <a:lvl1pPr algn="ctr">
              <a:spcBef>
                <a:spcPts val="500"/>
              </a:spcBef>
              <a:defRPr sz="1600" b="1">
                <a:gradFill>
                  <a:gsLst>
                    <a:gs pos="0">
                      <a:schemeClr val="bg1"/>
                    </a:gs>
                    <a:gs pos="100000">
                      <a:schemeClr val="accent1"/>
                    </a:gs>
                  </a:gsLst>
                  <a:lin ang="5400000" scaled="1"/>
                </a:gradFill>
                <a:latin typeface="+mj-ea"/>
                <a:ea typeface="+mj-ea"/>
              </a:defRPr>
            </a:lvl1pPr>
          </a:lstStyle>
          <a:p>
            <a:r>
              <a:rPr lang="en-US" altLang="zh-CN" sz="1800" dirty="0">
                <a:solidFill>
                  <a:schemeClr val="accent1"/>
                </a:solidFill>
                <a:latin typeface="Arial" panose="020B0604020202020204" pitchFamily="34" charset="0"/>
                <a:ea typeface="黑体" panose="02010609060101010101" pitchFamily="49" charset="-122"/>
                <a:cs typeface="Arial" panose="020B0604020202020204" pitchFamily="34" charset="0"/>
              </a:rPr>
              <a:t>SMore </a:t>
            </a:r>
            <a:r>
              <a:rPr lang="en-US" altLang="zh-CN" sz="1800" dirty="0" err="1">
                <a:solidFill>
                  <a:schemeClr val="accent1"/>
                </a:solidFill>
                <a:latin typeface="Arial" panose="020B0604020202020204" pitchFamily="34" charset="0"/>
                <a:ea typeface="黑体" panose="02010609060101010101" pitchFamily="49" charset="-122"/>
                <a:cs typeface="Arial" panose="020B0604020202020204" pitchFamily="34" charset="0"/>
              </a:rPr>
              <a:t>ViNeo</a:t>
            </a:r>
            <a:r>
              <a:rPr lang="zh-CN" altLang="en-US" sz="1800" dirty="0">
                <a:solidFill>
                  <a:schemeClr val="accent1"/>
                </a:solidFill>
                <a:latin typeface="Arial" panose="020B0604020202020204" pitchFamily="34" charset="0"/>
                <a:ea typeface="黑体" panose="02010609060101010101" pitchFamily="49" charset="-122"/>
                <a:cs typeface="Arial" panose="020B0604020202020204" pitchFamily="34" charset="0"/>
              </a:rPr>
              <a:t> </a:t>
            </a:r>
            <a:endParaRPr lang="en-US" altLang="zh-CN" sz="1800" dirty="0">
              <a:solidFill>
                <a:schemeClr val="accent1"/>
              </a:solidFill>
              <a:latin typeface="Arial" panose="020B0604020202020204" pitchFamily="34" charset="0"/>
              <a:ea typeface="黑体" panose="02010609060101010101" pitchFamily="49" charset="-122"/>
              <a:cs typeface="Arial" panose="020B0604020202020204" pitchFamily="34" charset="0"/>
            </a:endParaRPr>
          </a:p>
          <a:p>
            <a:r>
              <a:rPr lang="en-US" altLang="zh-CN" sz="1800" dirty="0" err="1">
                <a:solidFill>
                  <a:schemeClr val="accent1"/>
                </a:solidFill>
                <a:latin typeface="Arial" panose="020B0604020202020204" pitchFamily="34" charset="0"/>
                <a:ea typeface="黑体" panose="02010609060101010101" pitchFamily="49" charset="-122"/>
                <a:cs typeface="Arial" panose="020B0604020202020204" pitchFamily="34" charset="0"/>
              </a:rPr>
              <a:t>智能相机</a:t>
            </a:r>
            <a:endParaRPr lang="en-US" altLang="zh-CN" sz="1800"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11" name="文本框 23"/>
          <p:cNvSpPr txBox="1"/>
          <p:nvPr/>
        </p:nvSpPr>
        <p:spPr>
          <a:xfrm>
            <a:off x="6209473" y="3754258"/>
            <a:ext cx="2520000" cy="710451"/>
          </a:xfrm>
          <a:prstGeom prst="rect">
            <a:avLst/>
          </a:prstGeom>
          <a:noFill/>
        </p:spPr>
        <p:txBody>
          <a:bodyPr wrap="square">
            <a:spAutoFit/>
          </a:bodyPr>
          <a:lstStyle>
            <a:defPPr>
              <a:defRPr lang="zh-CN"/>
            </a:defPPr>
            <a:lvl1pPr algn="ctr">
              <a:spcBef>
                <a:spcPts val="500"/>
              </a:spcBef>
              <a:defRPr sz="1600" b="1">
                <a:gradFill>
                  <a:gsLst>
                    <a:gs pos="0">
                      <a:schemeClr val="bg1"/>
                    </a:gs>
                    <a:gs pos="100000">
                      <a:schemeClr val="accent1"/>
                    </a:gs>
                  </a:gsLst>
                  <a:lin ang="5400000" scaled="1"/>
                </a:gradFill>
                <a:latin typeface="+mj-ea"/>
                <a:ea typeface="+mj-ea"/>
              </a:defRPr>
            </a:lvl1pPr>
          </a:lstStyle>
          <a:p>
            <a:r>
              <a:rPr lang="en-US" altLang="zh-CN" sz="1800" dirty="0">
                <a:solidFill>
                  <a:schemeClr val="accent1"/>
                </a:solidFill>
                <a:latin typeface="Arial" panose="020B0604020202020204" pitchFamily="34" charset="0"/>
                <a:ea typeface="黑体" panose="02010609060101010101" pitchFamily="49" charset="-122"/>
                <a:cs typeface="Arial" panose="020B0604020202020204" pitchFamily="34" charset="0"/>
              </a:rPr>
              <a:t>SMore </a:t>
            </a:r>
            <a:r>
              <a:rPr lang="en-US" altLang="zh-CN" sz="1800" dirty="0" err="1">
                <a:solidFill>
                  <a:schemeClr val="accent1"/>
                </a:solidFill>
                <a:latin typeface="Arial" panose="020B0604020202020204" pitchFamily="34" charset="0"/>
                <a:ea typeface="黑体" panose="02010609060101010101" pitchFamily="49" charset="-122"/>
                <a:cs typeface="Arial" panose="020B0604020202020204" pitchFamily="34" charset="0"/>
              </a:rPr>
              <a:t>ViAir</a:t>
            </a:r>
            <a:r>
              <a:rPr lang="en-US" altLang="zh-CN" sz="1800" dirty="0">
                <a:solidFill>
                  <a:schemeClr val="accent1"/>
                </a:solidFill>
                <a:latin typeface="Arial" panose="020B0604020202020204" pitchFamily="34" charset="0"/>
                <a:ea typeface="黑体" panose="02010609060101010101" pitchFamily="49" charset="-122"/>
                <a:cs typeface="Arial" panose="020B0604020202020204" pitchFamily="34" charset="0"/>
              </a:rPr>
              <a:t> </a:t>
            </a:r>
          </a:p>
          <a:p>
            <a:r>
              <a:rPr lang="en-US" altLang="zh-CN" sz="1800" dirty="0" err="1">
                <a:solidFill>
                  <a:schemeClr val="accent1"/>
                </a:solidFill>
                <a:latin typeface="Arial" panose="020B0604020202020204" pitchFamily="34" charset="0"/>
                <a:ea typeface="黑体" panose="02010609060101010101" pitchFamily="49" charset="-122"/>
                <a:cs typeface="Arial" panose="020B0604020202020204" pitchFamily="34" charset="0"/>
              </a:rPr>
              <a:t>边缘AI盒子</a:t>
            </a:r>
            <a:endParaRPr lang="zh-CN" altLang="en-US" sz="1800"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13" name="文本框 23"/>
          <p:cNvSpPr txBox="1"/>
          <p:nvPr/>
        </p:nvSpPr>
        <p:spPr>
          <a:xfrm>
            <a:off x="8956416" y="3754258"/>
            <a:ext cx="2520000" cy="710451"/>
          </a:xfrm>
          <a:prstGeom prst="rect">
            <a:avLst/>
          </a:prstGeom>
          <a:noFill/>
        </p:spPr>
        <p:txBody>
          <a:bodyPr wrap="square">
            <a:spAutoFit/>
          </a:bodyPr>
          <a:lstStyle>
            <a:defPPr>
              <a:defRPr lang="zh-CN"/>
            </a:defPPr>
            <a:lvl1pPr algn="ctr">
              <a:spcBef>
                <a:spcPts val="500"/>
              </a:spcBef>
              <a:defRPr sz="1600" b="1">
                <a:gradFill>
                  <a:gsLst>
                    <a:gs pos="0">
                      <a:schemeClr val="bg1"/>
                    </a:gs>
                    <a:gs pos="100000">
                      <a:schemeClr val="accent1"/>
                    </a:gs>
                  </a:gsLst>
                  <a:lin ang="5400000" scaled="1"/>
                </a:gradFill>
                <a:latin typeface="+mj-ea"/>
                <a:ea typeface="+mj-ea"/>
              </a:defRPr>
            </a:lvl1pPr>
          </a:lstStyle>
          <a:p>
            <a:r>
              <a:rPr lang="en-US" altLang="zh-CN" sz="1800" dirty="0">
                <a:solidFill>
                  <a:schemeClr val="accent1"/>
                </a:solidFill>
                <a:latin typeface="Arial" panose="020B0604020202020204" pitchFamily="34" charset="0"/>
                <a:ea typeface="黑体" panose="02010609060101010101" pitchFamily="49" charset="-122"/>
                <a:cs typeface="Arial" panose="020B0604020202020204" pitchFamily="34" charset="0"/>
              </a:rPr>
              <a:t>SMore </a:t>
            </a:r>
            <a:r>
              <a:rPr lang="en-US" altLang="zh-CN" sz="1800" dirty="0" err="1">
                <a:solidFill>
                  <a:schemeClr val="accent1"/>
                </a:solidFill>
                <a:latin typeface="Arial" panose="020B0604020202020204" pitchFamily="34" charset="0"/>
                <a:ea typeface="黑体" panose="02010609060101010101" pitchFamily="49" charset="-122"/>
                <a:cs typeface="Arial" panose="020B0604020202020204" pitchFamily="34" charset="0"/>
              </a:rPr>
              <a:t>ViMobile</a:t>
            </a:r>
            <a:r>
              <a:rPr lang="en-US" altLang="zh-CN" sz="1800" dirty="0">
                <a:solidFill>
                  <a:schemeClr val="accent1"/>
                </a:solidFill>
                <a:latin typeface="Arial" panose="020B0604020202020204" pitchFamily="34" charset="0"/>
                <a:ea typeface="黑体" panose="02010609060101010101" pitchFamily="49" charset="-122"/>
                <a:cs typeface="Arial" panose="020B0604020202020204" pitchFamily="34" charset="0"/>
              </a:rPr>
              <a:t> </a:t>
            </a:r>
          </a:p>
          <a:p>
            <a:r>
              <a:rPr lang="en-US" altLang="zh-CN" sz="1800" dirty="0" err="1">
                <a:solidFill>
                  <a:schemeClr val="accent1"/>
                </a:solidFill>
                <a:latin typeface="Arial" panose="020B0604020202020204" pitchFamily="34" charset="0"/>
                <a:ea typeface="黑体" panose="02010609060101010101" pitchFamily="49" charset="-122"/>
                <a:cs typeface="Arial" panose="020B0604020202020204" pitchFamily="34" charset="0"/>
              </a:rPr>
              <a:t>智能手持设备</a:t>
            </a:r>
            <a:endParaRPr lang="en-US" altLang="zh-CN" sz="1800"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15" name="文本框 18"/>
          <p:cNvSpPr txBox="1"/>
          <p:nvPr/>
        </p:nvSpPr>
        <p:spPr>
          <a:xfrm>
            <a:off x="1268391" y="4646920"/>
            <a:ext cx="1414388" cy="669029"/>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200">
                <a:solidFill>
                  <a:schemeClr val="bg1"/>
                </a:solidFill>
                <a:latin typeface="思源黑体 CN Normal" panose="020B0400000000000000" charset="-122"/>
                <a:ea typeface="思源黑体 CN Normal" panose="020B0400000000000000" charset="-122"/>
                <a:cs typeface="Arial" panose="020B0604020202020204" pitchFamily="34" charset="0"/>
              </a:defRPr>
            </a:lvl1pPr>
          </a:lstStyle>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sym typeface="+mn-ea"/>
              </a:rPr>
              <a:t>过程读码</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endParaRPr>
          </a:p>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sym typeface="+mn-ea"/>
              </a:rPr>
              <a:t>生产追溯</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endParaRPr>
          </a:p>
        </p:txBody>
      </p:sp>
      <p:sp>
        <p:nvSpPr>
          <p:cNvPr id="16" name="文本框 20"/>
          <p:cNvSpPr txBox="1"/>
          <p:nvPr/>
        </p:nvSpPr>
        <p:spPr>
          <a:xfrm>
            <a:off x="3856268" y="4646920"/>
            <a:ext cx="1732522" cy="1004506"/>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200">
                <a:solidFill>
                  <a:schemeClr val="bg1"/>
                </a:solidFill>
                <a:latin typeface="思源黑体 CN Normal" panose="020B0400000000000000" charset="-122"/>
                <a:ea typeface="思源黑体 CN Normal" panose="020B0400000000000000" charset="-122"/>
                <a:cs typeface="Arial" panose="020B0604020202020204" pitchFamily="34" charset="0"/>
              </a:defRPr>
            </a:lvl1pPr>
          </a:lstStyle>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rPr>
              <a:t>复杂文本识别</a:t>
            </a:r>
          </a:p>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rPr>
              <a:t>装配</a:t>
            </a:r>
            <a:r>
              <a:rPr lang="en-US" altLang="zh-CN" sz="1400" dirty="0">
                <a:solidFill>
                  <a:schemeClr val="tx1">
                    <a:lumMod val="85000"/>
                    <a:lumOff val="15000"/>
                  </a:schemeClr>
                </a:solidFill>
                <a:latin typeface="Arial" panose="020B0604020202020204" pitchFamily="34" charset="0"/>
                <a:ea typeface="黑体" panose="02010609060101010101" pitchFamily="49" charset="-122"/>
              </a:rPr>
              <a:t>/</a:t>
            </a:r>
            <a:r>
              <a:rPr lang="zh-CN" altLang="en-US" sz="1400" dirty="0">
                <a:solidFill>
                  <a:schemeClr val="tx1">
                    <a:lumMod val="85000"/>
                    <a:lumOff val="15000"/>
                  </a:schemeClr>
                </a:solidFill>
                <a:latin typeface="Arial" panose="020B0604020202020204" pitchFamily="34" charset="0"/>
                <a:ea typeface="黑体" panose="02010609060101010101" pitchFamily="49" charset="-122"/>
              </a:rPr>
              <a:t>缺陷问题检测</a:t>
            </a:r>
          </a:p>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rPr>
              <a:t>全场景覆盖</a:t>
            </a:r>
          </a:p>
        </p:txBody>
      </p:sp>
      <p:sp>
        <p:nvSpPr>
          <p:cNvPr id="17" name="文本框 23"/>
          <p:cNvSpPr txBox="1"/>
          <p:nvPr/>
        </p:nvSpPr>
        <p:spPr>
          <a:xfrm>
            <a:off x="6620347" y="4646920"/>
            <a:ext cx="1698252" cy="1004506"/>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200">
                <a:solidFill>
                  <a:schemeClr val="bg1"/>
                </a:solidFill>
                <a:latin typeface="思源黑体 CN Normal" panose="020B0400000000000000" charset="-122"/>
                <a:ea typeface="思源黑体 CN Normal" panose="020B0400000000000000" charset="-122"/>
                <a:cs typeface="Arial" panose="020B0604020202020204" pitchFamily="34" charset="0"/>
              </a:defRPr>
            </a:lvl1pPr>
          </a:lstStyle>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rPr>
              <a:t>定制化场景</a:t>
            </a:r>
          </a:p>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rPr>
              <a:t>一键AI赋能 </a:t>
            </a:r>
          </a:p>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rPr>
              <a:t>检测追溯</a:t>
            </a:r>
          </a:p>
        </p:txBody>
      </p:sp>
      <p:sp>
        <p:nvSpPr>
          <p:cNvPr id="18" name="文本框 23"/>
          <p:cNvSpPr txBox="1"/>
          <p:nvPr/>
        </p:nvSpPr>
        <p:spPr>
          <a:xfrm>
            <a:off x="9566363" y="4646920"/>
            <a:ext cx="1300106" cy="669029"/>
          </a:xfrm>
          <a:prstGeom prst="rect">
            <a:avLst/>
          </a:prstGeom>
          <a:noFill/>
        </p:spPr>
        <p:txBody>
          <a:bodyPr wrap="square" rtlCol="0">
            <a:spAutoFit/>
          </a:bodyPr>
          <a:lstStyle>
            <a:defPPr>
              <a:defRPr lang="zh-CN"/>
            </a:defPPr>
            <a:lvl1pPr algn="ctr" defTabSz="913765" fontAlgn="base">
              <a:lnSpc>
                <a:spcPct val="90000"/>
              </a:lnSpc>
              <a:spcBef>
                <a:spcPts val="600"/>
              </a:spcBef>
              <a:spcAft>
                <a:spcPct val="0"/>
              </a:spcAft>
              <a:buClr>
                <a:srgbClr val="F0AB00"/>
              </a:buClr>
              <a:buSzPct val="80000"/>
              <a:defRPr sz="1200">
                <a:solidFill>
                  <a:schemeClr val="bg1"/>
                </a:solidFill>
                <a:latin typeface="思源黑体 CN Normal" panose="020B0400000000000000" charset="-122"/>
                <a:ea typeface="思源黑体 CN Normal" panose="020B0400000000000000" charset="-122"/>
                <a:cs typeface="Arial" panose="020B0604020202020204" pitchFamily="34" charset="0"/>
              </a:defRPr>
            </a:lvl1pPr>
          </a:lstStyle>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rPr>
              <a:t>移动终端</a:t>
            </a:r>
          </a:p>
          <a:p>
            <a:pPr>
              <a:lnSpc>
                <a:spcPct val="120000"/>
              </a:lnSpc>
            </a:pPr>
            <a:r>
              <a:rPr lang="zh-CN" altLang="en-US" sz="1400" dirty="0">
                <a:solidFill>
                  <a:schemeClr val="tx1">
                    <a:lumMod val="85000"/>
                    <a:lumOff val="15000"/>
                  </a:schemeClr>
                </a:solidFill>
                <a:latin typeface="Arial" panose="020B0604020202020204" pitchFamily="34" charset="0"/>
                <a:ea typeface="黑体" panose="02010609060101010101" pitchFamily="49" charset="-122"/>
              </a:rPr>
              <a:t>可靠识别</a:t>
            </a:r>
          </a:p>
        </p:txBody>
      </p:sp>
      <p:pic>
        <p:nvPicPr>
          <p:cNvPr id="30" name="图片 29" descr="屏幕上有个手机&#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54" y="2140949"/>
            <a:ext cx="582327" cy="1173752"/>
          </a:xfrm>
          <a:prstGeom prst="rect">
            <a:avLst/>
          </a:prstGeom>
        </p:spPr>
      </p:pic>
      <p:sp>
        <p:nvSpPr>
          <p:cNvPr id="37" name="弧形 36"/>
          <p:cNvSpPr/>
          <p:nvPr/>
        </p:nvSpPr>
        <p:spPr>
          <a:xfrm>
            <a:off x="1256854" y="1976631"/>
            <a:ext cx="1437462" cy="1437462"/>
          </a:xfrm>
          <a:prstGeom prst="arc">
            <a:avLst>
              <a:gd name="adj1" fmla="val 8466071"/>
              <a:gd name="adj2" fmla="val 20656290"/>
            </a:avLst>
          </a:prstGeom>
          <a:ln>
            <a:gradFill flip="none" rotWithShape="1">
              <a:gsLst>
                <a:gs pos="0">
                  <a:schemeClr val="accent1"/>
                </a:gs>
                <a:gs pos="100000">
                  <a:schemeClr val="accent1">
                    <a:alpha val="0"/>
                  </a:schemeClr>
                </a:gs>
              </a:gsLst>
              <a:lin ang="8100000" scaled="1"/>
              <a:tileRect/>
            </a:gradFill>
            <a:prstDash val="dash"/>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8" name="弧形 37"/>
          <p:cNvSpPr/>
          <p:nvPr/>
        </p:nvSpPr>
        <p:spPr>
          <a:xfrm>
            <a:off x="4003798" y="1976631"/>
            <a:ext cx="1437462" cy="1437462"/>
          </a:xfrm>
          <a:prstGeom prst="arc">
            <a:avLst>
              <a:gd name="adj1" fmla="val 8466071"/>
              <a:gd name="adj2" fmla="val 20656290"/>
            </a:avLst>
          </a:prstGeom>
          <a:ln>
            <a:gradFill flip="none" rotWithShape="1">
              <a:gsLst>
                <a:gs pos="0">
                  <a:schemeClr val="accent1"/>
                </a:gs>
                <a:gs pos="100000">
                  <a:schemeClr val="accent1">
                    <a:alpha val="0"/>
                  </a:schemeClr>
                </a:gs>
              </a:gsLst>
              <a:lin ang="8100000" scaled="1"/>
              <a:tileRect/>
            </a:gradFill>
            <a:prstDash val="dash"/>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9" name="弧形 38"/>
          <p:cNvSpPr/>
          <p:nvPr/>
        </p:nvSpPr>
        <p:spPr>
          <a:xfrm>
            <a:off x="6750742" y="1976631"/>
            <a:ext cx="1437462" cy="1437462"/>
          </a:xfrm>
          <a:prstGeom prst="arc">
            <a:avLst>
              <a:gd name="adj1" fmla="val 8466071"/>
              <a:gd name="adj2" fmla="val 20656290"/>
            </a:avLst>
          </a:prstGeom>
          <a:ln>
            <a:gradFill flip="none" rotWithShape="1">
              <a:gsLst>
                <a:gs pos="0">
                  <a:schemeClr val="accent1"/>
                </a:gs>
                <a:gs pos="100000">
                  <a:schemeClr val="accent1">
                    <a:alpha val="0"/>
                  </a:schemeClr>
                </a:gs>
              </a:gsLst>
              <a:lin ang="8100000" scaled="1"/>
              <a:tileRect/>
            </a:gradFill>
            <a:prstDash val="dash"/>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0" name="弧形 39"/>
          <p:cNvSpPr/>
          <p:nvPr/>
        </p:nvSpPr>
        <p:spPr>
          <a:xfrm>
            <a:off x="9497685" y="1976631"/>
            <a:ext cx="1437462" cy="1437462"/>
          </a:xfrm>
          <a:prstGeom prst="arc">
            <a:avLst>
              <a:gd name="adj1" fmla="val 8466071"/>
              <a:gd name="adj2" fmla="val 20656290"/>
            </a:avLst>
          </a:prstGeom>
          <a:ln>
            <a:gradFill flip="none" rotWithShape="1">
              <a:gsLst>
                <a:gs pos="0">
                  <a:schemeClr val="accent1"/>
                </a:gs>
                <a:gs pos="100000">
                  <a:schemeClr val="accent1">
                    <a:alpha val="0"/>
                  </a:schemeClr>
                </a:gs>
              </a:gsLst>
              <a:lin ang="8100000" scaled="1"/>
              <a:tileRect/>
            </a:gradFill>
            <a:prstDash val="dash"/>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pSp>
        <p:nvGrpSpPr>
          <p:cNvPr id="42" name="组合 41"/>
          <p:cNvGrpSpPr/>
          <p:nvPr/>
        </p:nvGrpSpPr>
        <p:grpSpPr>
          <a:xfrm>
            <a:off x="3024153" y="2638184"/>
            <a:ext cx="649808" cy="114356"/>
            <a:chOff x="1274636" y="4202192"/>
            <a:chExt cx="1668589" cy="302586"/>
          </a:xfrm>
        </p:grpSpPr>
        <p:sp>
          <p:nvSpPr>
            <p:cNvPr id="47" name="任意多边形: 形状 46"/>
            <p:cNvSpPr/>
            <p:nvPr/>
          </p:nvSpPr>
          <p:spPr>
            <a:xfrm>
              <a:off x="1414463" y="4202192"/>
              <a:ext cx="1528762" cy="260332"/>
            </a:xfrm>
            <a:custGeom>
              <a:avLst/>
              <a:gdLst>
                <a:gd name="connsiteX0" fmla="*/ 0 w 1528762"/>
                <a:gd name="connsiteY0" fmla="*/ 141208 h 260332"/>
                <a:gd name="connsiteX1" fmla="*/ 414337 w 1528762"/>
                <a:gd name="connsiteY1" fmla="*/ 3096 h 260332"/>
                <a:gd name="connsiteX2" fmla="*/ 976312 w 1528762"/>
                <a:gd name="connsiteY2" fmla="*/ 260271 h 260332"/>
                <a:gd name="connsiteX3" fmla="*/ 1528762 w 1528762"/>
                <a:gd name="connsiteY3" fmla="*/ 22146 h 260332"/>
              </a:gdLst>
              <a:ahLst/>
              <a:cxnLst>
                <a:cxn ang="0">
                  <a:pos x="connsiteX0" y="connsiteY0"/>
                </a:cxn>
                <a:cxn ang="0">
                  <a:pos x="connsiteX1" y="connsiteY1"/>
                </a:cxn>
                <a:cxn ang="0">
                  <a:pos x="connsiteX2" y="connsiteY2"/>
                </a:cxn>
                <a:cxn ang="0">
                  <a:pos x="connsiteX3" y="connsiteY3"/>
                </a:cxn>
              </a:cxnLst>
              <a:rect l="l" t="t" r="r" b="b"/>
              <a:pathLst>
                <a:path w="1528762" h="260332">
                  <a:moveTo>
                    <a:pt x="0" y="141208"/>
                  </a:moveTo>
                  <a:cubicBezTo>
                    <a:pt x="125809" y="62230"/>
                    <a:pt x="251618" y="-16748"/>
                    <a:pt x="414337" y="3096"/>
                  </a:cubicBezTo>
                  <a:cubicBezTo>
                    <a:pt x="577056" y="22940"/>
                    <a:pt x="790575" y="257096"/>
                    <a:pt x="976312" y="260271"/>
                  </a:cubicBezTo>
                  <a:cubicBezTo>
                    <a:pt x="1162050" y="263446"/>
                    <a:pt x="1345406" y="142796"/>
                    <a:pt x="1528762" y="22146"/>
                  </a:cubicBezTo>
                </a:path>
              </a:pathLst>
            </a:custGeom>
            <a:noFill/>
            <a:ln w="3175">
              <a:gradFill flip="none" rotWithShape="1">
                <a:gsLst>
                  <a:gs pos="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8" name="任意多边形: 形状 47"/>
            <p:cNvSpPr/>
            <p:nvPr/>
          </p:nvSpPr>
          <p:spPr>
            <a:xfrm flipV="1">
              <a:off x="1274636" y="4244447"/>
              <a:ext cx="1528762" cy="260331"/>
            </a:xfrm>
            <a:custGeom>
              <a:avLst/>
              <a:gdLst>
                <a:gd name="connsiteX0" fmla="*/ 0 w 1528762"/>
                <a:gd name="connsiteY0" fmla="*/ 141208 h 260332"/>
                <a:gd name="connsiteX1" fmla="*/ 414337 w 1528762"/>
                <a:gd name="connsiteY1" fmla="*/ 3096 h 260332"/>
                <a:gd name="connsiteX2" fmla="*/ 976312 w 1528762"/>
                <a:gd name="connsiteY2" fmla="*/ 260271 h 260332"/>
                <a:gd name="connsiteX3" fmla="*/ 1528762 w 1528762"/>
                <a:gd name="connsiteY3" fmla="*/ 22146 h 260332"/>
              </a:gdLst>
              <a:ahLst/>
              <a:cxnLst>
                <a:cxn ang="0">
                  <a:pos x="connsiteX0" y="connsiteY0"/>
                </a:cxn>
                <a:cxn ang="0">
                  <a:pos x="connsiteX1" y="connsiteY1"/>
                </a:cxn>
                <a:cxn ang="0">
                  <a:pos x="connsiteX2" y="connsiteY2"/>
                </a:cxn>
                <a:cxn ang="0">
                  <a:pos x="connsiteX3" y="connsiteY3"/>
                </a:cxn>
              </a:cxnLst>
              <a:rect l="l" t="t" r="r" b="b"/>
              <a:pathLst>
                <a:path w="1528762" h="260332">
                  <a:moveTo>
                    <a:pt x="0" y="141208"/>
                  </a:moveTo>
                  <a:cubicBezTo>
                    <a:pt x="125809" y="62230"/>
                    <a:pt x="251618" y="-16748"/>
                    <a:pt x="414337" y="3096"/>
                  </a:cubicBezTo>
                  <a:cubicBezTo>
                    <a:pt x="577056" y="22940"/>
                    <a:pt x="790575" y="257096"/>
                    <a:pt x="976312" y="260271"/>
                  </a:cubicBezTo>
                  <a:cubicBezTo>
                    <a:pt x="1162050" y="263446"/>
                    <a:pt x="1345406" y="142796"/>
                    <a:pt x="1528762" y="22146"/>
                  </a:cubicBezTo>
                </a:path>
              </a:pathLst>
            </a:custGeom>
            <a:noFill/>
            <a:ln w="3175">
              <a:gradFill flip="none" rotWithShape="1">
                <a:gsLst>
                  <a:gs pos="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pSp>
      <p:grpSp>
        <p:nvGrpSpPr>
          <p:cNvPr id="50" name="组合 49"/>
          <p:cNvGrpSpPr/>
          <p:nvPr/>
        </p:nvGrpSpPr>
        <p:grpSpPr>
          <a:xfrm>
            <a:off x="5771096" y="2638184"/>
            <a:ext cx="649808" cy="114356"/>
            <a:chOff x="1274636" y="4202192"/>
            <a:chExt cx="1668589" cy="302586"/>
          </a:xfrm>
        </p:grpSpPr>
        <p:sp>
          <p:nvSpPr>
            <p:cNvPr id="51" name="任意多边形: 形状 50"/>
            <p:cNvSpPr/>
            <p:nvPr/>
          </p:nvSpPr>
          <p:spPr>
            <a:xfrm>
              <a:off x="1414463" y="4202192"/>
              <a:ext cx="1528762" cy="260332"/>
            </a:xfrm>
            <a:custGeom>
              <a:avLst/>
              <a:gdLst>
                <a:gd name="connsiteX0" fmla="*/ 0 w 1528762"/>
                <a:gd name="connsiteY0" fmla="*/ 141208 h 260332"/>
                <a:gd name="connsiteX1" fmla="*/ 414337 w 1528762"/>
                <a:gd name="connsiteY1" fmla="*/ 3096 h 260332"/>
                <a:gd name="connsiteX2" fmla="*/ 976312 w 1528762"/>
                <a:gd name="connsiteY2" fmla="*/ 260271 h 260332"/>
                <a:gd name="connsiteX3" fmla="*/ 1528762 w 1528762"/>
                <a:gd name="connsiteY3" fmla="*/ 22146 h 260332"/>
              </a:gdLst>
              <a:ahLst/>
              <a:cxnLst>
                <a:cxn ang="0">
                  <a:pos x="connsiteX0" y="connsiteY0"/>
                </a:cxn>
                <a:cxn ang="0">
                  <a:pos x="connsiteX1" y="connsiteY1"/>
                </a:cxn>
                <a:cxn ang="0">
                  <a:pos x="connsiteX2" y="connsiteY2"/>
                </a:cxn>
                <a:cxn ang="0">
                  <a:pos x="connsiteX3" y="connsiteY3"/>
                </a:cxn>
              </a:cxnLst>
              <a:rect l="l" t="t" r="r" b="b"/>
              <a:pathLst>
                <a:path w="1528762" h="260332">
                  <a:moveTo>
                    <a:pt x="0" y="141208"/>
                  </a:moveTo>
                  <a:cubicBezTo>
                    <a:pt x="125809" y="62230"/>
                    <a:pt x="251618" y="-16748"/>
                    <a:pt x="414337" y="3096"/>
                  </a:cubicBezTo>
                  <a:cubicBezTo>
                    <a:pt x="577056" y="22940"/>
                    <a:pt x="790575" y="257096"/>
                    <a:pt x="976312" y="260271"/>
                  </a:cubicBezTo>
                  <a:cubicBezTo>
                    <a:pt x="1162050" y="263446"/>
                    <a:pt x="1345406" y="142796"/>
                    <a:pt x="1528762" y="22146"/>
                  </a:cubicBezTo>
                </a:path>
              </a:pathLst>
            </a:custGeom>
            <a:noFill/>
            <a:ln w="3175">
              <a:gradFill flip="none" rotWithShape="1">
                <a:gsLst>
                  <a:gs pos="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2" name="任意多边形: 形状 51"/>
            <p:cNvSpPr/>
            <p:nvPr/>
          </p:nvSpPr>
          <p:spPr>
            <a:xfrm flipV="1">
              <a:off x="1274636" y="4244447"/>
              <a:ext cx="1528762" cy="260331"/>
            </a:xfrm>
            <a:custGeom>
              <a:avLst/>
              <a:gdLst>
                <a:gd name="connsiteX0" fmla="*/ 0 w 1528762"/>
                <a:gd name="connsiteY0" fmla="*/ 141208 h 260332"/>
                <a:gd name="connsiteX1" fmla="*/ 414337 w 1528762"/>
                <a:gd name="connsiteY1" fmla="*/ 3096 h 260332"/>
                <a:gd name="connsiteX2" fmla="*/ 976312 w 1528762"/>
                <a:gd name="connsiteY2" fmla="*/ 260271 h 260332"/>
                <a:gd name="connsiteX3" fmla="*/ 1528762 w 1528762"/>
                <a:gd name="connsiteY3" fmla="*/ 22146 h 260332"/>
              </a:gdLst>
              <a:ahLst/>
              <a:cxnLst>
                <a:cxn ang="0">
                  <a:pos x="connsiteX0" y="connsiteY0"/>
                </a:cxn>
                <a:cxn ang="0">
                  <a:pos x="connsiteX1" y="connsiteY1"/>
                </a:cxn>
                <a:cxn ang="0">
                  <a:pos x="connsiteX2" y="connsiteY2"/>
                </a:cxn>
                <a:cxn ang="0">
                  <a:pos x="connsiteX3" y="connsiteY3"/>
                </a:cxn>
              </a:cxnLst>
              <a:rect l="l" t="t" r="r" b="b"/>
              <a:pathLst>
                <a:path w="1528762" h="260332">
                  <a:moveTo>
                    <a:pt x="0" y="141208"/>
                  </a:moveTo>
                  <a:cubicBezTo>
                    <a:pt x="125809" y="62230"/>
                    <a:pt x="251618" y="-16748"/>
                    <a:pt x="414337" y="3096"/>
                  </a:cubicBezTo>
                  <a:cubicBezTo>
                    <a:pt x="577056" y="22940"/>
                    <a:pt x="790575" y="257096"/>
                    <a:pt x="976312" y="260271"/>
                  </a:cubicBezTo>
                  <a:cubicBezTo>
                    <a:pt x="1162050" y="263446"/>
                    <a:pt x="1345406" y="142796"/>
                    <a:pt x="1528762" y="22146"/>
                  </a:cubicBezTo>
                </a:path>
              </a:pathLst>
            </a:custGeom>
            <a:noFill/>
            <a:ln w="3175">
              <a:gradFill flip="none" rotWithShape="1">
                <a:gsLst>
                  <a:gs pos="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pSp>
      <p:grpSp>
        <p:nvGrpSpPr>
          <p:cNvPr id="53" name="组合 52"/>
          <p:cNvGrpSpPr/>
          <p:nvPr/>
        </p:nvGrpSpPr>
        <p:grpSpPr>
          <a:xfrm>
            <a:off x="8518041" y="2638184"/>
            <a:ext cx="649808" cy="114356"/>
            <a:chOff x="1274636" y="4202192"/>
            <a:chExt cx="1668589" cy="302586"/>
          </a:xfrm>
        </p:grpSpPr>
        <p:sp>
          <p:nvSpPr>
            <p:cNvPr id="54" name="任意多边形: 形状 53"/>
            <p:cNvSpPr/>
            <p:nvPr/>
          </p:nvSpPr>
          <p:spPr>
            <a:xfrm>
              <a:off x="1414463" y="4202192"/>
              <a:ext cx="1528762" cy="260332"/>
            </a:xfrm>
            <a:custGeom>
              <a:avLst/>
              <a:gdLst>
                <a:gd name="connsiteX0" fmla="*/ 0 w 1528762"/>
                <a:gd name="connsiteY0" fmla="*/ 141208 h 260332"/>
                <a:gd name="connsiteX1" fmla="*/ 414337 w 1528762"/>
                <a:gd name="connsiteY1" fmla="*/ 3096 h 260332"/>
                <a:gd name="connsiteX2" fmla="*/ 976312 w 1528762"/>
                <a:gd name="connsiteY2" fmla="*/ 260271 h 260332"/>
                <a:gd name="connsiteX3" fmla="*/ 1528762 w 1528762"/>
                <a:gd name="connsiteY3" fmla="*/ 22146 h 260332"/>
              </a:gdLst>
              <a:ahLst/>
              <a:cxnLst>
                <a:cxn ang="0">
                  <a:pos x="connsiteX0" y="connsiteY0"/>
                </a:cxn>
                <a:cxn ang="0">
                  <a:pos x="connsiteX1" y="connsiteY1"/>
                </a:cxn>
                <a:cxn ang="0">
                  <a:pos x="connsiteX2" y="connsiteY2"/>
                </a:cxn>
                <a:cxn ang="0">
                  <a:pos x="connsiteX3" y="connsiteY3"/>
                </a:cxn>
              </a:cxnLst>
              <a:rect l="l" t="t" r="r" b="b"/>
              <a:pathLst>
                <a:path w="1528762" h="260332">
                  <a:moveTo>
                    <a:pt x="0" y="141208"/>
                  </a:moveTo>
                  <a:cubicBezTo>
                    <a:pt x="125809" y="62230"/>
                    <a:pt x="251618" y="-16748"/>
                    <a:pt x="414337" y="3096"/>
                  </a:cubicBezTo>
                  <a:cubicBezTo>
                    <a:pt x="577056" y="22940"/>
                    <a:pt x="790575" y="257096"/>
                    <a:pt x="976312" y="260271"/>
                  </a:cubicBezTo>
                  <a:cubicBezTo>
                    <a:pt x="1162050" y="263446"/>
                    <a:pt x="1345406" y="142796"/>
                    <a:pt x="1528762" y="22146"/>
                  </a:cubicBezTo>
                </a:path>
              </a:pathLst>
            </a:custGeom>
            <a:noFill/>
            <a:ln w="3175">
              <a:gradFill flip="none" rotWithShape="1">
                <a:gsLst>
                  <a:gs pos="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5" name="任意多边形: 形状 54"/>
            <p:cNvSpPr/>
            <p:nvPr/>
          </p:nvSpPr>
          <p:spPr>
            <a:xfrm flipV="1">
              <a:off x="1274636" y="4244447"/>
              <a:ext cx="1528762" cy="260331"/>
            </a:xfrm>
            <a:custGeom>
              <a:avLst/>
              <a:gdLst>
                <a:gd name="connsiteX0" fmla="*/ 0 w 1528762"/>
                <a:gd name="connsiteY0" fmla="*/ 141208 h 260332"/>
                <a:gd name="connsiteX1" fmla="*/ 414337 w 1528762"/>
                <a:gd name="connsiteY1" fmla="*/ 3096 h 260332"/>
                <a:gd name="connsiteX2" fmla="*/ 976312 w 1528762"/>
                <a:gd name="connsiteY2" fmla="*/ 260271 h 260332"/>
                <a:gd name="connsiteX3" fmla="*/ 1528762 w 1528762"/>
                <a:gd name="connsiteY3" fmla="*/ 22146 h 260332"/>
              </a:gdLst>
              <a:ahLst/>
              <a:cxnLst>
                <a:cxn ang="0">
                  <a:pos x="connsiteX0" y="connsiteY0"/>
                </a:cxn>
                <a:cxn ang="0">
                  <a:pos x="connsiteX1" y="connsiteY1"/>
                </a:cxn>
                <a:cxn ang="0">
                  <a:pos x="connsiteX2" y="connsiteY2"/>
                </a:cxn>
                <a:cxn ang="0">
                  <a:pos x="connsiteX3" y="connsiteY3"/>
                </a:cxn>
              </a:cxnLst>
              <a:rect l="l" t="t" r="r" b="b"/>
              <a:pathLst>
                <a:path w="1528762" h="260332">
                  <a:moveTo>
                    <a:pt x="0" y="141208"/>
                  </a:moveTo>
                  <a:cubicBezTo>
                    <a:pt x="125809" y="62230"/>
                    <a:pt x="251618" y="-16748"/>
                    <a:pt x="414337" y="3096"/>
                  </a:cubicBezTo>
                  <a:cubicBezTo>
                    <a:pt x="577056" y="22940"/>
                    <a:pt x="790575" y="257096"/>
                    <a:pt x="976312" y="260271"/>
                  </a:cubicBezTo>
                  <a:cubicBezTo>
                    <a:pt x="1162050" y="263446"/>
                    <a:pt x="1345406" y="142796"/>
                    <a:pt x="1528762" y="22146"/>
                  </a:cubicBezTo>
                </a:path>
              </a:pathLst>
            </a:custGeom>
            <a:noFill/>
            <a:ln w="3175">
              <a:gradFill flip="none" rotWithShape="1">
                <a:gsLst>
                  <a:gs pos="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pSp>
      <p:cxnSp>
        <p:nvCxnSpPr>
          <p:cNvPr id="58" name="直接连接符 57"/>
          <p:cNvCxnSpPr/>
          <p:nvPr/>
        </p:nvCxnSpPr>
        <p:spPr>
          <a:xfrm>
            <a:off x="1685129" y="4578724"/>
            <a:ext cx="580913" cy="0"/>
          </a:xfrm>
          <a:prstGeom prst="line">
            <a:avLst/>
          </a:prstGeom>
          <a:ln w="952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432073" y="4578724"/>
            <a:ext cx="580913" cy="0"/>
          </a:xfrm>
          <a:prstGeom prst="line">
            <a:avLst/>
          </a:prstGeom>
          <a:ln w="952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179017" y="4578724"/>
            <a:ext cx="580913" cy="0"/>
          </a:xfrm>
          <a:prstGeom prst="line">
            <a:avLst/>
          </a:prstGeom>
          <a:ln w="952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9925960" y="4578724"/>
            <a:ext cx="580913" cy="0"/>
          </a:xfrm>
          <a:prstGeom prst="line">
            <a:avLst/>
          </a:prstGeom>
          <a:ln w="952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80" name="灯片编号占位符 7"/>
          <p:cNvSpPr txBox="1"/>
          <p:nvPr/>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66</a:t>
            </a:fld>
            <a:endParaRPr lang="zh-CN" altLang="en-US" sz="8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p:cNvSpPr txBox="1"/>
          <p:nvPr/>
        </p:nvSpPr>
        <p:spPr>
          <a:xfrm>
            <a:off x="493486" y="745549"/>
            <a:ext cx="11205028" cy="58477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r>
              <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rPr>
              <a:t>硬件体系：跨行业产品矩阵</a:t>
            </a:r>
          </a:p>
        </p:txBody>
      </p:sp>
      <p:sp>
        <p:nvSpPr>
          <p:cNvPr id="41" name="文本框 40"/>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r>
              <a:rPr lang="zh-CN" altLang="en-US" dirty="0">
                <a:latin typeface="Arial" panose="020B0604020202020204" pitchFamily="34" charset="0"/>
                <a:ea typeface="黑体" panose="02010609060101010101" pitchFamily="49" charset="-122"/>
                <a:cs typeface="Arial" panose="020B0604020202020204" pitchFamily="34" charset="0"/>
              </a:rPr>
              <a:t>产品方案</a:t>
            </a:r>
            <a:r>
              <a:rPr lang="en-US" altLang="zh-CN" dirty="0">
                <a:latin typeface="Arial" panose="020B0604020202020204" pitchFamily="34" charset="0"/>
                <a:ea typeface="黑体" panose="02010609060101010101" pitchFamily="49" charset="-122"/>
                <a:cs typeface="Arial" panose="020B0604020202020204" pitchFamily="34" charset="0"/>
                <a:sym typeface="+mn-ea"/>
              </a:rPr>
              <a:t>· </a:t>
            </a:r>
            <a:r>
              <a:rPr lang="zh-CN" altLang="en-US" dirty="0">
                <a:latin typeface="Arial" panose="020B0604020202020204" pitchFamily="34" charset="0"/>
                <a:ea typeface="黑体" panose="02010609060101010101" pitchFamily="49" charset="-122"/>
                <a:cs typeface="Arial" panose="020B0604020202020204" pitchFamily="34" charset="0"/>
                <a:sym typeface="+mn-ea"/>
              </a:rPr>
              <a:t>智能制造</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pSp>
        <p:nvGrpSpPr>
          <p:cNvPr id="3" name="组合 2"/>
          <p:cNvGrpSpPr/>
          <p:nvPr/>
        </p:nvGrpSpPr>
        <p:grpSpPr>
          <a:xfrm>
            <a:off x="4120515" y="288290"/>
            <a:ext cx="3950970" cy="276860"/>
            <a:chOff x="6489" y="454"/>
            <a:chExt cx="6222" cy="436"/>
          </a:xfrm>
        </p:grpSpPr>
        <p:sp>
          <p:nvSpPr>
            <p:cNvPr id="83" name="文本框 82"/>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algn="ct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SMore Factory   </a:t>
              </a:r>
              <a:r>
                <a:rPr lang="zh-CN" altLang="en-US"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软件平台</a:t>
              </a: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200" dirty="0">
                  <a:solidFill>
                    <a:srgbClr val="9E1E24"/>
                  </a:solidFill>
                  <a:latin typeface="Arial" panose="020B0604020202020204" pitchFamily="34" charset="0"/>
                  <a:ea typeface="黑体" panose="02010609060101010101" pitchFamily="49" charset="-122"/>
                  <a:cs typeface="Arial" panose="020B0604020202020204" pitchFamily="34" charset="0"/>
                </a:rPr>
                <a:t>硬件体系</a:t>
              </a:r>
              <a:r>
                <a:rPr lang="zh-CN" altLang="en-US"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   创新应用</a:t>
              </a:r>
            </a:p>
          </p:txBody>
        </p:sp>
        <p:cxnSp>
          <p:nvCxnSpPr>
            <p:cNvPr id="92" name="直接连接符 91"/>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481657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493486" y="745549"/>
            <a:ext cx="11205028" cy="58477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r>
              <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rPr>
              <a:t>从视觉检测 </a:t>
            </a:r>
            <a:r>
              <a:rPr lang="en-US" altLang="zh-CN" dirty="0">
                <a:solidFill>
                  <a:schemeClr val="accent1"/>
                </a:solidFill>
                <a:latin typeface="Arial" panose="020B0604020202020204" pitchFamily="34" charset="0"/>
                <a:ea typeface="黑体" panose="02010609060101010101" pitchFamily="49" charset="-122"/>
                <a:cs typeface="Arial" panose="020B0604020202020204" pitchFamily="34" charset="0"/>
              </a:rPr>
              <a:t>---&gt;</a:t>
            </a:r>
            <a:r>
              <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rPr>
              <a:t> 更多</a:t>
            </a:r>
            <a:r>
              <a:rPr lang="en-US" altLang="zh-CN" dirty="0">
                <a:solidFill>
                  <a:schemeClr val="accent1"/>
                </a:solidFill>
                <a:latin typeface="Arial" panose="020B0604020202020204" pitchFamily="34" charset="0"/>
                <a:ea typeface="黑体" panose="02010609060101010101" pitchFamily="49" charset="-122"/>
                <a:cs typeface="Arial" panose="020B0604020202020204" pitchFamily="34" charset="0"/>
              </a:rPr>
              <a:t>AI</a:t>
            </a:r>
            <a:r>
              <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rPr>
              <a:t>创新应用</a:t>
            </a:r>
            <a:r>
              <a:rPr lang="en-US" altLang="zh-CN" dirty="0">
                <a:solidFill>
                  <a:schemeClr val="accent1"/>
                </a:solidFill>
                <a:latin typeface="Arial" panose="020B0604020202020204" pitchFamily="34" charset="0"/>
                <a:ea typeface="黑体" panose="02010609060101010101" pitchFamily="49" charset="-122"/>
                <a:cs typeface="Arial" panose="020B0604020202020204" pitchFamily="34" charset="0"/>
              </a:rPr>
              <a:t>…</a:t>
            </a:r>
            <a:endParaRPr lang="zh-CN" altLang="en-US"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102" name="矩形: 圆角 101"/>
          <p:cNvSpPr/>
          <p:nvPr/>
        </p:nvSpPr>
        <p:spPr>
          <a:xfrm>
            <a:off x="6553200" y="1851213"/>
            <a:ext cx="5141855" cy="4113370"/>
          </a:xfrm>
          <a:prstGeom prst="roundRect">
            <a:avLst>
              <a:gd name="adj" fmla="val 3669"/>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8" name="矩形: 圆角 57"/>
          <p:cNvSpPr/>
          <p:nvPr/>
        </p:nvSpPr>
        <p:spPr>
          <a:xfrm>
            <a:off x="587595" y="1851213"/>
            <a:ext cx="4679577" cy="4113370"/>
          </a:xfrm>
          <a:prstGeom prst="roundRect">
            <a:avLst>
              <a:gd name="adj" fmla="val 3669"/>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72" name="矩形: 圆角 71"/>
          <p:cNvSpPr/>
          <p:nvPr/>
        </p:nvSpPr>
        <p:spPr>
          <a:xfrm>
            <a:off x="1229505" y="2170510"/>
            <a:ext cx="691972" cy="691972"/>
          </a:xfrm>
          <a:prstGeom prst="roundRect">
            <a:avLst/>
          </a:prstGeom>
          <a:solidFill>
            <a:schemeClr val="accent1">
              <a:alpha val="85000"/>
            </a:schemeClr>
          </a:solidFill>
          <a:ln>
            <a:noFill/>
          </a:ln>
          <a:scene3d>
            <a:camera prst="orthographicFront">
              <a:rot lat="19500000" lon="2700000" rev="18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14" name="矩形 13"/>
          <p:cNvSpPr/>
          <p:nvPr/>
        </p:nvSpPr>
        <p:spPr>
          <a:xfrm>
            <a:off x="957101" y="4261668"/>
            <a:ext cx="3877910" cy="523220"/>
          </a:xfrm>
          <a:prstGeom prst="rect">
            <a:avLst/>
          </a:prstGeom>
          <a:scene3d>
            <a:camera prst="orthographicFront">
              <a:rot lat="2100000" lon="2700000" rev="0"/>
            </a:camera>
            <a:lightRig rig="threePt" dir="t"/>
          </a:scene3d>
        </p:spPr>
        <p:txBody>
          <a:bodyPr wrap="square">
            <a:spAutoFit/>
            <a:sp3d extrusionH="12700" contourW="6350">
              <a:contourClr>
                <a:schemeClr val="accent1"/>
              </a:contourClr>
            </a:sp3d>
          </a:bodyPr>
          <a:lstStyle/>
          <a:p>
            <a:pPr algn="ctr"/>
            <a:r>
              <a:rPr lang="en-US" altLang="zh-CN" sz="2800" b="1" dirty="0">
                <a:solidFill>
                  <a:schemeClr val="bg1"/>
                </a:solidFill>
                <a:latin typeface="Arial" panose="020B0604020202020204" pitchFamily="34" charset="0"/>
                <a:ea typeface="黑体" panose="02010609060101010101" pitchFamily="49" charset="-122"/>
                <a:cs typeface="Arial" panose="020B0604020202020204" pitchFamily="34" charset="0"/>
              </a:rPr>
              <a:t>SMore Factory</a:t>
            </a:r>
          </a:p>
        </p:txBody>
      </p:sp>
      <p:sp>
        <p:nvSpPr>
          <p:cNvPr id="12" name="矩形 11"/>
          <p:cNvSpPr/>
          <p:nvPr/>
        </p:nvSpPr>
        <p:spPr>
          <a:xfrm>
            <a:off x="517103" y="2616604"/>
            <a:ext cx="1443898" cy="369332"/>
          </a:xfrm>
          <a:prstGeom prst="rect">
            <a:avLst/>
          </a:prstGeom>
          <a:scene3d>
            <a:camera prst="orthographicFront">
              <a:rot lat="19500000" lon="2700000" rev="18000000"/>
            </a:camera>
            <a:lightRig rig="threePt" dir="t"/>
          </a:scene3d>
        </p:spPr>
        <p:txBody>
          <a:bodyPr wrap="square">
            <a:spAutoFit/>
            <a:sp3d extrusionH="6350"/>
          </a:bodyPr>
          <a:lstStyle/>
          <a:p>
            <a:pPr algn="ctr"/>
            <a:r>
              <a:rPr lang="zh-CN" altLang="en-US" b="1" dirty="0">
                <a:solidFill>
                  <a:schemeClr val="accent1"/>
                </a:solidFill>
                <a:latin typeface="Arial" panose="020B0604020202020204" pitchFamily="34" charset="0"/>
                <a:ea typeface="黑体" panose="02010609060101010101" pitchFamily="49" charset="-122"/>
                <a:cs typeface="Arial" panose="020B0604020202020204" pitchFamily="34" charset="0"/>
              </a:rPr>
              <a:t>软件平台</a:t>
            </a:r>
          </a:p>
        </p:txBody>
      </p:sp>
      <p:sp>
        <p:nvSpPr>
          <p:cNvPr id="70" name="矩形: 圆角 69"/>
          <p:cNvSpPr/>
          <p:nvPr/>
        </p:nvSpPr>
        <p:spPr>
          <a:xfrm>
            <a:off x="1371423" y="2074160"/>
            <a:ext cx="483793" cy="483793"/>
          </a:xfrm>
          <a:prstGeom prst="roundRect">
            <a:avLst/>
          </a:prstGeom>
          <a:solidFill>
            <a:schemeClr val="accent1">
              <a:alpha val="40000"/>
            </a:schemeClr>
          </a:solidFill>
          <a:ln>
            <a:noFill/>
          </a:ln>
          <a:scene3d>
            <a:camera prst="orthographicFront">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71" name="矩形: 圆角 70"/>
          <p:cNvSpPr/>
          <p:nvPr/>
        </p:nvSpPr>
        <p:spPr>
          <a:xfrm>
            <a:off x="1326179" y="2105117"/>
            <a:ext cx="483793" cy="483793"/>
          </a:xfrm>
          <a:prstGeom prst="roundRect">
            <a:avLst/>
          </a:prstGeom>
          <a:solidFill>
            <a:schemeClr val="accent1">
              <a:lumMod val="75000"/>
            </a:schemeClr>
          </a:solidFill>
          <a:ln>
            <a:noFill/>
          </a:ln>
          <a:scene3d>
            <a:camera prst="orthographicFront">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73" name="coding_155355"/>
          <p:cNvSpPr/>
          <p:nvPr/>
        </p:nvSpPr>
        <p:spPr>
          <a:xfrm>
            <a:off x="1439468" y="2218587"/>
            <a:ext cx="257214" cy="256852"/>
          </a:xfrm>
          <a:custGeom>
            <a:avLst/>
            <a:gdLst>
              <a:gd name="connsiteX0" fmla="*/ 252919 w 607614"/>
              <a:gd name="connsiteY0" fmla="*/ 485409 h 606761"/>
              <a:gd name="connsiteX1" fmla="*/ 252919 w 607614"/>
              <a:gd name="connsiteY1" fmla="*/ 586283 h 606761"/>
              <a:gd name="connsiteX2" fmla="*/ 354694 w 607614"/>
              <a:gd name="connsiteY2" fmla="*/ 586283 h 606761"/>
              <a:gd name="connsiteX3" fmla="*/ 354694 w 607614"/>
              <a:gd name="connsiteY3" fmla="*/ 485409 h 606761"/>
              <a:gd name="connsiteX4" fmla="*/ 20507 w 607614"/>
              <a:gd name="connsiteY4" fmla="*/ 384535 h 606761"/>
              <a:gd name="connsiteX5" fmla="*/ 20507 w 607614"/>
              <a:gd name="connsiteY5" fmla="*/ 464931 h 606761"/>
              <a:gd name="connsiteX6" fmla="*/ 243045 w 607614"/>
              <a:gd name="connsiteY6" fmla="*/ 464931 h 606761"/>
              <a:gd name="connsiteX7" fmla="*/ 364568 w 607614"/>
              <a:gd name="connsiteY7" fmla="*/ 464931 h 606761"/>
              <a:gd name="connsiteX8" fmla="*/ 587107 w 607614"/>
              <a:gd name="connsiteY8" fmla="*/ 464931 h 606761"/>
              <a:gd name="connsiteX9" fmla="*/ 587107 w 607614"/>
              <a:gd name="connsiteY9" fmla="*/ 384535 h 606761"/>
              <a:gd name="connsiteX10" fmla="*/ 556727 w 607614"/>
              <a:gd name="connsiteY10" fmla="*/ 384535 h 606761"/>
              <a:gd name="connsiteX11" fmla="*/ 50887 w 607614"/>
              <a:gd name="connsiteY11" fmla="*/ 384535 h 606761"/>
              <a:gd name="connsiteX12" fmla="*/ 496009 w 607614"/>
              <a:gd name="connsiteY12" fmla="*/ 323850 h 606761"/>
              <a:gd name="connsiteX13" fmla="*/ 516478 w 607614"/>
              <a:gd name="connsiteY13" fmla="*/ 323850 h 606761"/>
              <a:gd name="connsiteX14" fmla="*/ 516478 w 607614"/>
              <a:gd name="connsiteY14" fmla="*/ 343588 h 606761"/>
              <a:gd name="connsiteX15" fmla="*/ 496009 w 607614"/>
              <a:gd name="connsiteY15" fmla="*/ 343588 h 606761"/>
              <a:gd name="connsiteX16" fmla="*/ 455680 w 607614"/>
              <a:gd name="connsiteY16" fmla="*/ 323850 h 606761"/>
              <a:gd name="connsiteX17" fmla="*/ 476271 w 607614"/>
              <a:gd name="connsiteY17" fmla="*/ 323850 h 606761"/>
              <a:gd name="connsiteX18" fmla="*/ 476271 w 607614"/>
              <a:gd name="connsiteY18" fmla="*/ 343588 h 606761"/>
              <a:gd name="connsiteX19" fmla="*/ 455680 w 607614"/>
              <a:gd name="connsiteY19" fmla="*/ 343588 h 606761"/>
              <a:gd name="connsiteX20" fmla="*/ 415473 w 607614"/>
              <a:gd name="connsiteY20" fmla="*/ 323850 h 606761"/>
              <a:gd name="connsiteX21" fmla="*/ 435211 w 607614"/>
              <a:gd name="connsiteY21" fmla="*/ 323850 h 606761"/>
              <a:gd name="connsiteX22" fmla="*/ 435211 w 607614"/>
              <a:gd name="connsiteY22" fmla="*/ 343588 h 606761"/>
              <a:gd name="connsiteX23" fmla="*/ 415473 w 607614"/>
              <a:gd name="connsiteY23" fmla="*/ 343588 h 606761"/>
              <a:gd name="connsiteX24" fmla="*/ 374413 w 607614"/>
              <a:gd name="connsiteY24" fmla="*/ 323850 h 606761"/>
              <a:gd name="connsiteX25" fmla="*/ 395004 w 607614"/>
              <a:gd name="connsiteY25" fmla="*/ 323850 h 606761"/>
              <a:gd name="connsiteX26" fmla="*/ 395004 w 607614"/>
              <a:gd name="connsiteY26" fmla="*/ 343588 h 606761"/>
              <a:gd name="connsiteX27" fmla="*/ 374413 w 607614"/>
              <a:gd name="connsiteY27" fmla="*/ 343588 h 606761"/>
              <a:gd name="connsiteX28" fmla="*/ 334206 w 607614"/>
              <a:gd name="connsiteY28" fmla="*/ 323850 h 606761"/>
              <a:gd name="connsiteX29" fmla="*/ 354675 w 607614"/>
              <a:gd name="connsiteY29" fmla="*/ 323850 h 606761"/>
              <a:gd name="connsiteX30" fmla="*/ 354675 w 607614"/>
              <a:gd name="connsiteY30" fmla="*/ 343588 h 606761"/>
              <a:gd name="connsiteX31" fmla="*/ 334206 w 607614"/>
              <a:gd name="connsiteY31" fmla="*/ 343588 h 606761"/>
              <a:gd name="connsiteX32" fmla="*/ 293999 w 607614"/>
              <a:gd name="connsiteY32" fmla="*/ 323850 h 606761"/>
              <a:gd name="connsiteX33" fmla="*/ 313737 w 607614"/>
              <a:gd name="connsiteY33" fmla="*/ 323850 h 606761"/>
              <a:gd name="connsiteX34" fmla="*/ 313737 w 607614"/>
              <a:gd name="connsiteY34" fmla="*/ 343588 h 606761"/>
              <a:gd name="connsiteX35" fmla="*/ 293999 w 607614"/>
              <a:gd name="connsiteY35" fmla="*/ 343588 h 606761"/>
              <a:gd name="connsiteX36" fmla="*/ 252939 w 607614"/>
              <a:gd name="connsiteY36" fmla="*/ 323850 h 606761"/>
              <a:gd name="connsiteX37" fmla="*/ 273408 w 607614"/>
              <a:gd name="connsiteY37" fmla="*/ 323850 h 606761"/>
              <a:gd name="connsiteX38" fmla="*/ 273408 w 607614"/>
              <a:gd name="connsiteY38" fmla="*/ 343588 h 606761"/>
              <a:gd name="connsiteX39" fmla="*/ 252939 w 607614"/>
              <a:gd name="connsiteY39" fmla="*/ 343588 h 606761"/>
              <a:gd name="connsiteX40" fmla="*/ 212732 w 607614"/>
              <a:gd name="connsiteY40" fmla="*/ 323850 h 606761"/>
              <a:gd name="connsiteX41" fmla="*/ 233201 w 607614"/>
              <a:gd name="connsiteY41" fmla="*/ 323850 h 606761"/>
              <a:gd name="connsiteX42" fmla="*/ 233201 w 607614"/>
              <a:gd name="connsiteY42" fmla="*/ 343588 h 606761"/>
              <a:gd name="connsiteX43" fmla="*/ 212732 w 607614"/>
              <a:gd name="connsiteY43" fmla="*/ 343588 h 606761"/>
              <a:gd name="connsiteX44" fmla="*/ 172403 w 607614"/>
              <a:gd name="connsiteY44" fmla="*/ 323850 h 606761"/>
              <a:gd name="connsiteX45" fmla="*/ 192141 w 607614"/>
              <a:gd name="connsiteY45" fmla="*/ 323850 h 606761"/>
              <a:gd name="connsiteX46" fmla="*/ 192141 w 607614"/>
              <a:gd name="connsiteY46" fmla="*/ 343588 h 606761"/>
              <a:gd name="connsiteX47" fmla="*/ 172403 w 607614"/>
              <a:gd name="connsiteY47" fmla="*/ 343588 h 606761"/>
              <a:gd name="connsiteX48" fmla="*/ 131343 w 607614"/>
              <a:gd name="connsiteY48" fmla="*/ 323850 h 606761"/>
              <a:gd name="connsiteX49" fmla="*/ 151934 w 607614"/>
              <a:gd name="connsiteY49" fmla="*/ 323850 h 606761"/>
              <a:gd name="connsiteX50" fmla="*/ 151934 w 607614"/>
              <a:gd name="connsiteY50" fmla="*/ 343588 h 606761"/>
              <a:gd name="connsiteX51" fmla="*/ 131343 w 607614"/>
              <a:gd name="connsiteY51" fmla="*/ 343588 h 606761"/>
              <a:gd name="connsiteX52" fmla="*/ 91136 w 607614"/>
              <a:gd name="connsiteY52" fmla="*/ 323850 h 606761"/>
              <a:gd name="connsiteX53" fmla="*/ 111605 w 607614"/>
              <a:gd name="connsiteY53" fmla="*/ 323850 h 606761"/>
              <a:gd name="connsiteX54" fmla="*/ 111605 w 607614"/>
              <a:gd name="connsiteY54" fmla="*/ 343588 h 606761"/>
              <a:gd name="connsiteX55" fmla="*/ 91136 w 607614"/>
              <a:gd name="connsiteY55" fmla="*/ 343588 h 606761"/>
              <a:gd name="connsiteX56" fmla="*/ 334230 w 607614"/>
              <a:gd name="connsiteY56" fmla="*/ 163046 h 606761"/>
              <a:gd name="connsiteX57" fmla="*/ 334230 w 607614"/>
              <a:gd name="connsiteY57" fmla="*/ 264001 h 606761"/>
              <a:gd name="connsiteX58" fmla="*/ 338025 w 607614"/>
              <a:gd name="connsiteY58" fmla="*/ 264001 h 606761"/>
              <a:gd name="connsiteX59" fmla="*/ 342579 w 607614"/>
              <a:gd name="connsiteY59" fmla="*/ 263242 h 606761"/>
              <a:gd name="connsiteX60" fmla="*/ 377493 w 607614"/>
              <a:gd name="connsiteY60" fmla="*/ 263242 h 606761"/>
              <a:gd name="connsiteX61" fmla="*/ 385842 w 607614"/>
              <a:gd name="connsiteY61" fmla="*/ 254892 h 606761"/>
              <a:gd name="connsiteX62" fmla="*/ 385842 w 607614"/>
              <a:gd name="connsiteY62" fmla="*/ 170637 h 606761"/>
              <a:gd name="connsiteX63" fmla="*/ 377493 w 607614"/>
              <a:gd name="connsiteY63" fmla="*/ 163046 h 606761"/>
              <a:gd name="connsiteX64" fmla="*/ 222513 w 607614"/>
              <a:gd name="connsiteY64" fmla="*/ 161543 h 606761"/>
              <a:gd name="connsiteX65" fmla="*/ 222513 w 607614"/>
              <a:gd name="connsiteY65" fmla="*/ 263189 h 606761"/>
              <a:gd name="connsiteX66" fmla="*/ 273466 w 607614"/>
              <a:gd name="connsiteY66" fmla="*/ 263189 h 606761"/>
              <a:gd name="connsiteX67" fmla="*/ 273466 w 607614"/>
              <a:gd name="connsiteY67" fmla="*/ 161543 h 606761"/>
              <a:gd name="connsiteX68" fmla="*/ 324363 w 607614"/>
              <a:gd name="connsiteY68" fmla="*/ 142552 h 606761"/>
              <a:gd name="connsiteX69" fmla="*/ 377493 w 607614"/>
              <a:gd name="connsiteY69" fmla="*/ 142552 h 606761"/>
              <a:gd name="connsiteX70" fmla="*/ 406335 w 607614"/>
              <a:gd name="connsiteY70" fmla="*/ 170637 h 606761"/>
              <a:gd name="connsiteX71" fmla="*/ 406335 w 607614"/>
              <a:gd name="connsiteY71" fmla="*/ 254892 h 606761"/>
              <a:gd name="connsiteX72" fmla="*/ 377493 w 607614"/>
              <a:gd name="connsiteY72" fmla="*/ 282977 h 606761"/>
              <a:gd name="connsiteX73" fmla="*/ 346374 w 607614"/>
              <a:gd name="connsiteY73" fmla="*/ 282977 h 606761"/>
              <a:gd name="connsiteX74" fmla="*/ 342579 w 607614"/>
              <a:gd name="connsiteY74" fmla="*/ 284495 h 606761"/>
              <a:gd name="connsiteX75" fmla="*/ 324363 w 607614"/>
              <a:gd name="connsiteY75" fmla="*/ 284495 h 606761"/>
              <a:gd name="connsiteX76" fmla="*/ 313737 w 607614"/>
              <a:gd name="connsiteY76" fmla="*/ 273868 h 606761"/>
              <a:gd name="connsiteX77" fmla="*/ 313737 w 607614"/>
              <a:gd name="connsiteY77" fmla="*/ 152420 h 606761"/>
              <a:gd name="connsiteX78" fmla="*/ 324363 w 607614"/>
              <a:gd name="connsiteY78" fmla="*/ 142552 h 606761"/>
              <a:gd name="connsiteX79" fmla="*/ 435215 w 607614"/>
              <a:gd name="connsiteY79" fmla="*/ 141821 h 606761"/>
              <a:gd name="connsiteX80" fmla="*/ 506609 w 607614"/>
              <a:gd name="connsiteY80" fmla="*/ 141821 h 606761"/>
              <a:gd name="connsiteX81" fmla="*/ 506609 w 607614"/>
              <a:gd name="connsiteY81" fmla="*/ 161543 h 606761"/>
              <a:gd name="connsiteX82" fmla="*/ 445848 w 607614"/>
              <a:gd name="connsiteY82" fmla="*/ 161543 h 606761"/>
              <a:gd name="connsiteX83" fmla="*/ 445848 w 607614"/>
              <a:gd name="connsiteY83" fmla="*/ 202505 h 606761"/>
              <a:gd name="connsiteX84" fmla="*/ 506609 w 607614"/>
              <a:gd name="connsiteY84" fmla="*/ 202505 h 606761"/>
              <a:gd name="connsiteX85" fmla="*/ 506609 w 607614"/>
              <a:gd name="connsiteY85" fmla="*/ 222227 h 606761"/>
              <a:gd name="connsiteX86" fmla="*/ 445848 w 607614"/>
              <a:gd name="connsiteY86" fmla="*/ 222227 h 606761"/>
              <a:gd name="connsiteX87" fmla="*/ 445848 w 607614"/>
              <a:gd name="connsiteY87" fmla="*/ 263189 h 606761"/>
              <a:gd name="connsiteX88" fmla="*/ 506609 w 607614"/>
              <a:gd name="connsiteY88" fmla="*/ 263189 h 606761"/>
              <a:gd name="connsiteX89" fmla="*/ 506609 w 607614"/>
              <a:gd name="connsiteY89" fmla="*/ 282911 h 606761"/>
              <a:gd name="connsiteX90" fmla="*/ 435215 w 607614"/>
              <a:gd name="connsiteY90" fmla="*/ 282911 h 606761"/>
              <a:gd name="connsiteX91" fmla="*/ 425342 w 607614"/>
              <a:gd name="connsiteY91" fmla="*/ 273050 h 606761"/>
              <a:gd name="connsiteX92" fmla="*/ 425342 w 607614"/>
              <a:gd name="connsiteY92" fmla="*/ 151682 h 606761"/>
              <a:gd name="connsiteX93" fmla="*/ 435215 w 607614"/>
              <a:gd name="connsiteY93" fmla="*/ 141821 h 606761"/>
              <a:gd name="connsiteX94" fmla="*/ 222513 w 607614"/>
              <a:gd name="connsiteY94" fmla="*/ 141821 h 606761"/>
              <a:gd name="connsiteX95" fmla="*/ 273466 w 607614"/>
              <a:gd name="connsiteY95" fmla="*/ 141821 h 606761"/>
              <a:gd name="connsiteX96" fmla="*/ 293999 w 607614"/>
              <a:gd name="connsiteY96" fmla="*/ 161543 h 606761"/>
              <a:gd name="connsiteX97" fmla="*/ 293999 w 607614"/>
              <a:gd name="connsiteY97" fmla="*/ 263189 h 606761"/>
              <a:gd name="connsiteX98" fmla="*/ 273466 w 607614"/>
              <a:gd name="connsiteY98" fmla="*/ 282911 h 606761"/>
              <a:gd name="connsiteX99" fmla="*/ 222513 w 607614"/>
              <a:gd name="connsiteY99" fmla="*/ 282911 h 606761"/>
              <a:gd name="connsiteX100" fmla="*/ 202741 w 607614"/>
              <a:gd name="connsiteY100" fmla="*/ 263189 h 606761"/>
              <a:gd name="connsiteX101" fmla="*/ 202741 w 607614"/>
              <a:gd name="connsiteY101" fmla="*/ 161543 h 606761"/>
              <a:gd name="connsiteX102" fmla="*/ 222513 w 607614"/>
              <a:gd name="connsiteY102" fmla="*/ 141821 h 606761"/>
              <a:gd name="connsiteX103" fmla="*/ 121514 w 607614"/>
              <a:gd name="connsiteY103" fmla="*/ 141821 h 606761"/>
              <a:gd name="connsiteX104" fmla="*/ 151893 w 607614"/>
              <a:gd name="connsiteY104" fmla="*/ 141821 h 606761"/>
              <a:gd name="connsiteX105" fmla="*/ 182272 w 607614"/>
              <a:gd name="connsiteY105" fmla="*/ 172163 h 606761"/>
              <a:gd name="connsiteX106" fmla="*/ 161766 w 607614"/>
              <a:gd name="connsiteY106" fmla="*/ 172163 h 606761"/>
              <a:gd name="connsiteX107" fmla="*/ 151893 w 607614"/>
              <a:gd name="connsiteY107" fmla="*/ 161543 h 606761"/>
              <a:gd name="connsiteX108" fmla="*/ 121514 w 607614"/>
              <a:gd name="connsiteY108" fmla="*/ 161543 h 606761"/>
              <a:gd name="connsiteX109" fmla="*/ 111641 w 607614"/>
              <a:gd name="connsiteY109" fmla="*/ 172163 h 606761"/>
              <a:gd name="connsiteX110" fmla="*/ 111641 w 607614"/>
              <a:gd name="connsiteY110" fmla="*/ 252569 h 606761"/>
              <a:gd name="connsiteX111" fmla="*/ 121514 w 607614"/>
              <a:gd name="connsiteY111" fmla="*/ 263189 h 606761"/>
              <a:gd name="connsiteX112" fmla="*/ 151893 w 607614"/>
              <a:gd name="connsiteY112" fmla="*/ 263189 h 606761"/>
              <a:gd name="connsiteX113" fmla="*/ 161766 w 607614"/>
              <a:gd name="connsiteY113" fmla="*/ 252569 h 606761"/>
              <a:gd name="connsiteX114" fmla="*/ 182272 w 607614"/>
              <a:gd name="connsiteY114" fmla="*/ 252569 h 606761"/>
              <a:gd name="connsiteX115" fmla="*/ 151893 w 607614"/>
              <a:gd name="connsiteY115" fmla="*/ 282911 h 606761"/>
              <a:gd name="connsiteX116" fmla="*/ 121514 w 607614"/>
              <a:gd name="connsiteY116" fmla="*/ 282911 h 606761"/>
              <a:gd name="connsiteX117" fmla="*/ 91136 w 607614"/>
              <a:gd name="connsiteY117" fmla="*/ 252569 h 606761"/>
              <a:gd name="connsiteX118" fmla="*/ 91136 w 607614"/>
              <a:gd name="connsiteY118" fmla="*/ 172163 h 606761"/>
              <a:gd name="connsiteX119" fmla="*/ 121514 w 607614"/>
              <a:gd name="connsiteY119" fmla="*/ 141821 h 606761"/>
              <a:gd name="connsiteX120" fmla="*/ 496009 w 607614"/>
              <a:gd name="connsiteY120" fmla="*/ 81145 h 606761"/>
              <a:gd name="connsiteX121" fmla="*/ 516478 w 607614"/>
              <a:gd name="connsiteY121" fmla="*/ 81145 h 606761"/>
              <a:gd name="connsiteX122" fmla="*/ 516478 w 607614"/>
              <a:gd name="connsiteY122" fmla="*/ 100883 h 606761"/>
              <a:gd name="connsiteX123" fmla="*/ 496009 w 607614"/>
              <a:gd name="connsiteY123" fmla="*/ 100883 h 606761"/>
              <a:gd name="connsiteX124" fmla="*/ 455680 w 607614"/>
              <a:gd name="connsiteY124" fmla="*/ 81145 h 606761"/>
              <a:gd name="connsiteX125" fmla="*/ 476271 w 607614"/>
              <a:gd name="connsiteY125" fmla="*/ 81145 h 606761"/>
              <a:gd name="connsiteX126" fmla="*/ 476271 w 607614"/>
              <a:gd name="connsiteY126" fmla="*/ 100883 h 606761"/>
              <a:gd name="connsiteX127" fmla="*/ 455680 w 607614"/>
              <a:gd name="connsiteY127" fmla="*/ 100883 h 606761"/>
              <a:gd name="connsiteX128" fmla="*/ 415473 w 607614"/>
              <a:gd name="connsiteY128" fmla="*/ 81145 h 606761"/>
              <a:gd name="connsiteX129" fmla="*/ 435211 w 607614"/>
              <a:gd name="connsiteY129" fmla="*/ 81145 h 606761"/>
              <a:gd name="connsiteX130" fmla="*/ 435211 w 607614"/>
              <a:gd name="connsiteY130" fmla="*/ 100883 h 606761"/>
              <a:gd name="connsiteX131" fmla="*/ 415473 w 607614"/>
              <a:gd name="connsiteY131" fmla="*/ 100883 h 606761"/>
              <a:gd name="connsiteX132" fmla="*/ 374413 w 607614"/>
              <a:gd name="connsiteY132" fmla="*/ 81145 h 606761"/>
              <a:gd name="connsiteX133" fmla="*/ 395004 w 607614"/>
              <a:gd name="connsiteY133" fmla="*/ 81145 h 606761"/>
              <a:gd name="connsiteX134" fmla="*/ 395004 w 607614"/>
              <a:gd name="connsiteY134" fmla="*/ 100883 h 606761"/>
              <a:gd name="connsiteX135" fmla="*/ 374413 w 607614"/>
              <a:gd name="connsiteY135" fmla="*/ 100883 h 606761"/>
              <a:gd name="connsiteX136" fmla="*/ 334206 w 607614"/>
              <a:gd name="connsiteY136" fmla="*/ 81145 h 606761"/>
              <a:gd name="connsiteX137" fmla="*/ 354675 w 607614"/>
              <a:gd name="connsiteY137" fmla="*/ 81145 h 606761"/>
              <a:gd name="connsiteX138" fmla="*/ 354675 w 607614"/>
              <a:gd name="connsiteY138" fmla="*/ 100883 h 606761"/>
              <a:gd name="connsiteX139" fmla="*/ 334206 w 607614"/>
              <a:gd name="connsiteY139" fmla="*/ 100883 h 606761"/>
              <a:gd name="connsiteX140" fmla="*/ 293999 w 607614"/>
              <a:gd name="connsiteY140" fmla="*/ 81145 h 606761"/>
              <a:gd name="connsiteX141" fmla="*/ 313737 w 607614"/>
              <a:gd name="connsiteY141" fmla="*/ 81145 h 606761"/>
              <a:gd name="connsiteX142" fmla="*/ 313737 w 607614"/>
              <a:gd name="connsiteY142" fmla="*/ 100883 h 606761"/>
              <a:gd name="connsiteX143" fmla="*/ 293999 w 607614"/>
              <a:gd name="connsiteY143" fmla="*/ 100883 h 606761"/>
              <a:gd name="connsiteX144" fmla="*/ 252939 w 607614"/>
              <a:gd name="connsiteY144" fmla="*/ 81145 h 606761"/>
              <a:gd name="connsiteX145" fmla="*/ 273408 w 607614"/>
              <a:gd name="connsiteY145" fmla="*/ 81145 h 606761"/>
              <a:gd name="connsiteX146" fmla="*/ 273408 w 607614"/>
              <a:gd name="connsiteY146" fmla="*/ 100883 h 606761"/>
              <a:gd name="connsiteX147" fmla="*/ 252939 w 607614"/>
              <a:gd name="connsiteY147" fmla="*/ 100883 h 606761"/>
              <a:gd name="connsiteX148" fmla="*/ 212732 w 607614"/>
              <a:gd name="connsiteY148" fmla="*/ 81145 h 606761"/>
              <a:gd name="connsiteX149" fmla="*/ 233201 w 607614"/>
              <a:gd name="connsiteY149" fmla="*/ 81145 h 606761"/>
              <a:gd name="connsiteX150" fmla="*/ 233201 w 607614"/>
              <a:gd name="connsiteY150" fmla="*/ 100883 h 606761"/>
              <a:gd name="connsiteX151" fmla="*/ 212732 w 607614"/>
              <a:gd name="connsiteY151" fmla="*/ 100883 h 606761"/>
              <a:gd name="connsiteX152" fmla="*/ 172403 w 607614"/>
              <a:gd name="connsiteY152" fmla="*/ 81145 h 606761"/>
              <a:gd name="connsiteX153" fmla="*/ 192141 w 607614"/>
              <a:gd name="connsiteY153" fmla="*/ 81145 h 606761"/>
              <a:gd name="connsiteX154" fmla="*/ 192141 w 607614"/>
              <a:gd name="connsiteY154" fmla="*/ 100883 h 606761"/>
              <a:gd name="connsiteX155" fmla="*/ 172403 w 607614"/>
              <a:gd name="connsiteY155" fmla="*/ 100883 h 606761"/>
              <a:gd name="connsiteX156" fmla="*/ 131343 w 607614"/>
              <a:gd name="connsiteY156" fmla="*/ 81145 h 606761"/>
              <a:gd name="connsiteX157" fmla="*/ 151934 w 607614"/>
              <a:gd name="connsiteY157" fmla="*/ 81145 h 606761"/>
              <a:gd name="connsiteX158" fmla="*/ 151934 w 607614"/>
              <a:gd name="connsiteY158" fmla="*/ 100883 h 606761"/>
              <a:gd name="connsiteX159" fmla="*/ 131343 w 607614"/>
              <a:gd name="connsiteY159" fmla="*/ 100883 h 606761"/>
              <a:gd name="connsiteX160" fmla="*/ 91136 w 607614"/>
              <a:gd name="connsiteY160" fmla="*/ 81145 h 606761"/>
              <a:gd name="connsiteX161" fmla="*/ 111605 w 607614"/>
              <a:gd name="connsiteY161" fmla="*/ 81145 h 606761"/>
              <a:gd name="connsiteX162" fmla="*/ 111605 w 607614"/>
              <a:gd name="connsiteY162" fmla="*/ 100883 h 606761"/>
              <a:gd name="connsiteX163" fmla="*/ 91136 w 607614"/>
              <a:gd name="connsiteY163" fmla="*/ 100883 h 606761"/>
              <a:gd name="connsiteX164" fmla="*/ 60761 w 607614"/>
              <a:gd name="connsiteY164" fmla="*/ 60676 h 606761"/>
              <a:gd name="connsiteX165" fmla="*/ 60761 w 607614"/>
              <a:gd name="connsiteY165" fmla="*/ 364057 h 606761"/>
              <a:gd name="connsiteX166" fmla="*/ 546853 w 607614"/>
              <a:gd name="connsiteY166" fmla="*/ 364057 h 606761"/>
              <a:gd name="connsiteX167" fmla="*/ 546853 w 607614"/>
              <a:gd name="connsiteY167" fmla="*/ 60676 h 606761"/>
              <a:gd name="connsiteX168" fmla="*/ 20507 w 607614"/>
              <a:gd name="connsiteY168" fmla="*/ 20478 h 606761"/>
              <a:gd name="connsiteX169" fmla="*/ 20507 w 607614"/>
              <a:gd name="connsiteY169" fmla="*/ 364057 h 606761"/>
              <a:gd name="connsiteX170" fmla="*/ 40254 w 607614"/>
              <a:gd name="connsiteY170" fmla="*/ 364057 h 606761"/>
              <a:gd name="connsiteX171" fmla="*/ 40254 w 607614"/>
              <a:gd name="connsiteY171" fmla="*/ 50816 h 606761"/>
              <a:gd name="connsiteX172" fmla="*/ 50887 w 607614"/>
              <a:gd name="connsiteY172" fmla="*/ 40198 h 606761"/>
              <a:gd name="connsiteX173" fmla="*/ 556727 w 607614"/>
              <a:gd name="connsiteY173" fmla="*/ 40198 h 606761"/>
              <a:gd name="connsiteX174" fmla="*/ 567360 w 607614"/>
              <a:gd name="connsiteY174" fmla="*/ 50816 h 606761"/>
              <a:gd name="connsiteX175" fmla="*/ 567360 w 607614"/>
              <a:gd name="connsiteY175" fmla="*/ 364057 h 606761"/>
              <a:gd name="connsiteX176" fmla="*/ 587107 w 607614"/>
              <a:gd name="connsiteY176" fmla="*/ 364057 h 606761"/>
              <a:gd name="connsiteX177" fmla="*/ 587107 w 607614"/>
              <a:gd name="connsiteY177" fmla="*/ 20478 h 606761"/>
              <a:gd name="connsiteX178" fmla="*/ 9873 w 607614"/>
              <a:gd name="connsiteY178" fmla="*/ 0 h 606761"/>
              <a:gd name="connsiteX179" fmla="*/ 597740 w 607614"/>
              <a:gd name="connsiteY179" fmla="*/ 0 h 606761"/>
              <a:gd name="connsiteX180" fmla="*/ 607614 w 607614"/>
              <a:gd name="connsiteY180" fmla="*/ 9860 h 606761"/>
              <a:gd name="connsiteX181" fmla="*/ 607614 w 607614"/>
              <a:gd name="connsiteY181" fmla="*/ 475549 h 606761"/>
              <a:gd name="connsiteX182" fmla="*/ 597740 w 607614"/>
              <a:gd name="connsiteY182" fmla="*/ 485409 h 606761"/>
              <a:gd name="connsiteX183" fmla="*/ 374442 w 607614"/>
              <a:gd name="connsiteY183" fmla="*/ 485409 h 606761"/>
              <a:gd name="connsiteX184" fmla="*/ 374442 w 607614"/>
              <a:gd name="connsiteY184" fmla="*/ 586283 h 606761"/>
              <a:gd name="connsiteX185" fmla="*/ 404823 w 607614"/>
              <a:gd name="connsiteY185" fmla="*/ 586283 h 606761"/>
              <a:gd name="connsiteX186" fmla="*/ 404823 w 607614"/>
              <a:gd name="connsiteY186" fmla="*/ 606761 h 606761"/>
              <a:gd name="connsiteX187" fmla="*/ 364568 w 607614"/>
              <a:gd name="connsiteY187" fmla="*/ 606761 h 606761"/>
              <a:gd name="connsiteX188" fmla="*/ 243045 w 607614"/>
              <a:gd name="connsiteY188" fmla="*/ 606761 h 606761"/>
              <a:gd name="connsiteX189" fmla="*/ 202791 w 607614"/>
              <a:gd name="connsiteY189" fmla="*/ 606761 h 606761"/>
              <a:gd name="connsiteX190" fmla="*/ 202791 w 607614"/>
              <a:gd name="connsiteY190" fmla="*/ 586283 h 606761"/>
              <a:gd name="connsiteX191" fmla="*/ 233172 w 607614"/>
              <a:gd name="connsiteY191" fmla="*/ 586283 h 606761"/>
              <a:gd name="connsiteX192" fmla="*/ 233172 w 607614"/>
              <a:gd name="connsiteY192" fmla="*/ 485409 h 606761"/>
              <a:gd name="connsiteX193" fmla="*/ 9873 w 607614"/>
              <a:gd name="connsiteY193" fmla="*/ 485409 h 606761"/>
              <a:gd name="connsiteX194" fmla="*/ 0 w 607614"/>
              <a:gd name="connsiteY194" fmla="*/ 475549 h 606761"/>
              <a:gd name="connsiteX195" fmla="*/ 0 w 607614"/>
              <a:gd name="connsiteY195" fmla="*/ 9860 h 606761"/>
              <a:gd name="connsiteX196" fmla="*/ 9873 w 607614"/>
              <a:gd name="connsiteY196"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607614" h="606761">
                <a:moveTo>
                  <a:pt x="252919" y="485409"/>
                </a:moveTo>
                <a:lnTo>
                  <a:pt x="252919" y="586283"/>
                </a:lnTo>
                <a:lnTo>
                  <a:pt x="354694" y="586283"/>
                </a:lnTo>
                <a:lnTo>
                  <a:pt x="354694" y="485409"/>
                </a:lnTo>
                <a:close/>
                <a:moveTo>
                  <a:pt x="20507" y="384535"/>
                </a:moveTo>
                <a:lnTo>
                  <a:pt x="20507" y="464931"/>
                </a:lnTo>
                <a:lnTo>
                  <a:pt x="243045" y="464931"/>
                </a:lnTo>
                <a:lnTo>
                  <a:pt x="364568" y="464931"/>
                </a:lnTo>
                <a:lnTo>
                  <a:pt x="587107" y="464931"/>
                </a:lnTo>
                <a:lnTo>
                  <a:pt x="587107" y="384535"/>
                </a:lnTo>
                <a:lnTo>
                  <a:pt x="556727" y="384535"/>
                </a:lnTo>
                <a:lnTo>
                  <a:pt x="50887" y="384535"/>
                </a:lnTo>
                <a:close/>
                <a:moveTo>
                  <a:pt x="496009" y="323850"/>
                </a:moveTo>
                <a:lnTo>
                  <a:pt x="516478" y="323850"/>
                </a:lnTo>
                <a:lnTo>
                  <a:pt x="516478" y="343588"/>
                </a:lnTo>
                <a:lnTo>
                  <a:pt x="496009" y="343588"/>
                </a:lnTo>
                <a:close/>
                <a:moveTo>
                  <a:pt x="455680" y="323850"/>
                </a:moveTo>
                <a:lnTo>
                  <a:pt x="476271" y="323850"/>
                </a:lnTo>
                <a:lnTo>
                  <a:pt x="476271" y="343588"/>
                </a:lnTo>
                <a:lnTo>
                  <a:pt x="455680" y="343588"/>
                </a:lnTo>
                <a:close/>
                <a:moveTo>
                  <a:pt x="415473" y="323850"/>
                </a:moveTo>
                <a:lnTo>
                  <a:pt x="435211" y="323850"/>
                </a:lnTo>
                <a:lnTo>
                  <a:pt x="435211" y="343588"/>
                </a:lnTo>
                <a:lnTo>
                  <a:pt x="415473" y="343588"/>
                </a:lnTo>
                <a:close/>
                <a:moveTo>
                  <a:pt x="374413" y="323850"/>
                </a:moveTo>
                <a:lnTo>
                  <a:pt x="395004" y="323850"/>
                </a:lnTo>
                <a:lnTo>
                  <a:pt x="395004" y="343588"/>
                </a:lnTo>
                <a:lnTo>
                  <a:pt x="374413" y="343588"/>
                </a:lnTo>
                <a:close/>
                <a:moveTo>
                  <a:pt x="334206" y="323850"/>
                </a:moveTo>
                <a:lnTo>
                  <a:pt x="354675" y="323850"/>
                </a:lnTo>
                <a:lnTo>
                  <a:pt x="354675" y="343588"/>
                </a:lnTo>
                <a:lnTo>
                  <a:pt x="334206" y="343588"/>
                </a:lnTo>
                <a:close/>
                <a:moveTo>
                  <a:pt x="293999" y="323850"/>
                </a:moveTo>
                <a:lnTo>
                  <a:pt x="313737" y="323850"/>
                </a:lnTo>
                <a:lnTo>
                  <a:pt x="313737" y="343588"/>
                </a:lnTo>
                <a:lnTo>
                  <a:pt x="293999" y="343588"/>
                </a:lnTo>
                <a:close/>
                <a:moveTo>
                  <a:pt x="252939" y="323850"/>
                </a:moveTo>
                <a:lnTo>
                  <a:pt x="273408" y="323850"/>
                </a:lnTo>
                <a:lnTo>
                  <a:pt x="273408" y="343588"/>
                </a:lnTo>
                <a:lnTo>
                  <a:pt x="252939" y="343588"/>
                </a:lnTo>
                <a:close/>
                <a:moveTo>
                  <a:pt x="212732" y="323850"/>
                </a:moveTo>
                <a:lnTo>
                  <a:pt x="233201" y="323850"/>
                </a:lnTo>
                <a:lnTo>
                  <a:pt x="233201" y="343588"/>
                </a:lnTo>
                <a:lnTo>
                  <a:pt x="212732" y="343588"/>
                </a:lnTo>
                <a:close/>
                <a:moveTo>
                  <a:pt x="172403" y="323850"/>
                </a:moveTo>
                <a:lnTo>
                  <a:pt x="192141" y="323850"/>
                </a:lnTo>
                <a:lnTo>
                  <a:pt x="192141" y="343588"/>
                </a:lnTo>
                <a:lnTo>
                  <a:pt x="172403" y="343588"/>
                </a:lnTo>
                <a:close/>
                <a:moveTo>
                  <a:pt x="131343" y="323850"/>
                </a:moveTo>
                <a:lnTo>
                  <a:pt x="151934" y="323850"/>
                </a:lnTo>
                <a:lnTo>
                  <a:pt x="151934" y="343588"/>
                </a:lnTo>
                <a:lnTo>
                  <a:pt x="131343" y="343588"/>
                </a:lnTo>
                <a:close/>
                <a:moveTo>
                  <a:pt x="91136" y="323850"/>
                </a:moveTo>
                <a:lnTo>
                  <a:pt x="111605" y="323850"/>
                </a:lnTo>
                <a:lnTo>
                  <a:pt x="111605" y="343588"/>
                </a:lnTo>
                <a:lnTo>
                  <a:pt x="91136" y="343588"/>
                </a:lnTo>
                <a:close/>
                <a:moveTo>
                  <a:pt x="334230" y="163046"/>
                </a:moveTo>
                <a:lnTo>
                  <a:pt x="334230" y="264001"/>
                </a:lnTo>
                <a:lnTo>
                  <a:pt x="338025" y="264001"/>
                </a:lnTo>
                <a:cubicBezTo>
                  <a:pt x="339543" y="263242"/>
                  <a:pt x="341061" y="263242"/>
                  <a:pt x="342579" y="263242"/>
                </a:cubicBezTo>
                <a:lnTo>
                  <a:pt x="377493" y="263242"/>
                </a:lnTo>
                <a:cubicBezTo>
                  <a:pt x="382047" y="263242"/>
                  <a:pt x="385842" y="258687"/>
                  <a:pt x="385842" y="254892"/>
                </a:cubicBezTo>
                <a:lnTo>
                  <a:pt x="385842" y="170637"/>
                </a:lnTo>
                <a:cubicBezTo>
                  <a:pt x="385842" y="166842"/>
                  <a:pt x="382047" y="163046"/>
                  <a:pt x="377493" y="163046"/>
                </a:cubicBezTo>
                <a:close/>
                <a:moveTo>
                  <a:pt x="222513" y="161543"/>
                </a:moveTo>
                <a:lnTo>
                  <a:pt x="222513" y="263189"/>
                </a:lnTo>
                <a:lnTo>
                  <a:pt x="273466" y="263189"/>
                </a:lnTo>
                <a:lnTo>
                  <a:pt x="273466" y="161543"/>
                </a:lnTo>
                <a:close/>
                <a:moveTo>
                  <a:pt x="324363" y="142552"/>
                </a:moveTo>
                <a:lnTo>
                  <a:pt x="377493" y="142552"/>
                </a:lnTo>
                <a:cubicBezTo>
                  <a:pt x="392673" y="142552"/>
                  <a:pt x="406335" y="155456"/>
                  <a:pt x="406335" y="170637"/>
                </a:cubicBezTo>
                <a:lnTo>
                  <a:pt x="406335" y="254892"/>
                </a:lnTo>
                <a:cubicBezTo>
                  <a:pt x="406335" y="270073"/>
                  <a:pt x="392673" y="282977"/>
                  <a:pt x="377493" y="282977"/>
                </a:cubicBezTo>
                <a:lnTo>
                  <a:pt x="346374" y="282977"/>
                </a:lnTo>
                <a:cubicBezTo>
                  <a:pt x="345615" y="284495"/>
                  <a:pt x="344097" y="284495"/>
                  <a:pt x="342579" y="284495"/>
                </a:cubicBezTo>
                <a:lnTo>
                  <a:pt x="324363" y="284495"/>
                </a:lnTo>
                <a:cubicBezTo>
                  <a:pt x="318291" y="284495"/>
                  <a:pt x="313737" y="279941"/>
                  <a:pt x="313737" y="273868"/>
                </a:cubicBezTo>
                <a:lnTo>
                  <a:pt x="313737" y="152420"/>
                </a:lnTo>
                <a:cubicBezTo>
                  <a:pt x="313737" y="146347"/>
                  <a:pt x="318291" y="142552"/>
                  <a:pt x="324363" y="142552"/>
                </a:cubicBezTo>
                <a:close/>
                <a:moveTo>
                  <a:pt x="435215" y="141821"/>
                </a:moveTo>
                <a:lnTo>
                  <a:pt x="506609" y="141821"/>
                </a:lnTo>
                <a:lnTo>
                  <a:pt x="506609" y="161543"/>
                </a:lnTo>
                <a:lnTo>
                  <a:pt x="445848" y="161543"/>
                </a:lnTo>
                <a:lnTo>
                  <a:pt x="445848" y="202505"/>
                </a:lnTo>
                <a:lnTo>
                  <a:pt x="506609" y="202505"/>
                </a:lnTo>
                <a:lnTo>
                  <a:pt x="506609" y="222227"/>
                </a:lnTo>
                <a:lnTo>
                  <a:pt x="445848" y="222227"/>
                </a:lnTo>
                <a:lnTo>
                  <a:pt x="445848" y="263189"/>
                </a:lnTo>
                <a:lnTo>
                  <a:pt x="506609" y="263189"/>
                </a:lnTo>
                <a:lnTo>
                  <a:pt x="506609" y="282911"/>
                </a:lnTo>
                <a:lnTo>
                  <a:pt x="435215" y="282911"/>
                </a:lnTo>
                <a:cubicBezTo>
                  <a:pt x="429139" y="282911"/>
                  <a:pt x="425342" y="279118"/>
                  <a:pt x="425342" y="273050"/>
                </a:cubicBezTo>
                <a:lnTo>
                  <a:pt x="425342" y="151682"/>
                </a:lnTo>
                <a:cubicBezTo>
                  <a:pt x="425342" y="145614"/>
                  <a:pt x="429139" y="141821"/>
                  <a:pt x="435215" y="141821"/>
                </a:cubicBezTo>
                <a:close/>
                <a:moveTo>
                  <a:pt x="222513" y="141821"/>
                </a:moveTo>
                <a:lnTo>
                  <a:pt x="273466" y="141821"/>
                </a:lnTo>
                <a:cubicBezTo>
                  <a:pt x="285633" y="141821"/>
                  <a:pt x="293999" y="149406"/>
                  <a:pt x="293999" y="161543"/>
                </a:cubicBezTo>
                <a:lnTo>
                  <a:pt x="293999" y="263189"/>
                </a:lnTo>
                <a:cubicBezTo>
                  <a:pt x="293999" y="275326"/>
                  <a:pt x="285633" y="282911"/>
                  <a:pt x="273466" y="282911"/>
                </a:cubicBezTo>
                <a:lnTo>
                  <a:pt x="222513" y="282911"/>
                </a:lnTo>
                <a:cubicBezTo>
                  <a:pt x="210346" y="282911"/>
                  <a:pt x="202741" y="275326"/>
                  <a:pt x="202741" y="263189"/>
                </a:cubicBezTo>
                <a:lnTo>
                  <a:pt x="202741" y="161543"/>
                </a:lnTo>
                <a:cubicBezTo>
                  <a:pt x="202741" y="149406"/>
                  <a:pt x="210346" y="141821"/>
                  <a:pt x="222513" y="141821"/>
                </a:cubicBezTo>
                <a:close/>
                <a:moveTo>
                  <a:pt x="121514" y="141821"/>
                </a:moveTo>
                <a:lnTo>
                  <a:pt x="151893" y="141821"/>
                </a:lnTo>
                <a:cubicBezTo>
                  <a:pt x="169361" y="141821"/>
                  <a:pt x="182272" y="154716"/>
                  <a:pt x="182272" y="172163"/>
                </a:cubicBezTo>
                <a:lnTo>
                  <a:pt x="161766" y="172163"/>
                </a:lnTo>
                <a:cubicBezTo>
                  <a:pt x="161766" y="166095"/>
                  <a:pt x="157969" y="161543"/>
                  <a:pt x="151893" y="161543"/>
                </a:cubicBezTo>
                <a:lnTo>
                  <a:pt x="121514" y="161543"/>
                </a:lnTo>
                <a:cubicBezTo>
                  <a:pt x="115439" y="161543"/>
                  <a:pt x="111641" y="166095"/>
                  <a:pt x="111641" y="172163"/>
                </a:cubicBezTo>
                <a:lnTo>
                  <a:pt x="111641" y="252569"/>
                </a:lnTo>
                <a:cubicBezTo>
                  <a:pt x="111641" y="258637"/>
                  <a:pt x="115439" y="263189"/>
                  <a:pt x="121514" y="263189"/>
                </a:cubicBezTo>
                <a:lnTo>
                  <a:pt x="151893" y="263189"/>
                </a:lnTo>
                <a:cubicBezTo>
                  <a:pt x="157969" y="263189"/>
                  <a:pt x="161766" y="258637"/>
                  <a:pt x="161766" y="252569"/>
                </a:cubicBezTo>
                <a:lnTo>
                  <a:pt x="182272" y="252569"/>
                </a:lnTo>
                <a:cubicBezTo>
                  <a:pt x="182272" y="270016"/>
                  <a:pt x="169361" y="282911"/>
                  <a:pt x="151893" y="282911"/>
                </a:cubicBezTo>
                <a:lnTo>
                  <a:pt x="121514" y="282911"/>
                </a:lnTo>
                <a:cubicBezTo>
                  <a:pt x="104047" y="282911"/>
                  <a:pt x="91136" y="270016"/>
                  <a:pt x="91136" y="252569"/>
                </a:cubicBezTo>
                <a:lnTo>
                  <a:pt x="91136" y="172163"/>
                </a:lnTo>
                <a:cubicBezTo>
                  <a:pt x="91136" y="154716"/>
                  <a:pt x="104047" y="141821"/>
                  <a:pt x="121514" y="141821"/>
                </a:cubicBezTo>
                <a:close/>
                <a:moveTo>
                  <a:pt x="496009" y="81145"/>
                </a:moveTo>
                <a:lnTo>
                  <a:pt x="516478" y="81145"/>
                </a:lnTo>
                <a:lnTo>
                  <a:pt x="516478" y="100883"/>
                </a:lnTo>
                <a:lnTo>
                  <a:pt x="496009" y="100883"/>
                </a:lnTo>
                <a:close/>
                <a:moveTo>
                  <a:pt x="455680" y="81145"/>
                </a:moveTo>
                <a:lnTo>
                  <a:pt x="476271" y="81145"/>
                </a:lnTo>
                <a:lnTo>
                  <a:pt x="476271" y="100883"/>
                </a:lnTo>
                <a:lnTo>
                  <a:pt x="455680" y="100883"/>
                </a:lnTo>
                <a:close/>
                <a:moveTo>
                  <a:pt x="415473" y="81145"/>
                </a:moveTo>
                <a:lnTo>
                  <a:pt x="435211" y="81145"/>
                </a:lnTo>
                <a:lnTo>
                  <a:pt x="435211" y="100883"/>
                </a:lnTo>
                <a:lnTo>
                  <a:pt x="415473" y="100883"/>
                </a:lnTo>
                <a:close/>
                <a:moveTo>
                  <a:pt x="374413" y="81145"/>
                </a:moveTo>
                <a:lnTo>
                  <a:pt x="395004" y="81145"/>
                </a:lnTo>
                <a:lnTo>
                  <a:pt x="395004" y="100883"/>
                </a:lnTo>
                <a:lnTo>
                  <a:pt x="374413" y="100883"/>
                </a:lnTo>
                <a:close/>
                <a:moveTo>
                  <a:pt x="334206" y="81145"/>
                </a:moveTo>
                <a:lnTo>
                  <a:pt x="354675" y="81145"/>
                </a:lnTo>
                <a:lnTo>
                  <a:pt x="354675" y="100883"/>
                </a:lnTo>
                <a:lnTo>
                  <a:pt x="334206" y="100883"/>
                </a:lnTo>
                <a:close/>
                <a:moveTo>
                  <a:pt x="293999" y="81145"/>
                </a:moveTo>
                <a:lnTo>
                  <a:pt x="313737" y="81145"/>
                </a:lnTo>
                <a:lnTo>
                  <a:pt x="313737" y="100883"/>
                </a:lnTo>
                <a:lnTo>
                  <a:pt x="293999" y="100883"/>
                </a:lnTo>
                <a:close/>
                <a:moveTo>
                  <a:pt x="252939" y="81145"/>
                </a:moveTo>
                <a:lnTo>
                  <a:pt x="273408" y="81145"/>
                </a:lnTo>
                <a:lnTo>
                  <a:pt x="273408" y="100883"/>
                </a:lnTo>
                <a:lnTo>
                  <a:pt x="252939" y="100883"/>
                </a:lnTo>
                <a:close/>
                <a:moveTo>
                  <a:pt x="212732" y="81145"/>
                </a:moveTo>
                <a:lnTo>
                  <a:pt x="233201" y="81145"/>
                </a:lnTo>
                <a:lnTo>
                  <a:pt x="233201" y="100883"/>
                </a:lnTo>
                <a:lnTo>
                  <a:pt x="212732" y="100883"/>
                </a:lnTo>
                <a:close/>
                <a:moveTo>
                  <a:pt x="172403" y="81145"/>
                </a:moveTo>
                <a:lnTo>
                  <a:pt x="192141" y="81145"/>
                </a:lnTo>
                <a:lnTo>
                  <a:pt x="192141" y="100883"/>
                </a:lnTo>
                <a:lnTo>
                  <a:pt x="172403" y="100883"/>
                </a:lnTo>
                <a:close/>
                <a:moveTo>
                  <a:pt x="131343" y="81145"/>
                </a:moveTo>
                <a:lnTo>
                  <a:pt x="151934" y="81145"/>
                </a:lnTo>
                <a:lnTo>
                  <a:pt x="151934" y="100883"/>
                </a:lnTo>
                <a:lnTo>
                  <a:pt x="131343" y="100883"/>
                </a:lnTo>
                <a:close/>
                <a:moveTo>
                  <a:pt x="91136" y="81145"/>
                </a:moveTo>
                <a:lnTo>
                  <a:pt x="111605" y="81145"/>
                </a:lnTo>
                <a:lnTo>
                  <a:pt x="111605" y="100883"/>
                </a:lnTo>
                <a:lnTo>
                  <a:pt x="91136" y="100883"/>
                </a:lnTo>
                <a:close/>
                <a:moveTo>
                  <a:pt x="60761" y="60676"/>
                </a:moveTo>
                <a:lnTo>
                  <a:pt x="60761" y="364057"/>
                </a:lnTo>
                <a:lnTo>
                  <a:pt x="546853" y="364057"/>
                </a:lnTo>
                <a:lnTo>
                  <a:pt x="546853" y="60676"/>
                </a:lnTo>
                <a:close/>
                <a:moveTo>
                  <a:pt x="20507" y="20478"/>
                </a:moveTo>
                <a:lnTo>
                  <a:pt x="20507" y="364057"/>
                </a:lnTo>
                <a:lnTo>
                  <a:pt x="40254" y="364057"/>
                </a:lnTo>
                <a:lnTo>
                  <a:pt x="40254" y="50816"/>
                </a:lnTo>
                <a:cubicBezTo>
                  <a:pt x="40254" y="44749"/>
                  <a:pt x="44811" y="40198"/>
                  <a:pt x="50887" y="40198"/>
                </a:cubicBezTo>
                <a:lnTo>
                  <a:pt x="556727" y="40198"/>
                </a:lnTo>
                <a:cubicBezTo>
                  <a:pt x="562803" y="40198"/>
                  <a:pt x="567360" y="44749"/>
                  <a:pt x="567360" y="50816"/>
                </a:cubicBezTo>
                <a:lnTo>
                  <a:pt x="567360" y="364057"/>
                </a:lnTo>
                <a:lnTo>
                  <a:pt x="587107" y="364057"/>
                </a:lnTo>
                <a:lnTo>
                  <a:pt x="587107" y="20478"/>
                </a:lnTo>
                <a:close/>
                <a:moveTo>
                  <a:pt x="9873" y="0"/>
                </a:moveTo>
                <a:lnTo>
                  <a:pt x="597740" y="0"/>
                </a:lnTo>
                <a:cubicBezTo>
                  <a:pt x="603817" y="0"/>
                  <a:pt x="607614" y="3792"/>
                  <a:pt x="607614" y="9860"/>
                </a:cubicBezTo>
                <a:lnTo>
                  <a:pt x="607614" y="475549"/>
                </a:lnTo>
                <a:cubicBezTo>
                  <a:pt x="607614" y="481617"/>
                  <a:pt x="603817" y="485409"/>
                  <a:pt x="597740" y="485409"/>
                </a:cubicBezTo>
                <a:lnTo>
                  <a:pt x="374442" y="485409"/>
                </a:lnTo>
                <a:lnTo>
                  <a:pt x="374442" y="586283"/>
                </a:lnTo>
                <a:lnTo>
                  <a:pt x="404823" y="586283"/>
                </a:lnTo>
                <a:lnTo>
                  <a:pt x="404823" y="606761"/>
                </a:lnTo>
                <a:lnTo>
                  <a:pt x="364568" y="606761"/>
                </a:lnTo>
                <a:lnTo>
                  <a:pt x="243045" y="606761"/>
                </a:lnTo>
                <a:lnTo>
                  <a:pt x="202791" y="606761"/>
                </a:lnTo>
                <a:lnTo>
                  <a:pt x="202791" y="586283"/>
                </a:lnTo>
                <a:lnTo>
                  <a:pt x="233172" y="586283"/>
                </a:lnTo>
                <a:lnTo>
                  <a:pt x="233172" y="485409"/>
                </a:lnTo>
                <a:lnTo>
                  <a:pt x="9873" y="485409"/>
                </a:lnTo>
                <a:cubicBezTo>
                  <a:pt x="3797" y="485409"/>
                  <a:pt x="0" y="481617"/>
                  <a:pt x="0" y="475549"/>
                </a:cubicBezTo>
                <a:lnTo>
                  <a:pt x="0" y="9860"/>
                </a:lnTo>
                <a:cubicBezTo>
                  <a:pt x="0" y="3792"/>
                  <a:pt x="3797" y="0"/>
                  <a:pt x="9873" y="0"/>
                </a:cubicBezTo>
                <a:close/>
              </a:path>
            </a:pathLst>
          </a:custGeom>
          <a:solidFill>
            <a:schemeClr val="bg1"/>
          </a:solidFill>
          <a:ln>
            <a:noFill/>
          </a:ln>
          <a:scene3d>
            <a:camera prst="orthographicFront">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黑体" panose="02010609060101010101" pitchFamily="49" charset="-122"/>
              <a:cs typeface="Arial" panose="020B0604020202020204" pitchFamily="34" charset="0"/>
            </a:endParaRPr>
          </a:p>
        </p:txBody>
      </p:sp>
      <p:sp>
        <p:nvSpPr>
          <p:cNvPr id="75" name="矩形: 圆角 74"/>
          <p:cNvSpPr/>
          <p:nvPr/>
        </p:nvSpPr>
        <p:spPr>
          <a:xfrm>
            <a:off x="1355235" y="4841320"/>
            <a:ext cx="691972" cy="691972"/>
          </a:xfrm>
          <a:prstGeom prst="roundRect">
            <a:avLst/>
          </a:prstGeom>
          <a:solidFill>
            <a:schemeClr val="accent1">
              <a:alpha val="85000"/>
            </a:schemeClr>
          </a:solidFill>
          <a:ln>
            <a:noFill/>
          </a:ln>
          <a:scene3d>
            <a:camera prst="orthographicFront">
              <a:rot lat="19500000" lon="2700000" rev="18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76" name="矩形 75"/>
          <p:cNvSpPr/>
          <p:nvPr/>
        </p:nvSpPr>
        <p:spPr>
          <a:xfrm>
            <a:off x="661883" y="5287414"/>
            <a:ext cx="1405798" cy="646331"/>
          </a:xfrm>
          <a:prstGeom prst="rect">
            <a:avLst/>
          </a:prstGeom>
          <a:scene3d>
            <a:camera prst="orthographicFront">
              <a:rot lat="19500000" lon="2700000" rev="18000000"/>
            </a:camera>
            <a:lightRig rig="threePt" dir="t"/>
          </a:scene3d>
        </p:spPr>
        <p:txBody>
          <a:bodyPr wrap="square">
            <a:spAutoFit/>
            <a:sp3d extrusionH="6350"/>
          </a:bodyPr>
          <a:lstStyle/>
          <a:p>
            <a:pPr algn="ctr"/>
            <a:r>
              <a:rPr lang="en-US" altLang="zh-CN" b="1" dirty="0">
                <a:solidFill>
                  <a:schemeClr val="accent1"/>
                </a:solidFill>
                <a:latin typeface="Arial" panose="020B0604020202020204" pitchFamily="34" charset="0"/>
                <a:ea typeface="黑体" panose="02010609060101010101" pitchFamily="49" charset="-122"/>
                <a:cs typeface="Arial" panose="020B0604020202020204" pitchFamily="34" charset="0"/>
              </a:rPr>
              <a:t>AVI&amp;AOI</a:t>
            </a:r>
            <a:r>
              <a:rPr lang="zh-CN" altLang="en-US" b="1" dirty="0">
                <a:solidFill>
                  <a:schemeClr val="accent1"/>
                </a:solidFill>
                <a:latin typeface="Arial" panose="020B0604020202020204" pitchFamily="34" charset="0"/>
                <a:ea typeface="黑体" panose="02010609060101010101" pitchFamily="49" charset="-122"/>
                <a:cs typeface="Arial" panose="020B0604020202020204" pitchFamily="34" charset="0"/>
              </a:rPr>
              <a:t>（合作伙伴）</a:t>
            </a:r>
          </a:p>
        </p:txBody>
      </p:sp>
      <p:sp>
        <p:nvSpPr>
          <p:cNvPr id="77" name="矩形: 圆角 76"/>
          <p:cNvSpPr/>
          <p:nvPr/>
        </p:nvSpPr>
        <p:spPr>
          <a:xfrm>
            <a:off x="1497153" y="4744970"/>
            <a:ext cx="483793" cy="483793"/>
          </a:xfrm>
          <a:prstGeom prst="roundRect">
            <a:avLst/>
          </a:prstGeom>
          <a:solidFill>
            <a:schemeClr val="accent1">
              <a:alpha val="40000"/>
            </a:schemeClr>
          </a:solidFill>
          <a:ln>
            <a:noFill/>
          </a:ln>
          <a:scene3d>
            <a:camera prst="orthographicFront">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78" name="矩形: 圆角 77"/>
          <p:cNvSpPr/>
          <p:nvPr/>
        </p:nvSpPr>
        <p:spPr>
          <a:xfrm>
            <a:off x="1451909" y="4775927"/>
            <a:ext cx="483793" cy="483793"/>
          </a:xfrm>
          <a:prstGeom prst="roundRect">
            <a:avLst/>
          </a:prstGeom>
          <a:solidFill>
            <a:schemeClr val="accent1">
              <a:lumMod val="75000"/>
            </a:schemeClr>
          </a:solidFill>
          <a:ln>
            <a:noFill/>
          </a:ln>
          <a:scene3d>
            <a:camera prst="orthographicFront">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74" name="chip_114696"/>
          <p:cNvSpPr/>
          <p:nvPr/>
        </p:nvSpPr>
        <p:spPr>
          <a:xfrm>
            <a:off x="1542783" y="4871085"/>
            <a:ext cx="282994" cy="282598"/>
          </a:xfrm>
          <a:custGeom>
            <a:avLst/>
            <a:gdLst>
              <a:gd name="connsiteX0" fmla="*/ 240627 w 605804"/>
              <a:gd name="connsiteY0" fmla="*/ 240240 h 604957"/>
              <a:gd name="connsiteX1" fmla="*/ 240627 w 605804"/>
              <a:gd name="connsiteY1" fmla="*/ 364647 h 604957"/>
              <a:gd name="connsiteX2" fmla="*/ 365179 w 605804"/>
              <a:gd name="connsiteY2" fmla="*/ 364647 h 604957"/>
              <a:gd name="connsiteX3" fmla="*/ 365179 w 605804"/>
              <a:gd name="connsiteY3" fmla="*/ 240240 h 604957"/>
              <a:gd name="connsiteX4" fmla="*/ 226444 w 605804"/>
              <a:gd name="connsiteY4" fmla="*/ 211908 h 604957"/>
              <a:gd name="connsiteX5" fmla="*/ 379361 w 605804"/>
              <a:gd name="connsiteY5" fmla="*/ 211908 h 604957"/>
              <a:gd name="connsiteX6" fmla="*/ 393544 w 605804"/>
              <a:gd name="connsiteY6" fmla="*/ 226074 h 604957"/>
              <a:gd name="connsiteX7" fmla="*/ 393544 w 605804"/>
              <a:gd name="connsiteY7" fmla="*/ 378813 h 604957"/>
              <a:gd name="connsiteX8" fmla="*/ 379361 w 605804"/>
              <a:gd name="connsiteY8" fmla="*/ 392979 h 604957"/>
              <a:gd name="connsiteX9" fmla="*/ 226444 w 605804"/>
              <a:gd name="connsiteY9" fmla="*/ 392979 h 604957"/>
              <a:gd name="connsiteX10" fmla="*/ 212261 w 605804"/>
              <a:gd name="connsiteY10" fmla="*/ 378813 h 604957"/>
              <a:gd name="connsiteX11" fmla="*/ 212261 w 605804"/>
              <a:gd name="connsiteY11" fmla="*/ 226074 h 604957"/>
              <a:gd name="connsiteX12" fmla="*/ 226444 w 605804"/>
              <a:gd name="connsiteY12" fmla="*/ 211908 h 604957"/>
              <a:gd name="connsiteX13" fmla="*/ 112522 w 605804"/>
              <a:gd name="connsiteY13" fmla="*/ 112364 h 604957"/>
              <a:gd name="connsiteX14" fmla="*/ 112522 w 605804"/>
              <a:gd name="connsiteY14" fmla="*/ 156564 h 604957"/>
              <a:gd name="connsiteX15" fmla="*/ 125107 w 605804"/>
              <a:gd name="connsiteY15" fmla="*/ 156564 h 604957"/>
              <a:gd name="connsiteX16" fmla="*/ 139292 w 605804"/>
              <a:gd name="connsiteY16" fmla="*/ 170730 h 604957"/>
              <a:gd name="connsiteX17" fmla="*/ 125107 w 605804"/>
              <a:gd name="connsiteY17" fmla="*/ 185002 h 604957"/>
              <a:gd name="connsiteX18" fmla="*/ 112522 w 605804"/>
              <a:gd name="connsiteY18" fmla="*/ 185002 h 604957"/>
              <a:gd name="connsiteX19" fmla="*/ 112522 w 605804"/>
              <a:gd name="connsiteY19" fmla="*/ 222386 h 604957"/>
              <a:gd name="connsiteX20" fmla="*/ 125107 w 605804"/>
              <a:gd name="connsiteY20" fmla="*/ 222386 h 604957"/>
              <a:gd name="connsiteX21" fmla="*/ 139292 w 605804"/>
              <a:gd name="connsiteY21" fmla="*/ 236658 h 604957"/>
              <a:gd name="connsiteX22" fmla="*/ 125107 w 605804"/>
              <a:gd name="connsiteY22" fmla="*/ 250823 h 604957"/>
              <a:gd name="connsiteX23" fmla="*/ 112522 w 605804"/>
              <a:gd name="connsiteY23" fmla="*/ 250823 h 604957"/>
              <a:gd name="connsiteX24" fmla="*/ 112522 w 605804"/>
              <a:gd name="connsiteY24" fmla="*/ 288313 h 604957"/>
              <a:gd name="connsiteX25" fmla="*/ 125107 w 605804"/>
              <a:gd name="connsiteY25" fmla="*/ 288313 h 604957"/>
              <a:gd name="connsiteX26" fmla="*/ 139292 w 605804"/>
              <a:gd name="connsiteY26" fmla="*/ 302479 h 604957"/>
              <a:gd name="connsiteX27" fmla="*/ 125107 w 605804"/>
              <a:gd name="connsiteY27" fmla="*/ 316644 h 604957"/>
              <a:gd name="connsiteX28" fmla="*/ 112522 w 605804"/>
              <a:gd name="connsiteY28" fmla="*/ 316644 h 604957"/>
              <a:gd name="connsiteX29" fmla="*/ 112522 w 605804"/>
              <a:gd name="connsiteY29" fmla="*/ 354134 h 604957"/>
              <a:gd name="connsiteX30" fmla="*/ 125107 w 605804"/>
              <a:gd name="connsiteY30" fmla="*/ 354134 h 604957"/>
              <a:gd name="connsiteX31" fmla="*/ 139292 w 605804"/>
              <a:gd name="connsiteY31" fmla="*/ 368300 h 604957"/>
              <a:gd name="connsiteX32" fmla="*/ 125107 w 605804"/>
              <a:gd name="connsiteY32" fmla="*/ 382572 h 604957"/>
              <a:gd name="connsiteX33" fmla="*/ 112522 w 605804"/>
              <a:gd name="connsiteY33" fmla="*/ 382572 h 604957"/>
              <a:gd name="connsiteX34" fmla="*/ 112522 w 605804"/>
              <a:gd name="connsiteY34" fmla="*/ 419955 h 604957"/>
              <a:gd name="connsiteX35" fmla="*/ 125107 w 605804"/>
              <a:gd name="connsiteY35" fmla="*/ 419955 h 604957"/>
              <a:gd name="connsiteX36" fmla="*/ 139292 w 605804"/>
              <a:gd name="connsiteY36" fmla="*/ 434227 h 604957"/>
              <a:gd name="connsiteX37" fmla="*/ 125107 w 605804"/>
              <a:gd name="connsiteY37" fmla="*/ 448393 h 604957"/>
              <a:gd name="connsiteX38" fmla="*/ 112522 w 605804"/>
              <a:gd name="connsiteY38" fmla="*/ 448393 h 604957"/>
              <a:gd name="connsiteX39" fmla="*/ 112522 w 605804"/>
              <a:gd name="connsiteY39" fmla="*/ 492593 h 604957"/>
              <a:gd name="connsiteX40" fmla="*/ 156784 w 605804"/>
              <a:gd name="connsiteY40" fmla="*/ 492593 h 604957"/>
              <a:gd name="connsiteX41" fmla="*/ 156784 w 605804"/>
              <a:gd name="connsiteY41" fmla="*/ 480025 h 604957"/>
              <a:gd name="connsiteX42" fmla="*/ 170969 w 605804"/>
              <a:gd name="connsiteY42" fmla="*/ 465860 h 604957"/>
              <a:gd name="connsiteX43" fmla="*/ 185261 w 605804"/>
              <a:gd name="connsiteY43" fmla="*/ 480025 h 604957"/>
              <a:gd name="connsiteX44" fmla="*/ 185261 w 605804"/>
              <a:gd name="connsiteY44" fmla="*/ 492593 h 604957"/>
              <a:gd name="connsiteX45" fmla="*/ 222697 w 605804"/>
              <a:gd name="connsiteY45" fmla="*/ 492593 h 604957"/>
              <a:gd name="connsiteX46" fmla="*/ 222697 w 605804"/>
              <a:gd name="connsiteY46" fmla="*/ 480025 h 604957"/>
              <a:gd name="connsiteX47" fmla="*/ 236989 w 605804"/>
              <a:gd name="connsiteY47" fmla="*/ 465860 h 604957"/>
              <a:gd name="connsiteX48" fmla="*/ 251174 w 605804"/>
              <a:gd name="connsiteY48" fmla="*/ 480025 h 604957"/>
              <a:gd name="connsiteX49" fmla="*/ 251174 w 605804"/>
              <a:gd name="connsiteY49" fmla="*/ 492593 h 604957"/>
              <a:gd name="connsiteX50" fmla="*/ 288717 w 605804"/>
              <a:gd name="connsiteY50" fmla="*/ 492593 h 604957"/>
              <a:gd name="connsiteX51" fmla="*/ 288717 w 605804"/>
              <a:gd name="connsiteY51" fmla="*/ 480025 h 604957"/>
              <a:gd name="connsiteX52" fmla="*/ 302902 w 605804"/>
              <a:gd name="connsiteY52" fmla="*/ 465860 h 604957"/>
              <a:gd name="connsiteX53" fmla="*/ 317087 w 605804"/>
              <a:gd name="connsiteY53" fmla="*/ 480025 h 604957"/>
              <a:gd name="connsiteX54" fmla="*/ 317087 w 605804"/>
              <a:gd name="connsiteY54" fmla="*/ 492593 h 604957"/>
              <a:gd name="connsiteX55" fmla="*/ 354630 w 605804"/>
              <a:gd name="connsiteY55" fmla="*/ 492593 h 604957"/>
              <a:gd name="connsiteX56" fmla="*/ 354630 w 605804"/>
              <a:gd name="connsiteY56" fmla="*/ 480025 h 604957"/>
              <a:gd name="connsiteX57" fmla="*/ 368815 w 605804"/>
              <a:gd name="connsiteY57" fmla="*/ 465860 h 604957"/>
              <a:gd name="connsiteX58" fmla="*/ 383107 w 605804"/>
              <a:gd name="connsiteY58" fmla="*/ 480025 h 604957"/>
              <a:gd name="connsiteX59" fmla="*/ 383107 w 605804"/>
              <a:gd name="connsiteY59" fmla="*/ 492593 h 604957"/>
              <a:gd name="connsiteX60" fmla="*/ 420543 w 605804"/>
              <a:gd name="connsiteY60" fmla="*/ 492593 h 604957"/>
              <a:gd name="connsiteX61" fmla="*/ 420543 w 605804"/>
              <a:gd name="connsiteY61" fmla="*/ 480025 h 604957"/>
              <a:gd name="connsiteX62" fmla="*/ 434835 w 605804"/>
              <a:gd name="connsiteY62" fmla="*/ 465860 h 604957"/>
              <a:gd name="connsiteX63" fmla="*/ 449020 w 605804"/>
              <a:gd name="connsiteY63" fmla="*/ 480025 h 604957"/>
              <a:gd name="connsiteX64" fmla="*/ 449020 w 605804"/>
              <a:gd name="connsiteY64" fmla="*/ 492593 h 604957"/>
              <a:gd name="connsiteX65" fmla="*/ 493282 w 605804"/>
              <a:gd name="connsiteY65" fmla="*/ 492593 h 604957"/>
              <a:gd name="connsiteX66" fmla="*/ 493282 w 605804"/>
              <a:gd name="connsiteY66" fmla="*/ 448393 h 604957"/>
              <a:gd name="connsiteX67" fmla="*/ 480697 w 605804"/>
              <a:gd name="connsiteY67" fmla="*/ 448393 h 604957"/>
              <a:gd name="connsiteX68" fmla="*/ 466512 w 605804"/>
              <a:gd name="connsiteY68" fmla="*/ 434227 h 604957"/>
              <a:gd name="connsiteX69" fmla="*/ 480697 w 605804"/>
              <a:gd name="connsiteY69" fmla="*/ 419955 h 604957"/>
              <a:gd name="connsiteX70" fmla="*/ 493282 w 605804"/>
              <a:gd name="connsiteY70" fmla="*/ 419955 h 604957"/>
              <a:gd name="connsiteX71" fmla="*/ 493282 w 605804"/>
              <a:gd name="connsiteY71" fmla="*/ 382572 h 604957"/>
              <a:gd name="connsiteX72" fmla="*/ 480697 w 605804"/>
              <a:gd name="connsiteY72" fmla="*/ 382572 h 604957"/>
              <a:gd name="connsiteX73" fmla="*/ 466512 w 605804"/>
              <a:gd name="connsiteY73" fmla="*/ 368300 h 604957"/>
              <a:gd name="connsiteX74" fmla="*/ 480697 w 605804"/>
              <a:gd name="connsiteY74" fmla="*/ 354134 h 604957"/>
              <a:gd name="connsiteX75" fmla="*/ 493282 w 605804"/>
              <a:gd name="connsiteY75" fmla="*/ 354134 h 604957"/>
              <a:gd name="connsiteX76" fmla="*/ 493282 w 605804"/>
              <a:gd name="connsiteY76" fmla="*/ 316644 h 604957"/>
              <a:gd name="connsiteX77" fmla="*/ 480697 w 605804"/>
              <a:gd name="connsiteY77" fmla="*/ 316644 h 604957"/>
              <a:gd name="connsiteX78" fmla="*/ 466512 w 605804"/>
              <a:gd name="connsiteY78" fmla="*/ 302479 h 604957"/>
              <a:gd name="connsiteX79" fmla="*/ 480697 w 605804"/>
              <a:gd name="connsiteY79" fmla="*/ 288313 h 604957"/>
              <a:gd name="connsiteX80" fmla="*/ 493282 w 605804"/>
              <a:gd name="connsiteY80" fmla="*/ 288313 h 604957"/>
              <a:gd name="connsiteX81" fmla="*/ 493282 w 605804"/>
              <a:gd name="connsiteY81" fmla="*/ 250823 h 604957"/>
              <a:gd name="connsiteX82" fmla="*/ 480697 w 605804"/>
              <a:gd name="connsiteY82" fmla="*/ 250823 h 604957"/>
              <a:gd name="connsiteX83" fmla="*/ 466512 w 605804"/>
              <a:gd name="connsiteY83" fmla="*/ 236658 h 604957"/>
              <a:gd name="connsiteX84" fmla="*/ 480697 w 605804"/>
              <a:gd name="connsiteY84" fmla="*/ 222386 h 604957"/>
              <a:gd name="connsiteX85" fmla="*/ 493282 w 605804"/>
              <a:gd name="connsiteY85" fmla="*/ 222386 h 604957"/>
              <a:gd name="connsiteX86" fmla="*/ 493282 w 605804"/>
              <a:gd name="connsiteY86" fmla="*/ 185002 h 604957"/>
              <a:gd name="connsiteX87" fmla="*/ 480697 w 605804"/>
              <a:gd name="connsiteY87" fmla="*/ 185002 h 604957"/>
              <a:gd name="connsiteX88" fmla="*/ 466512 w 605804"/>
              <a:gd name="connsiteY88" fmla="*/ 170730 h 604957"/>
              <a:gd name="connsiteX89" fmla="*/ 480697 w 605804"/>
              <a:gd name="connsiteY89" fmla="*/ 156564 h 604957"/>
              <a:gd name="connsiteX90" fmla="*/ 493282 w 605804"/>
              <a:gd name="connsiteY90" fmla="*/ 156564 h 604957"/>
              <a:gd name="connsiteX91" fmla="*/ 493282 w 605804"/>
              <a:gd name="connsiteY91" fmla="*/ 112364 h 604957"/>
              <a:gd name="connsiteX92" fmla="*/ 449020 w 605804"/>
              <a:gd name="connsiteY92" fmla="*/ 112364 h 604957"/>
              <a:gd name="connsiteX93" fmla="*/ 449020 w 605804"/>
              <a:gd name="connsiteY93" fmla="*/ 124932 h 604957"/>
              <a:gd name="connsiteX94" fmla="*/ 434835 w 605804"/>
              <a:gd name="connsiteY94" fmla="*/ 139097 h 604957"/>
              <a:gd name="connsiteX95" fmla="*/ 420543 w 605804"/>
              <a:gd name="connsiteY95" fmla="*/ 124932 h 604957"/>
              <a:gd name="connsiteX96" fmla="*/ 420543 w 605804"/>
              <a:gd name="connsiteY96" fmla="*/ 112364 h 604957"/>
              <a:gd name="connsiteX97" fmla="*/ 383107 w 605804"/>
              <a:gd name="connsiteY97" fmla="*/ 112364 h 604957"/>
              <a:gd name="connsiteX98" fmla="*/ 383107 w 605804"/>
              <a:gd name="connsiteY98" fmla="*/ 124932 h 604957"/>
              <a:gd name="connsiteX99" fmla="*/ 368815 w 605804"/>
              <a:gd name="connsiteY99" fmla="*/ 139097 h 604957"/>
              <a:gd name="connsiteX100" fmla="*/ 354630 w 605804"/>
              <a:gd name="connsiteY100" fmla="*/ 124932 h 604957"/>
              <a:gd name="connsiteX101" fmla="*/ 354630 w 605804"/>
              <a:gd name="connsiteY101" fmla="*/ 112364 h 604957"/>
              <a:gd name="connsiteX102" fmla="*/ 317087 w 605804"/>
              <a:gd name="connsiteY102" fmla="*/ 112364 h 604957"/>
              <a:gd name="connsiteX103" fmla="*/ 317087 w 605804"/>
              <a:gd name="connsiteY103" fmla="*/ 124932 h 604957"/>
              <a:gd name="connsiteX104" fmla="*/ 302902 w 605804"/>
              <a:gd name="connsiteY104" fmla="*/ 139097 h 604957"/>
              <a:gd name="connsiteX105" fmla="*/ 288717 w 605804"/>
              <a:gd name="connsiteY105" fmla="*/ 124932 h 604957"/>
              <a:gd name="connsiteX106" fmla="*/ 288717 w 605804"/>
              <a:gd name="connsiteY106" fmla="*/ 112364 h 604957"/>
              <a:gd name="connsiteX107" fmla="*/ 251174 w 605804"/>
              <a:gd name="connsiteY107" fmla="*/ 112364 h 604957"/>
              <a:gd name="connsiteX108" fmla="*/ 251174 w 605804"/>
              <a:gd name="connsiteY108" fmla="*/ 124932 h 604957"/>
              <a:gd name="connsiteX109" fmla="*/ 236989 w 605804"/>
              <a:gd name="connsiteY109" fmla="*/ 139097 h 604957"/>
              <a:gd name="connsiteX110" fmla="*/ 222697 w 605804"/>
              <a:gd name="connsiteY110" fmla="*/ 124932 h 604957"/>
              <a:gd name="connsiteX111" fmla="*/ 222697 w 605804"/>
              <a:gd name="connsiteY111" fmla="*/ 112364 h 604957"/>
              <a:gd name="connsiteX112" fmla="*/ 185261 w 605804"/>
              <a:gd name="connsiteY112" fmla="*/ 112364 h 604957"/>
              <a:gd name="connsiteX113" fmla="*/ 185261 w 605804"/>
              <a:gd name="connsiteY113" fmla="*/ 124932 h 604957"/>
              <a:gd name="connsiteX114" fmla="*/ 170969 w 605804"/>
              <a:gd name="connsiteY114" fmla="*/ 139097 h 604957"/>
              <a:gd name="connsiteX115" fmla="*/ 156784 w 605804"/>
              <a:gd name="connsiteY115" fmla="*/ 124932 h 604957"/>
              <a:gd name="connsiteX116" fmla="*/ 156784 w 605804"/>
              <a:gd name="connsiteY116" fmla="*/ 112364 h 604957"/>
              <a:gd name="connsiteX117" fmla="*/ 170969 w 605804"/>
              <a:gd name="connsiteY117" fmla="*/ 0 h 604957"/>
              <a:gd name="connsiteX118" fmla="*/ 185261 w 605804"/>
              <a:gd name="connsiteY118" fmla="*/ 14165 h 604957"/>
              <a:gd name="connsiteX119" fmla="*/ 185261 w 605804"/>
              <a:gd name="connsiteY119" fmla="*/ 84034 h 604957"/>
              <a:gd name="connsiteX120" fmla="*/ 222697 w 605804"/>
              <a:gd name="connsiteY120" fmla="*/ 84034 h 604957"/>
              <a:gd name="connsiteX121" fmla="*/ 222697 w 605804"/>
              <a:gd name="connsiteY121" fmla="*/ 14165 h 604957"/>
              <a:gd name="connsiteX122" fmla="*/ 236989 w 605804"/>
              <a:gd name="connsiteY122" fmla="*/ 0 h 604957"/>
              <a:gd name="connsiteX123" fmla="*/ 251174 w 605804"/>
              <a:gd name="connsiteY123" fmla="*/ 14165 h 604957"/>
              <a:gd name="connsiteX124" fmla="*/ 251174 w 605804"/>
              <a:gd name="connsiteY124" fmla="*/ 84034 h 604957"/>
              <a:gd name="connsiteX125" fmla="*/ 288717 w 605804"/>
              <a:gd name="connsiteY125" fmla="*/ 84034 h 604957"/>
              <a:gd name="connsiteX126" fmla="*/ 288717 w 605804"/>
              <a:gd name="connsiteY126" fmla="*/ 14165 h 604957"/>
              <a:gd name="connsiteX127" fmla="*/ 302902 w 605804"/>
              <a:gd name="connsiteY127" fmla="*/ 0 h 604957"/>
              <a:gd name="connsiteX128" fmla="*/ 317087 w 605804"/>
              <a:gd name="connsiteY128" fmla="*/ 14165 h 604957"/>
              <a:gd name="connsiteX129" fmla="*/ 317087 w 605804"/>
              <a:gd name="connsiteY129" fmla="*/ 84034 h 604957"/>
              <a:gd name="connsiteX130" fmla="*/ 354630 w 605804"/>
              <a:gd name="connsiteY130" fmla="*/ 84034 h 604957"/>
              <a:gd name="connsiteX131" fmla="*/ 354630 w 605804"/>
              <a:gd name="connsiteY131" fmla="*/ 14165 h 604957"/>
              <a:gd name="connsiteX132" fmla="*/ 368815 w 605804"/>
              <a:gd name="connsiteY132" fmla="*/ 0 h 604957"/>
              <a:gd name="connsiteX133" fmla="*/ 383107 w 605804"/>
              <a:gd name="connsiteY133" fmla="*/ 14165 h 604957"/>
              <a:gd name="connsiteX134" fmla="*/ 383107 w 605804"/>
              <a:gd name="connsiteY134" fmla="*/ 84034 h 604957"/>
              <a:gd name="connsiteX135" fmla="*/ 420543 w 605804"/>
              <a:gd name="connsiteY135" fmla="*/ 84034 h 604957"/>
              <a:gd name="connsiteX136" fmla="*/ 420543 w 605804"/>
              <a:gd name="connsiteY136" fmla="*/ 14165 h 604957"/>
              <a:gd name="connsiteX137" fmla="*/ 434835 w 605804"/>
              <a:gd name="connsiteY137" fmla="*/ 0 h 604957"/>
              <a:gd name="connsiteX138" fmla="*/ 449020 w 605804"/>
              <a:gd name="connsiteY138" fmla="*/ 14165 h 604957"/>
              <a:gd name="connsiteX139" fmla="*/ 449020 w 605804"/>
              <a:gd name="connsiteY139" fmla="*/ 84034 h 604957"/>
              <a:gd name="connsiteX140" fmla="*/ 507468 w 605804"/>
              <a:gd name="connsiteY140" fmla="*/ 84034 h 604957"/>
              <a:gd name="connsiteX141" fmla="*/ 521653 w 605804"/>
              <a:gd name="connsiteY141" fmla="*/ 98199 h 604957"/>
              <a:gd name="connsiteX142" fmla="*/ 521653 w 605804"/>
              <a:gd name="connsiteY142" fmla="*/ 156564 h 604957"/>
              <a:gd name="connsiteX143" fmla="*/ 591619 w 605804"/>
              <a:gd name="connsiteY143" fmla="*/ 156564 h 604957"/>
              <a:gd name="connsiteX144" fmla="*/ 605804 w 605804"/>
              <a:gd name="connsiteY144" fmla="*/ 170730 h 604957"/>
              <a:gd name="connsiteX145" fmla="*/ 591619 w 605804"/>
              <a:gd name="connsiteY145" fmla="*/ 185002 h 604957"/>
              <a:gd name="connsiteX146" fmla="*/ 521653 w 605804"/>
              <a:gd name="connsiteY146" fmla="*/ 185002 h 604957"/>
              <a:gd name="connsiteX147" fmla="*/ 521653 w 605804"/>
              <a:gd name="connsiteY147" fmla="*/ 222386 h 604957"/>
              <a:gd name="connsiteX148" fmla="*/ 591619 w 605804"/>
              <a:gd name="connsiteY148" fmla="*/ 222386 h 604957"/>
              <a:gd name="connsiteX149" fmla="*/ 605804 w 605804"/>
              <a:gd name="connsiteY149" fmla="*/ 236658 h 604957"/>
              <a:gd name="connsiteX150" fmla="*/ 591619 w 605804"/>
              <a:gd name="connsiteY150" fmla="*/ 250823 h 604957"/>
              <a:gd name="connsiteX151" fmla="*/ 521653 w 605804"/>
              <a:gd name="connsiteY151" fmla="*/ 250823 h 604957"/>
              <a:gd name="connsiteX152" fmla="*/ 521653 w 605804"/>
              <a:gd name="connsiteY152" fmla="*/ 288313 h 604957"/>
              <a:gd name="connsiteX153" fmla="*/ 591619 w 605804"/>
              <a:gd name="connsiteY153" fmla="*/ 288313 h 604957"/>
              <a:gd name="connsiteX154" fmla="*/ 605804 w 605804"/>
              <a:gd name="connsiteY154" fmla="*/ 302479 h 604957"/>
              <a:gd name="connsiteX155" fmla="*/ 591619 w 605804"/>
              <a:gd name="connsiteY155" fmla="*/ 316644 h 604957"/>
              <a:gd name="connsiteX156" fmla="*/ 521653 w 605804"/>
              <a:gd name="connsiteY156" fmla="*/ 316644 h 604957"/>
              <a:gd name="connsiteX157" fmla="*/ 521653 w 605804"/>
              <a:gd name="connsiteY157" fmla="*/ 354134 h 604957"/>
              <a:gd name="connsiteX158" fmla="*/ 591619 w 605804"/>
              <a:gd name="connsiteY158" fmla="*/ 354134 h 604957"/>
              <a:gd name="connsiteX159" fmla="*/ 605804 w 605804"/>
              <a:gd name="connsiteY159" fmla="*/ 368300 h 604957"/>
              <a:gd name="connsiteX160" fmla="*/ 591619 w 605804"/>
              <a:gd name="connsiteY160" fmla="*/ 382572 h 604957"/>
              <a:gd name="connsiteX161" fmla="*/ 521653 w 605804"/>
              <a:gd name="connsiteY161" fmla="*/ 382572 h 604957"/>
              <a:gd name="connsiteX162" fmla="*/ 521653 w 605804"/>
              <a:gd name="connsiteY162" fmla="*/ 419955 h 604957"/>
              <a:gd name="connsiteX163" fmla="*/ 591619 w 605804"/>
              <a:gd name="connsiteY163" fmla="*/ 419955 h 604957"/>
              <a:gd name="connsiteX164" fmla="*/ 605804 w 605804"/>
              <a:gd name="connsiteY164" fmla="*/ 434227 h 604957"/>
              <a:gd name="connsiteX165" fmla="*/ 591619 w 605804"/>
              <a:gd name="connsiteY165" fmla="*/ 448393 h 604957"/>
              <a:gd name="connsiteX166" fmla="*/ 521653 w 605804"/>
              <a:gd name="connsiteY166" fmla="*/ 448393 h 604957"/>
              <a:gd name="connsiteX167" fmla="*/ 521653 w 605804"/>
              <a:gd name="connsiteY167" fmla="*/ 506758 h 604957"/>
              <a:gd name="connsiteX168" fmla="*/ 507468 w 605804"/>
              <a:gd name="connsiteY168" fmla="*/ 520924 h 604957"/>
              <a:gd name="connsiteX169" fmla="*/ 449020 w 605804"/>
              <a:gd name="connsiteY169" fmla="*/ 520924 h 604957"/>
              <a:gd name="connsiteX170" fmla="*/ 449020 w 605804"/>
              <a:gd name="connsiteY170" fmla="*/ 590792 h 604957"/>
              <a:gd name="connsiteX171" fmla="*/ 434835 w 605804"/>
              <a:gd name="connsiteY171" fmla="*/ 604957 h 604957"/>
              <a:gd name="connsiteX172" fmla="*/ 420543 w 605804"/>
              <a:gd name="connsiteY172" fmla="*/ 590792 h 604957"/>
              <a:gd name="connsiteX173" fmla="*/ 420543 w 605804"/>
              <a:gd name="connsiteY173" fmla="*/ 520924 h 604957"/>
              <a:gd name="connsiteX174" fmla="*/ 383107 w 605804"/>
              <a:gd name="connsiteY174" fmla="*/ 520924 h 604957"/>
              <a:gd name="connsiteX175" fmla="*/ 383107 w 605804"/>
              <a:gd name="connsiteY175" fmla="*/ 590792 h 604957"/>
              <a:gd name="connsiteX176" fmla="*/ 368815 w 605804"/>
              <a:gd name="connsiteY176" fmla="*/ 604957 h 604957"/>
              <a:gd name="connsiteX177" fmla="*/ 354630 w 605804"/>
              <a:gd name="connsiteY177" fmla="*/ 590792 h 604957"/>
              <a:gd name="connsiteX178" fmla="*/ 354630 w 605804"/>
              <a:gd name="connsiteY178" fmla="*/ 520924 h 604957"/>
              <a:gd name="connsiteX179" fmla="*/ 317087 w 605804"/>
              <a:gd name="connsiteY179" fmla="*/ 520924 h 604957"/>
              <a:gd name="connsiteX180" fmla="*/ 317087 w 605804"/>
              <a:gd name="connsiteY180" fmla="*/ 590792 h 604957"/>
              <a:gd name="connsiteX181" fmla="*/ 302902 w 605804"/>
              <a:gd name="connsiteY181" fmla="*/ 604957 h 604957"/>
              <a:gd name="connsiteX182" fmla="*/ 288717 w 605804"/>
              <a:gd name="connsiteY182" fmla="*/ 590792 h 604957"/>
              <a:gd name="connsiteX183" fmla="*/ 288717 w 605804"/>
              <a:gd name="connsiteY183" fmla="*/ 520924 h 604957"/>
              <a:gd name="connsiteX184" fmla="*/ 251174 w 605804"/>
              <a:gd name="connsiteY184" fmla="*/ 520924 h 604957"/>
              <a:gd name="connsiteX185" fmla="*/ 251174 w 605804"/>
              <a:gd name="connsiteY185" fmla="*/ 590792 h 604957"/>
              <a:gd name="connsiteX186" fmla="*/ 236989 w 605804"/>
              <a:gd name="connsiteY186" fmla="*/ 604957 h 604957"/>
              <a:gd name="connsiteX187" fmla="*/ 222697 w 605804"/>
              <a:gd name="connsiteY187" fmla="*/ 590792 h 604957"/>
              <a:gd name="connsiteX188" fmla="*/ 222697 w 605804"/>
              <a:gd name="connsiteY188" fmla="*/ 520924 h 604957"/>
              <a:gd name="connsiteX189" fmla="*/ 185261 w 605804"/>
              <a:gd name="connsiteY189" fmla="*/ 520924 h 604957"/>
              <a:gd name="connsiteX190" fmla="*/ 185261 w 605804"/>
              <a:gd name="connsiteY190" fmla="*/ 590792 h 604957"/>
              <a:gd name="connsiteX191" fmla="*/ 170969 w 605804"/>
              <a:gd name="connsiteY191" fmla="*/ 604957 h 604957"/>
              <a:gd name="connsiteX192" fmla="*/ 156784 w 605804"/>
              <a:gd name="connsiteY192" fmla="*/ 590792 h 604957"/>
              <a:gd name="connsiteX193" fmla="*/ 156784 w 605804"/>
              <a:gd name="connsiteY193" fmla="*/ 520924 h 604957"/>
              <a:gd name="connsiteX194" fmla="*/ 98336 w 605804"/>
              <a:gd name="connsiteY194" fmla="*/ 520924 h 604957"/>
              <a:gd name="connsiteX195" fmla="*/ 84151 w 605804"/>
              <a:gd name="connsiteY195" fmla="*/ 506758 h 604957"/>
              <a:gd name="connsiteX196" fmla="*/ 84151 w 605804"/>
              <a:gd name="connsiteY196" fmla="*/ 448393 h 604957"/>
              <a:gd name="connsiteX197" fmla="*/ 14185 w 605804"/>
              <a:gd name="connsiteY197" fmla="*/ 448393 h 604957"/>
              <a:gd name="connsiteX198" fmla="*/ 0 w 605804"/>
              <a:gd name="connsiteY198" fmla="*/ 434227 h 604957"/>
              <a:gd name="connsiteX199" fmla="*/ 14185 w 605804"/>
              <a:gd name="connsiteY199" fmla="*/ 419955 h 604957"/>
              <a:gd name="connsiteX200" fmla="*/ 84151 w 605804"/>
              <a:gd name="connsiteY200" fmla="*/ 419955 h 604957"/>
              <a:gd name="connsiteX201" fmla="*/ 84151 w 605804"/>
              <a:gd name="connsiteY201" fmla="*/ 382572 h 604957"/>
              <a:gd name="connsiteX202" fmla="*/ 14185 w 605804"/>
              <a:gd name="connsiteY202" fmla="*/ 382572 h 604957"/>
              <a:gd name="connsiteX203" fmla="*/ 0 w 605804"/>
              <a:gd name="connsiteY203" fmla="*/ 368300 h 604957"/>
              <a:gd name="connsiteX204" fmla="*/ 14185 w 605804"/>
              <a:gd name="connsiteY204" fmla="*/ 354134 h 604957"/>
              <a:gd name="connsiteX205" fmla="*/ 84151 w 605804"/>
              <a:gd name="connsiteY205" fmla="*/ 354134 h 604957"/>
              <a:gd name="connsiteX206" fmla="*/ 84151 w 605804"/>
              <a:gd name="connsiteY206" fmla="*/ 316644 h 604957"/>
              <a:gd name="connsiteX207" fmla="*/ 14185 w 605804"/>
              <a:gd name="connsiteY207" fmla="*/ 316644 h 604957"/>
              <a:gd name="connsiteX208" fmla="*/ 0 w 605804"/>
              <a:gd name="connsiteY208" fmla="*/ 302479 h 604957"/>
              <a:gd name="connsiteX209" fmla="*/ 14185 w 605804"/>
              <a:gd name="connsiteY209" fmla="*/ 288313 h 604957"/>
              <a:gd name="connsiteX210" fmla="*/ 84151 w 605804"/>
              <a:gd name="connsiteY210" fmla="*/ 288313 h 604957"/>
              <a:gd name="connsiteX211" fmla="*/ 84151 w 605804"/>
              <a:gd name="connsiteY211" fmla="*/ 250823 h 604957"/>
              <a:gd name="connsiteX212" fmla="*/ 14185 w 605804"/>
              <a:gd name="connsiteY212" fmla="*/ 250823 h 604957"/>
              <a:gd name="connsiteX213" fmla="*/ 0 w 605804"/>
              <a:gd name="connsiteY213" fmla="*/ 236658 h 604957"/>
              <a:gd name="connsiteX214" fmla="*/ 14185 w 605804"/>
              <a:gd name="connsiteY214" fmla="*/ 222386 h 604957"/>
              <a:gd name="connsiteX215" fmla="*/ 84151 w 605804"/>
              <a:gd name="connsiteY215" fmla="*/ 222386 h 604957"/>
              <a:gd name="connsiteX216" fmla="*/ 84151 w 605804"/>
              <a:gd name="connsiteY216" fmla="*/ 185002 h 604957"/>
              <a:gd name="connsiteX217" fmla="*/ 14185 w 605804"/>
              <a:gd name="connsiteY217" fmla="*/ 185002 h 604957"/>
              <a:gd name="connsiteX218" fmla="*/ 0 w 605804"/>
              <a:gd name="connsiteY218" fmla="*/ 170730 h 604957"/>
              <a:gd name="connsiteX219" fmla="*/ 14185 w 605804"/>
              <a:gd name="connsiteY219" fmla="*/ 156564 h 604957"/>
              <a:gd name="connsiteX220" fmla="*/ 84151 w 605804"/>
              <a:gd name="connsiteY220" fmla="*/ 156564 h 604957"/>
              <a:gd name="connsiteX221" fmla="*/ 84151 w 605804"/>
              <a:gd name="connsiteY221" fmla="*/ 98199 h 604957"/>
              <a:gd name="connsiteX222" fmla="*/ 98336 w 605804"/>
              <a:gd name="connsiteY222" fmla="*/ 84034 h 604957"/>
              <a:gd name="connsiteX223" fmla="*/ 156784 w 605804"/>
              <a:gd name="connsiteY223" fmla="*/ 84034 h 604957"/>
              <a:gd name="connsiteX224" fmla="*/ 156784 w 605804"/>
              <a:gd name="connsiteY224" fmla="*/ 14165 h 604957"/>
              <a:gd name="connsiteX225" fmla="*/ 170969 w 605804"/>
              <a:gd name="connsiteY225" fmla="*/ 0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605804" h="604957">
                <a:moveTo>
                  <a:pt x="240627" y="240240"/>
                </a:moveTo>
                <a:lnTo>
                  <a:pt x="240627" y="364647"/>
                </a:lnTo>
                <a:lnTo>
                  <a:pt x="365179" y="364647"/>
                </a:lnTo>
                <a:lnTo>
                  <a:pt x="365179" y="240240"/>
                </a:lnTo>
                <a:close/>
                <a:moveTo>
                  <a:pt x="226444" y="211908"/>
                </a:moveTo>
                <a:lnTo>
                  <a:pt x="379361" y="211908"/>
                </a:lnTo>
                <a:cubicBezTo>
                  <a:pt x="387253" y="211908"/>
                  <a:pt x="393544" y="218192"/>
                  <a:pt x="393544" y="226074"/>
                </a:cubicBezTo>
                <a:lnTo>
                  <a:pt x="393544" y="378813"/>
                </a:lnTo>
                <a:cubicBezTo>
                  <a:pt x="393544" y="386695"/>
                  <a:pt x="387253" y="392979"/>
                  <a:pt x="379361" y="392979"/>
                </a:cubicBezTo>
                <a:lnTo>
                  <a:pt x="226444" y="392979"/>
                </a:lnTo>
                <a:cubicBezTo>
                  <a:pt x="218553" y="392979"/>
                  <a:pt x="212261" y="386695"/>
                  <a:pt x="212261" y="378813"/>
                </a:cubicBezTo>
                <a:lnTo>
                  <a:pt x="212261" y="226074"/>
                </a:lnTo>
                <a:cubicBezTo>
                  <a:pt x="212261" y="218192"/>
                  <a:pt x="218553" y="211908"/>
                  <a:pt x="226444" y="211908"/>
                </a:cubicBezTo>
                <a:close/>
                <a:moveTo>
                  <a:pt x="112522" y="112364"/>
                </a:moveTo>
                <a:lnTo>
                  <a:pt x="112522" y="156564"/>
                </a:lnTo>
                <a:lnTo>
                  <a:pt x="125107" y="156564"/>
                </a:lnTo>
                <a:cubicBezTo>
                  <a:pt x="132999" y="156564"/>
                  <a:pt x="139292" y="162955"/>
                  <a:pt x="139292" y="170730"/>
                </a:cubicBezTo>
                <a:cubicBezTo>
                  <a:pt x="139292" y="178611"/>
                  <a:pt x="132999" y="185002"/>
                  <a:pt x="125107" y="185002"/>
                </a:cubicBezTo>
                <a:lnTo>
                  <a:pt x="112522" y="185002"/>
                </a:lnTo>
                <a:lnTo>
                  <a:pt x="112522" y="222386"/>
                </a:lnTo>
                <a:lnTo>
                  <a:pt x="125107" y="222386"/>
                </a:lnTo>
                <a:cubicBezTo>
                  <a:pt x="132999" y="222386"/>
                  <a:pt x="139292" y="228776"/>
                  <a:pt x="139292" y="236658"/>
                </a:cubicBezTo>
                <a:cubicBezTo>
                  <a:pt x="139292" y="244433"/>
                  <a:pt x="132999" y="250823"/>
                  <a:pt x="125107" y="250823"/>
                </a:cubicBezTo>
                <a:lnTo>
                  <a:pt x="112522" y="250823"/>
                </a:lnTo>
                <a:lnTo>
                  <a:pt x="112522" y="288313"/>
                </a:lnTo>
                <a:lnTo>
                  <a:pt x="125107" y="288313"/>
                </a:lnTo>
                <a:cubicBezTo>
                  <a:pt x="132999" y="288313"/>
                  <a:pt x="139292" y="294597"/>
                  <a:pt x="139292" y="302479"/>
                </a:cubicBezTo>
                <a:cubicBezTo>
                  <a:pt x="139292" y="310360"/>
                  <a:pt x="132999" y="316644"/>
                  <a:pt x="125107" y="316644"/>
                </a:cubicBezTo>
                <a:lnTo>
                  <a:pt x="112522" y="316644"/>
                </a:lnTo>
                <a:lnTo>
                  <a:pt x="112522" y="354134"/>
                </a:lnTo>
                <a:lnTo>
                  <a:pt x="125107" y="354134"/>
                </a:lnTo>
                <a:cubicBezTo>
                  <a:pt x="132999" y="354134"/>
                  <a:pt x="139292" y="360525"/>
                  <a:pt x="139292" y="368300"/>
                </a:cubicBezTo>
                <a:cubicBezTo>
                  <a:pt x="139292" y="376181"/>
                  <a:pt x="132999" y="382572"/>
                  <a:pt x="125107" y="382572"/>
                </a:cubicBezTo>
                <a:lnTo>
                  <a:pt x="112522" y="382572"/>
                </a:lnTo>
                <a:lnTo>
                  <a:pt x="112522" y="419955"/>
                </a:lnTo>
                <a:lnTo>
                  <a:pt x="125107" y="419955"/>
                </a:lnTo>
                <a:cubicBezTo>
                  <a:pt x="132999" y="419955"/>
                  <a:pt x="139292" y="426346"/>
                  <a:pt x="139292" y="434227"/>
                </a:cubicBezTo>
                <a:cubicBezTo>
                  <a:pt x="139292" y="442002"/>
                  <a:pt x="132999" y="448393"/>
                  <a:pt x="125107" y="448393"/>
                </a:cubicBezTo>
                <a:lnTo>
                  <a:pt x="112522" y="448393"/>
                </a:lnTo>
                <a:lnTo>
                  <a:pt x="112522" y="492593"/>
                </a:lnTo>
                <a:lnTo>
                  <a:pt x="156784" y="492593"/>
                </a:lnTo>
                <a:lnTo>
                  <a:pt x="156784" y="480025"/>
                </a:lnTo>
                <a:cubicBezTo>
                  <a:pt x="156784" y="472144"/>
                  <a:pt x="163183" y="465860"/>
                  <a:pt x="170969" y="465860"/>
                </a:cubicBezTo>
                <a:cubicBezTo>
                  <a:pt x="178861" y="465860"/>
                  <a:pt x="185261" y="472144"/>
                  <a:pt x="185261" y="480025"/>
                </a:cubicBezTo>
                <a:lnTo>
                  <a:pt x="185261" y="492593"/>
                </a:lnTo>
                <a:lnTo>
                  <a:pt x="222697" y="492593"/>
                </a:lnTo>
                <a:lnTo>
                  <a:pt x="222697" y="480025"/>
                </a:lnTo>
                <a:cubicBezTo>
                  <a:pt x="222697" y="472144"/>
                  <a:pt x="229096" y="465860"/>
                  <a:pt x="236989" y="465860"/>
                </a:cubicBezTo>
                <a:cubicBezTo>
                  <a:pt x="244775" y="465860"/>
                  <a:pt x="251174" y="472144"/>
                  <a:pt x="251174" y="480025"/>
                </a:cubicBezTo>
                <a:lnTo>
                  <a:pt x="251174" y="492593"/>
                </a:lnTo>
                <a:lnTo>
                  <a:pt x="288717" y="492593"/>
                </a:lnTo>
                <a:lnTo>
                  <a:pt x="288717" y="480025"/>
                </a:lnTo>
                <a:cubicBezTo>
                  <a:pt x="288717" y="472144"/>
                  <a:pt x="295010" y="465860"/>
                  <a:pt x="302902" y="465860"/>
                </a:cubicBezTo>
                <a:cubicBezTo>
                  <a:pt x="310795" y="465860"/>
                  <a:pt x="317087" y="472144"/>
                  <a:pt x="317087" y="480025"/>
                </a:cubicBezTo>
                <a:lnTo>
                  <a:pt x="317087" y="492593"/>
                </a:lnTo>
                <a:lnTo>
                  <a:pt x="354630" y="492593"/>
                </a:lnTo>
                <a:lnTo>
                  <a:pt x="354630" y="480025"/>
                </a:lnTo>
                <a:cubicBezTo>
                  <a:pt x="354630" y="472144"/>
                  <a:pt x="361029" y="465860"/>
                  <a:pt x="368815" y="465860"/>
                </a:cubicBezTo>
                <a:cubicBezTo>
                  <a:pt x="376708" y="465860"/>
                  <a:pt x="383107" y="472144"/>
                  <a:pt x="383107" y="480025"/>
                </a:cubicBezTo>
                <a:lnTo>
                  <a:pt x="383107" y="492593"/>
                </a:lnTo>
                <a:lnTo>
                  <a:pt x="420543" y="492593"/>
                </a:lnTo>
                <a:lnTo>
                  <a:pt x="420543" y="480025"/>
                </a:lnTo>
                <a:cubicBezTo>
                  <a:pt x="420543" y="472144"/>
                  <a:pt x="426943" y="465860"/>
                  <a:pt x="434835" y="465860"/>
                </a:cubicBezTo>
                <a:cubicBezTo>
                  <a:pt x="442621" y="465860"/>
                  <a:pt x="449020" y="472144"/>
                  <a:pt x="449020" y="480025"/>
                </a:cubicBezTo>
                <a:lnTo>
                  <a:pt x="449020" y="492593"/>
                </a:lnTo>
                <a:lnTo>
                  <a:pt x="493282" y="492593"/>
                </a:lnTo>
                <a:lnTo>
                  <a:pt x="493282" y="448393"/>
                </a:lnTo>
                <a:lnTo>
                  <a:pt x="480697" y="448393"/>
                </a:lnTo>
                <a:cubicBezTo>
                  <a:pt x="472805" y="448393"/>
                  <a:pt x="466512" y="442002"/>
                  <a:pt x="466512" y="434227"/>
                </a:cubicBezTo>
                <a:cubicBezTo>
                  <a:pt x="466512" y="426346"/>
                  <a:pt x="472805" y="419955"/>
                  <a:pt x="480697" y="419955"/>
                </a:cubicBezTo>
                <a:lnTo>
                  <a:pt x="493282" y="419955"/>
                </a:lnTo>
                <a:lnTo>
                  <a:pt x="493282" y="382572"/>
                </a:lnTo>
                <a:lnTo>
                  <a:pt x="480697" y="382572"/>
                </a:lnTo>
                <a:cubicBezTo>
                  <a:pt x="472805" y="382572"/>
                  <a:pt x="466512" y="376181"/>
                  <a:pt x="466512" y="368300"/>
                </a:cubicBezTo>
                <a:cubicBezTo>
                  <a:pt x="466512" y="360525"/>
                  <a:pt x="472805" y="354134"/>
                  <a:pt x="480697" y="354134"/>
                </a:cubicBezTo>
                <a:lnTo>
                  <a:pt x="493282" y="354134"/>
                </a:lnTo>
                <a:lnTo>
                  <a:pt x="493282" y="316644"/>
                </a:lnTo>
                <a:lnTo>
                  <a:pt x="480697" y="316644"/>
                </a:lnTo>
                <a:cubicBezTo>
                  <a:pt x="472805" y="316644"/>
                  <a:pt x="466512" y="310360"/>
                  <a:pt x="466512" y="302479"/>
                </a:cubicBezTo>
                <a:cubicBezTo>
                  <a:pt x="466512" y="294597"/>
                  <a:pt x="472805" y="288313"/>
                  <a:pt x="480697" y="288313"/>
                </a:cubicBezTo>
                <a:lnTo>
                  <a:pt x="493282" y="288313"/>
                </a:lnTo>
                <a:lnTo>
                  <a:pt x="493282" y="250823"/>
                </a:lnTo>
                <a:lnTo>
                  <a:pt x="480697" y="250823"/>
                </a:lnTo>
                <a:cubicBezTo>
                  <a:pt x="472805" y="250823"/>
                  <a:pt x="466512" y="244433"/>
                  <a:pt x="466512" y="236658"/>
                </a:cubicBezTo>
                <a:cubicBezTo>
                  <a:pt x="466512" y="228776"/>
                  <a:pt x="472805" y="222386"/>
                  <a:pt x="480697" y="222386"/>
                </a:cubicBezTo>
                <a:lnTo>
                  <a:pt x="493282" y="222386"/>
                </a:lnTo>
                <a:lnTo>
                  <a:pt x="493282" y="185002"/>
                </a:lnTo>
                <a:lnTo>
                  <a:pt x="480697" y="185002"/>
                </a:lnTo>
                <a:cubicBezTo>
                  <a:pt x="472805" y="185002"/>
                  <a:pt x="466512" y="178611"/>
                  <a:pt x="466512" y="170730"/>
                </a:cubicBezTo>
                <a:cubicBezTo>
                  <a:pt x="466512" y="162955"/>
                  <a:pt x="472805" y="156564"/>
                  <a:pt x="480697" y="156564"/>
                </a:cubicBezTo>
                <a:lnTo>
                  <a:pt x="493282" y="156564"/>
                </a:lnTo>
                <a:lnTo>
                  <a:pt x="493282" y="112364"/>
                </a:lnTo>
                <a:lnTo>
                  <a:pt x="449020" y="112364"/>
                </a:lnTo>
                <a:lnTo>
                  <a:pt x="449020" y="124932"/>
                </a:lnTo>
                <a:cubicBezTo>
                  <a:pt x="449020" y="132813"/>
                  <a:pt x="442621" y="139097"/>
                  <a:pt x="434835" y="139097"/>
                </a:cubicBezTo>
                <a:cubicBezTo>
                  <a:pt x="426943" y="139097"/>
                  <a:pt x="420543" y="132813"/>
                  <a:pt x="420543" y="124932"/>
                </a:cubicBezTo>
                <a:lnTo>
                  <a:pt x="420543" y="112364"/>
                </a:lnTo>
                <a:lnTo>
                  <a:pt x="383107" y="112364"/>
                </a:lnTo>
                <a:lnTo>
                  <a:pt x="383107" y="124932"/>
                </a:lnTo>
                <a:cubicBezTo>
                  <a:pt x="383107" y="132813"/>
                  <a:pt x="376708" y="139097"/>
                  <a:pt x="368815" y="139097"/>
                </a:cubicBezTo>
                <a:cubicBezTo>
                  <a:pt x="361029" y="139097"/>
                  <a:pt x="354630" y="132813"/>
                  <a:pt x="354630" y="124932"/>
                </a:cubicBezTo>
                <a:lnTo>
                  <a:pt x="354630" y="112364"/>
                </a:lnTo>
                <a:lnTo>
                  <a:pt x="317087" y="112364"/>
                </a:lnTo>
                <a:lnTo>
                  <a:pt x="317087" y="124932"/>
                </a:lnTo>
                <a:cubicBezTo>
                  <a:pt x="317087" y="132813"/>
                  <a:pt x="310795" y="139097"/>
                  <a:pt x="302902" y="139097"/>
                </a:cubicBezTo>
                <a:cubicBezTo>
                  <a:pt x="295010" y="139097"/>
                  <a:pt x="288717" y="132813"/>
                  <a:pt x="288717" y="124932"/>
                </a:cubicBezTo>
                <a:lnTo>
                  <a:pt x="288717" y="112364"/>
                </a:lnTo>
                <a:lnTo>
                  <a:pt x="251174" y="112364"/>
                </a:lnTo>
                <a:lnTo>
                  <a:pt x="251174" y="124932"/>
                </a:lnTo>
                <a:cubicBezTo>
                  <a:pt x="251174" y="132813"/>
                  <a:pt x="244775" y="139097"/>
                  <a:pt x="236989" y="139097"/>
                </a:cubicBezTo>
                <a:cubicBezTo>
                  <a:pt x="229096" y="139097"/>
                  <a:pt x="222697" y="132813"/>
                  <a:pt x="222697" y="124932"/>
                </a:cubicBezTo>
                <a:lnTo>
                  <a:pt x="222697" y="112364"/>
                </a:lnTo>
                <a:lnTo>
                  <a:pt x="185261" y="112364"/>
                </a:lnTo>
                <a:lnTo>
                  <a:pt x="185261" y="124932"/>
                </a:lnTo>
                <a:cubicBezTo>
                  <a:pt x="185261" y="132813"/>
                  <a:pt x="178861" y="139097"/>
                  <a:pt x="170969" y="139097"/>
                </a:cubicBezTo>
                <a:cubicBezTo>
                  <a:pt x="163183" y="139097"/>
                  <a:pt x="156784" y="132813"/>
                  <a:pt x="156784" y="124932"/>
                </a:cubicBezTo>
                <a:lnTo>
                  <a:pt x="156784" y="112364"/>
                </a:lnTo>
                <a:close/>
                <a:moveTo>
                  <a:pt x="170969" y="0"/>
                </a:moveTo>
                <a:cubicBezTo>
                  <a:pt x="178861" y="0"/>
                  <a:pt x="185261" y="6390"/>
                  <a:pt x="185261" y="14165"/>
                </a:cubicBezTo>
                <a:lnTo>
                  <a:pt x="185261" y="84034"/>
                </a:lnTo>
                <a:lnTo>
                  <a:pt x="222697" y="84034"/>
                </a:lnTo>
                <a:lnTo>
                  <a:pt x="222697" y="14165"/>
                </a:lnTo>
                <a:cubicBezTo>
                  <a:pt x="222697" y="6390"/>
                  <a:pt x="229096" y="0"/>
                  <a:pt x="236989" y="0"/>
                </a:cubicBezTo>
                <a:cubicBezTo>
                  <a:pt x="244775" y="0"/>
                  <a:pt x="251174" y="6390"/>
                  <a:pt x="251174" y="14165"/>
                </a:cubicBezTo>
                <a:lnTo>
                  <a:pt x="251174" y="84034"/>
                </a:lnTo>
                <a:lnTo>
                  <a:pt x="288717" y="84034"/>
                </a:lnTo>
                <a:lnTo>
                  <a:pt x="288717" y="14165"/>
                </a:lnTo>
                <a:cubicBezTo>
                  <a:pt x="288717" y="6390"/>
                  <a:pt x="295010" y="0"/>
                  <a:pt x="302902" y="0"/>
                </a:cubicBezTo>
                <a:cubicBezTo>
                  <a:pt x="310795" y="0"/>
                  <a:pt x="317087" y="6390"/>
                  <a:pt x="317087" y="14165"/>
                </a:cubicBezTo>
                <a:lnTo>
                  <a:pt x="317087" y="84034"/>
                </a:lnTo>
                <a:lnTo>
                  <a:pt x="354630" y="84034"/>
                </a:lnTo>
                <a:lnTo>
                  <a:pt x="354630" y="14165"/>
                </a:lnTo>
                <a:cubicBezTo>
                  <a:pt x="354630" y="6390"/>
                  <a:pt x="361029" y="0"/>
                  <a:pt x="368815" y="0"/>
                </a:cubicBezTo>
                <a:cubicBezTo>
                  <a:pt x="376708" y="0"/>
                  <a:pt x="383107" y="6390"/>
                  <a:pt x="383107" y="14165"/>
                </a:cubicBezTo>
                <a:lnTo>
                  <a:pt x="383107" y="84034"/>
                </a:lnTo>
                <a:lnTo>
                  <a:pt x="420543" y="84034"/>
                </a:lnTo>
                <a:lnTo>
                  <a:pt x="420543" y="14165"/>
                </a:lnTo>
                <a:cubicBezTo>
                  <a:pt x="420543" y="6390"/>
                  <a:pt x="426943" y="0"/>
                  <a:pt x="434835" y="0"/>
                </a:cubicBezTo>
                <a:cubicBezTo>
                  <a:pt x="442621" y="0"/>
                  <a:pt x="449020" y="6390"/>
                  <a:pt x="449020" y="14165"/>
                </a:cubicBezTo>
                <a:lnTo>
                  <a:pt x="449020" y="84034"/>
                </a:lnTo>
                <a:lnTo>
                  <a:pt x="507468" y="84034"/>
                </a:lnTo>
                <a:cubicBezTo>
                  <a:pt x="515360" y="84034"/>
                  <a:pt x="521653" y="90317"/>
                  <a:pt x="521653" y="98199"/>
                </a:cubicBezTo>
                <a:lnTo>
                  <a:pt x="521653" y="156564"/>
                </a:lnTo>
                <a:lnTo>
                  <a:pt x="591619" y="156564"/>
                </a:lnTo>
                <a:cubicBezTo>
                  <a:pt x="599405" y="156564"/>
                  <a:pt x="605804" y="162955"/>
                  <a:pt x="605804" y="170730"/>
                </a:cubicBezTo>
                <a:cubicBezTo>
                  <a:pt x="605804" y="178611"/>
                  <a:pt x="599405" y="185002"/>
                  <a:pt x="591619" y="185002"/>
                </a:cubicBezTo>
                <a:lnTo>
                  <a:pt x="521653" y="185002"/>
                </a:lnTo>
                <a:lnTo>
                  <a:pt x="521653" y="222386"/>
                </a:lnTo>
                <a:lnTo>
                  <a:pt x="591619" y="222386"/>
                </a:lnTo>
                <a:cubicBezTo>
                  <a:pt x="599405" y="222386"/>
                  <a:pt x="605804" y="228776"/>
                  <a:pt x="605804" y="236658"/>
                </a:cubicBezTo>
                <a:cubicBezTo>
                  <a:pt x="605804" y="244433"/>
                  <a:pt x="599405" y="250823"/>
                  <a:pt x="591619" y="250823"/>
                </a:cubicBezTo>
                <a:lnTo>
                  <a:pt x="521653" y="250823"/>
                </a:lnTo>
                <a:lnTo>
                  <a:pt x="521653" y="288313"/>
                </a:lnTo>
                <a:lnTo>
                  <a:pt x="591619" y="288313"/>
                </a:lnTo>
                <a:cubicBezTo>
                  <a:pt x="599405" y="288313"/>
                  <a:pt x="605804" y="294597"/>
                  <a:pt x="605804" y="302479"/>
                </a:cubicBezTo>
                <a:cubicBezTo>
                  <a:pt x="605804" y="310360"/>
                  <a:pt x="599405" y="316644"/>
                  <a:pt x="591619" y="316644"/>
                </a:cubicBezTo>
                <a:lnTo>
                  <a:pt x="521653" y="316644"/>
                </a:lnTo>
                <a:lnTo>
                  <a:pt x="521653" y="354134"/>
                </a:lnTo>
                <a:lnTo>
                  <a:pt x="591619" y="354134"/>
                </a:lnTo>
                <a:cubicBezTo>
                  <a:pt x="599405" y="354134"/>
                  <a:pt x="605804" y="360525"/>
                  <a:pt x="605804" y="368300"/>
                </a:cubicBezTo>
                <a:cubicBezTo>
                  <a:pt x="605804" y="376181"/>
                  <a:pt x="599405" y="382572"/>
                  <a:pt x="591619" y="382572"/>
                </a:cubicBezTo>
                <a:lnTo>
                  <a:pt x="521653" y="382572"/>
                </a:lnTo>
                <a:lnTo>
                  <a:pt x="521653" y="419955"/>
                </a:lnTo>
                <a:lnTo>
                  <a:pt x="591619" y="419955"/>
                </a:lnTo>
                <a:cubicBezTo>
                  <a:pt x="599405" y="419955"/>
                  <a:pt x="605804" y="426346"/>
                  <a:pt x="605804" y="434227"/>
                </a:cubicBezTo>
                <a:cubicBezTo>
                  <a:pt x="605804" y="442002"/>
                  <a:pt x="599405" y="448393"/>
                  <a:pt x="591619" y="448393"/>
                </a:cubicBezTo>
                <a:lnTo>
                  <a:pt x="521653" y="448393"/>
                </a:lnTo>
                <a:lnTo>
                  <a:pt x="521653" y="506758"/>
                </a:lnTo>
                <a:cubicBezTo>
                  <a:pt x="521653" y="514640"/>
                  <a:pt x="515360" y="520924"/>
                  <a:pt x="507468" y="520924"/>
                </a:cubicBezTo>
                <a:lnTo>
                  <a:pt x="449020" y="520924"/>
                </a:lnTo>
                <a:lnTo>
                  <a:pt x="449020" y="590792"/>
                </a:lnTo>
                <a:cubicBezTo>
                  <a:pt x="449020" y="598567"/>
                  <a:pt x="442621" y="604957"/>
                  <a:pt x="434835" y="604957"/>
                </a:cubicBezTo>
                <a:cubicBezTo>
                  <a:pt x="426943" y="604957"/>
                  <a:pt x="420543" y="598567"/>
                  <a:pt x="420543" y="590792"/>
                </a:cubicBezTo>
                <a:lnTo>
                  <a:pt x="420543" y="520924"/>
                </a:lnTo>
                <a:lnTo>
                  <a:pt x="383107" y="520924"/>
                </a:lnTo>
                <a:lnTo>
                  <a:pt x="383107" y="590792"/>
                </a:lnTo>
                <a:cubicBezTo>
                  <a:pt x="383107" y="598567"/>
                  <a:pt x="376708" y="604957"/>
                  <a:pt x="368815" y="604957"/>
                </a:cubicBezTo>
                <a:cubicBezTo>
                  <a:pt x="361029" y="604957"/>
                  <a:pt x="354630" y="598567"/>
                  <a:pt x="354630" y="590792"/>
                </a:cubicBezTo>
                <a:lnTo>
                  <a:pt x="354630" y="520924"/>
                </a:lnTo>
                <a:lnTo>
                  <a:pt x="317087" y="520924"/>
                </a:lnTo>
                <a:lnTo>
                  <a:pt x="317087" y="590792"/>
                </a:lnTo>
                <a:cubicBezTo>
                  <a:pt x="317087" y="598567"/>
                  <a:pt x="310795" y="604957"/>
                  <a:pt x="302902" y="604957"/>
                </a:cubicBezTo>
                <a:cubicBezTo>
                  <a:pt x="295010" y="604957"/>
                  <a:pt x="288717" y="598567"/>
                  <a:pt x="288717" y="590792"/>
                </a:cubicBezTo>
                <a:lnTo>
                  <a:pt x="288717" y="520924"/>
                </a:lnTo>
                <a:lnTo>
                  <a:pt x="251174" y="520924"/>
                </a:lnTo>
                <a:lnTo>
                  <a:pt x="251174" y="590792"/>
                </a:lnTo>
                <a:cubicBezTo>
                  <a:pt x="251174" y="598567"/>
                  <a:pt x="244775" y="604957"/>
                  <a:pt x="236989" y="604957"/>
                </a:cubicBezTo>
                <a:cubicBezTo>
                  <a:pt x="229096" y="604957"/>
                  <a:pt x="222697" y="598567"/>
                  <a:pt x="222697" y="590792"/>
                </a:cubicBezTo>
                <a:lnTo>
                  <a:pt x="222697" y="520924"/>
                </a:lnTo>
                <a:lnTo>
                  <a:pt x="185261" y="520924"/>
                </a:lnTo>
                <a:lnTo>
                  <a:pt x="185261" y="590792"/>
                </a:lnTo>
                <a:cubicBezTo>
                  <a:pt x="185261" y="598567"/>
                  <a:pt x="178861" y="604957"/>
                  <a:pt x="170969" y="604957"/>
                </a:cubicBezTo>
                <a:cubicBezTo>
                  <a:pt x="163183" y="604957"/>
                  <a:pt x="156784" y="598567"/>
                  <a:pt x="156784" y="590792"/>
                </a:cubicBezTo>
                <a:lnTo>
                  <a:pt x="156784" y="520924"/>
                </a:lnTo>
                <a:lnTo>
                  <a:pt x="98336" y="520924"/>
                </a:lnTo>
                <a:cubicBezTo>
                  <a:pt x="90444" y="520924"/>
                  <a:pt x="84151" y="514640"/>
                  <a:pt x="84151" y="506758"/>
                </a:cubicBezTo>
                <a:lnTo>
                  <a:pt x="84151" y="448393"/>
                </a:lnTo>
                <a:lnTo>
                  <a:pt x="14185" y="448393"/>
                </a:lnTo>
                <a:cubicBezTo>
                  <a:pt x="6399" y="448393"/>
                  <a:pt x="0" y="442002"/>
                  <a:pt x="0" y="434227"/>
                </a:cubicBezTo>
                <a:cubicBezTo>
                  <a:pt x="0" y="426346"/>
                  <a:pt x="6399" y="419955"/>
                  <a:pt x="14185" y="419955"/>
                </a:cubicBezTo>
                <a:lnTo>
                  <a:pt x="84151" y="419955"/>
                </a:lnTo>
                <a:lnTo>
                  <a:pt x="84151" y="382572"/>
                </a:lnTo>
                <a:lnTo>
                  <a:pt x="14185" y="382572"/>
                </a:lnTo>
                <a:cubicBezTo>
                  <a:pt x="6399" y="382572"/>
                  <a:pt x="0" y="376181"/>
                  <a:pt x="0" y="368300"/>
                </a:cubicBezTo>
                <a:cubicBezTo>
                  <a:pt x="0" y="360525"/>
                  <a:pt x="6399" y="354134"/>
                  <a:pt x="14185" y="354134"/>
                </a:cubicBezTo>
                <a:lnTo>
                  <a:pt x="84151" y="354134"/>
                </a:lnTo>
                <a:lnTo>
                  <a:pt x="84151" y="316644"/>
                </a:lnTo>
                <a:lnTo>
                  <a:pt x="14185" y="316644"/>
                </a:lnTo>
                <a:cubicBezTo>
                  <a:pt x="6399" y="316644"/>
                  <a:pt x="0" y="310360"/>
                  <a:pt x="0" y="302479"/>
                </a:cubicBezTo>
                <a:cubicBezTo>
                  <a:pt x="0" y="294597"/>
                  <a:pt x="6399" y="288313"/>
                  <a:pt x="14185" y="288313"/>
                </a:cubicBezTo>
                <a:lnTo>
                  <a:pt x="84151" y="288313"/>
                </a:lnTo>
                <a:lnTo>
                  <a:pt x="84151" y="250823"/>
                </a:lnTo>
                <a:lnTo>
                  <a:pt x="14185" y="250823"/>
                </a:lnTo>
                <a:cubicBezTo>
                  <a:pt x="6399" y="250823"/>
                  <a:pt x="0" y="244433"/>
                  <a:pt x="0" y="236658"/>
                </a:cubicBezTo>
                <a:cubicBezTo>
                  <a:pt x="0" y="228776"/>
                  <a:pt x="6399" y="222386"/>
                  <a:pt x="14185" y="222386"/>
                </a:cubicBezTo>
                <a:lnTo>
                  <a:pt x="84151" y="222386"/>
                </a:lnTo>
                <a:lnTo>
                  <a:pt x="84151" y="185002"/>
                </a:lnTo>
                <a:lnTo>
                  <a:pt x="14185" y="185002"/>
                </a:lnTo>
                <a:cubicBezTo>
                  <a:pt x="6399" y="185002"/>
                  <a:pt x="0" y="178611"/>
                  <a:pt x="0" y="170730"/>
                </a:cubicBezTo>
                <a:cubicBezTo>
                  <a:pt x="0" y="162955"/>
                  <a:pt x="6399" y="156564"/>
                  <a:pt x="14185" y="156564"/>
                </a:cubicBezTo>
                <a:lnTo>
                  <a:pt x="84151" y="156564"/>
                </a:lnTo>
                <a:lnTo>
                  <a:pt x="84151" y="98199"/>
                </a:lnTo>
                <a:cubicBezTo>
                  <a:pt x="84151" y="90317"/>
                  <a:pt x="90444" y="84034"/>
                  <a:pt x="98336" y="84034"/>
                </a:cubicBezTo>
                <a:lnTo>
                  <a:pt x="156784" y="84034"/>
                </a:lnTo>
                <a:lnTo>
                  <a:pt x="156784" y="14165"/>
                </a:lnTo>
                <a:cubicBezTo>
                  <a:pt x="156784" y="6390"/>
                  <a:pt x="163183" y="0"/>
                  <a:pt x="170969" y="0"/>
                </a:cubicBezTo>
                <a:close/>
              </a:path>
            </a:pathLst>
          </a:custGeom>
          <a:solidFill>
            <a:schemeClr val="bg1"/>
          </a:solidFill>
          <a:ln>
            <a:noFill/>
          </a:ln>
          <a:scene3d>
            <a:camera prst="orthographicFront">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黑体" panose="02010609060101010101" pitchFamily="49" charset="-122"/>
              <a:cs typeface="Arial" panose="020B0604020202020204" pitchFamily="34" charset="0"/>
            </a:endParaRPr>
          </a:p>
        </p:txBody>
      </p:sp>
      <p:cxnSp>
        <p:nvCxnSpPr>
          <p:cNvPr id="81" name="直接连接符 80"/>
          <p:cNvCxnSpPr/>
          <p:nvPr/>
        </p:nvCxnSpPr>
        <p:spPr>
          <a:xfrm>
            <a:off x="1867656" y="2672462"/>
            <a:ext cx="768835" cy="451421"/>
          </a:xfrm>
          <a:prstGeom prst="line">
            <a:avLst/>
          </a:prstGeom>
          <a:ln>
            <a:gradFill flip="none" rotWithShape="1">
              <a:gsLst>
                <a:gs pos="0">
                  <a:schemeClr val="accent1">
                    <a:lumMod val="40000"/>
                    <a:lumOff val="60000"/>
                  </a:schemeClr>
                </a:gs>
                <a:gs pos="75000">
                  <a:schemeClr val="accent1"/>
                </a:gs>
              </a:gsLst>
              <a:lin ang="5400000" scaled="1"/>
              <a:tileRect/>
            </a:gradFill>
            <a:prstDash val="dash"/>
            <a:tailEnd type="stealth"/>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t="2461" b="2461"/>
          <a:stretch>
            <a:fillRect/>
          </a:stretch>
        </p:blipFill>
        <p:spPr>
          <a:xfrm>
            <a:off x="2176704" y="2257989"/>
            <a:ext cx="2848322" cy="2717756"/>
          </a:xfrm>
          <a:prstGeom prst="rect">
            <a:avLst/>
          </a:prstGeom>
        </p:spPr>
      </p:pic>
      <p:cxnSp>
        <p:nvCxnSpPr>
          <p:cNvPr id="87" name="直接连接符 86"/>
          <p:cNvCxnSpPr>
            <a:cxnSpLocks/>
          </p:cNvCxnSpPr>
          <p:nvPr/>
        </p:nvCxnSpPr>
        <p:spPr>
          <a:xfrm flipV="1">
            <a:off x="1993386" y="4627832"/>
            <a:ext cx="720086" cy="422008"/>
          </a:xfrm>
          <a:prstGeom prst="line">
            <a:avLst/>
          </a:prstGeom>
          <a:ln>
            <a:gradFill flip="none" rotWithShape="1">
              <a:gsLst>
                <a:gs pos="0">
                  <a:schemeClr val="accent1">
                    <a:lumMod val="40000"/>
                    <a:lumOff val="60000"/>
                  </a:schemeClr>
                </a:gs>
                <a:gs pos="75000">
                  <a:schemeClr val="accent1"/>
                </a:gs>
              </a:gsLst>
              <a:lin ang="5400000" scaled="1"/>
              <a:tileRect/>
            </a:gra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010531" y="2703418"/>
            <a:ext cx="257827" cy="151383"/>
          </a:xfrm>
          <a:prstGeom prst="line">
            <a:avLst/>
          </a:prstGeom>
          <a:ln w="3175">
            <a:gradFill flip="none" rotWithShape="1">
              <a:gsLst>
                <a:gs pos="100000">
                  <a:schemeClr val="accent1">
                    <a:alpha val="50000"/>
                  </a:schemeClr>
                </a:gs>
                <a:gs pos="0">
                  <a:schemeClr val="accent1">
                    <a:alpha val="0"/>
                  </a:schemeClr>
                </a:gs>
              </a:gsLst>
              <a:lin ang="5400000" scaled="1"/>
              <a:tileRect/>
            </a:gra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865275" y="2731993"/>
            <a:ext cx="257827" cy="151383"/>
          </a:xfrm>
          <a:prstGeom prst="line">
            <a:avLst/>
          </a:prstGeom>
          <a:ln w="3175">
            <a:gradFill flip="none" rotWithShape="1">
              <a:gsLst>
                <a:gs pos="100000">
                  <a:schemeClr val="accent1">
                    <a:alpha val="50000"/>
                  </a:schemeClr>
                </a:gs>
                <a:gs pos="0">
                  <a:schemeClr val="accent1">
                    <a:alpha val="0"/>
                  </a:schemeClr>
                </a:gs>
              </a:gsLst>
              <a:lin ang="5400000" scaled="1"/>
              <a:tileRect/>
            </a:gra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2212937" y="2912968"/>
            <a:ext cx="160492" cy="94233"/>
          </a:xfrm>
          <a:prstGeom prst="line">
            <a:avLst/>
          </a:prstGeom>
          <a:ln w="3175">
            <a:gradFill flip="none" rotWithShape="1">
              <a:gsLst>
                <a:gs pos="100000">
                  <a:schemeClr val="accent1">
                    <a:alpha val="50000"/>
                  </a:schemeClr>
                </a:gs>
                <a:gs pos="0">
                  <a:schemeClr val="accent1">
                    <a:alpha val="0"/>
                  </a:schemeClr>
                </a:gs>
              </a:gsLst>
              <a:lin ang="5400000" scaled="1"/>
              <a:tileRect/>
            </a:gra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370100" y="2924874"/>
            <a:ext cx="160492" cy="94233"/>
          </a:xfrm>
          <a:prstGeom prst="line">
            <a:avLst/>
          </a:prstGeom>
          <a:ln w="3175">
            <a:gradFill flip="none" rotWithShape="1">
              <a:gsLst>
                <a:gs pos="100000">
                  <a:schemeClr val="accent1">
                    <a:alpha val="50000"/>
                  </a:schemeClr>
                </a:gs>
                <a:gs pos="0">
                  <a:schemeClr val="accent1">
                    <a:alpha val="0"/>
                  </a:schemeClr>
                </a:gs>
              </a:gsLst>
              <a:lin ang="5400000" scaled="1"/>
              <a:tileRect/>
            </a:gra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00" name="组合 99"/>
          <p:cNvGrpSpPr/>
          <p:nvPr/>
        </p:nvGrpSpPr>
        <p:grpSpPr>
          <a:xfrm flipV="1">
            <a:off x="2048155" y="4667473"/>
            <a:ext cx="665317" cy="315689"/>
            <a:chOff x="2030714" y="4103910"/>
            <a:chExt cx="665317" cy="315689"/>
          </a:xfrm>
        </p:grpSpPr>
        <p:cxnSp>
          <p:nvCxnSpPr>
            <p:cNvPr id="96" name="直接连接符 95"/>
            <p:cNvCxnSpPr/>
            <p:nvPr/>
          </p:nvCxnSpPr>
          <p:spPr>
            <a:xfrm>
              <a:off x="2175970" y="4103910"/>
              <a:ext cx="257827" cy="151383"/>
            </a:xfrm>
            <a:prstGeom prst="line">
              <a:avLst/>
            </a:prstGeom>
            <a:ln w="3175">
              <a:gradFill flip="none" rotWithShape="1">
                <a:gsLst>
                  <a:gs pos="100000">
                    <a:schemeClr val="accent1">
                      <a:alpha val="50000"/>
                    </a:schemeClr>
                  </a:gs>
                  <a:gs pos="0">
                    <a:schemeClr val="accent1">
                      <a:alpha val="0"/>
                    </a:schemeClr>
                  </a:gs>
                </a:gsLst>
                <a:lin ang="5400000" scaled="1"/>
                <a:tileRect/>
              </a:gra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2030714" y="4132485"/>
              <a:ext cx="257827" cy="151383"/>
            </a:xfrm>
            <a:prstGeom prst="line">
              <a:avLst/>
            </a:prstGeom>
            <a:ln w="3175">
              <a:gradFill flip="none" rotWithShape="1">
                <a:gsLst>
                  <a:gs pos="100000">
                    <a:schemeClr val="accent1">
                      <a:alpha val="50000"/>
                    </a:schemeClr>
                  </a:gs>
                  <a:gs pos="0">
                    <a:schemeClr val="accent1">
                      <a:alpha val="0"/>
                    </a:schemeClr>
                  </a:gs>
                </a:gsLst>
                <a:lin ang="5400000" scaled="1"/>
                <a:tileRect/>
              </a:gra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2378376" y="4313460"/>
              <a:ext cx="160492" cy="94233"/>
            </a:xfrm>
            <a:prstGeom prst="line">
              <a:avLst/>
            </a:prstGeom>
            <a:ln w="3175">
              <a:gradFill flip="none" rotWithShape="1">
                <a:gsLst>
                  <a:gs pos="100000">
                    <a:schemeClr val="accent1">
                      <a:alpha val="50000"/>
                    </a:schemeClr>
                  </a:gs>
                  <a:gs pos="0">
                    <a:schemeClr val="accent1">
                      <a:alpha val="0"/>
                    </a:schemeClr>
                  </a:gs>
                </a:gsLst>
                <a:lin ang="5400000" scaled="1"/>
                <a:tileRect/>
              </a:gra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2535539" y="4325366"/>
              <a:ext cx="160492" cy="94233"/>
            </a:xfrm>
            <a:prstGeom prst="line">
              <a:avLst/>
            </a:prstGeom>
            <a:ln w="3175">
              <a:gradFill flip="none" rotWithShape="1">
                <a:gsLst>
                  <a:gs pos="100000">
                    <a:schemeClr val="accent1">
                      <a:alpha val="50000"/>
                    </a:schemeClr>
                  </a:gs>
                  <a:gs pos="0">
                    <a:schemeClr val="accent1">
                      <a:alpha val="0"/>
                    </a:schemeClr>
                  </a:gs>
                </a:gsLst>
                <a:lin ang="5400000" scaled="1"/>
                <a:tileRect/>
              </a:gra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6836143" y="2112499"/>
            <a:ext cx="4927553" cy="3610292"/>
            <a:chOff x="6814627" y="2045556"/>
            <a:chExt cx="4927553" cy="3610292"/>
          </a:xfrm>
        </p:grpSpPr>
        <p:sp>
          <p:nvSpPr>
            <p:cNvPr id="16" name="矩形: 圆顶角 67"/>
            <p:cNvSpPr/>
            <p:nvPr/>
          </p:nvSpPr>
          <p:spPr>
            <a:xfrm rot="5400000" flipV="1">
              <a:off x="7743447" y="1116736"/>
              <a:ext cx="419794" cy="2277433"/>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2"/>
            <p:cNvSpPr/>
            <p:nvPr/>
          </p:nvSpPr>
          <p:spPr>
            <a:xfrm>
              <a:off x="6822638" y="2108364"/>
              <a:ext cx="1871603" cy="338554"/>
            </a:xfrm>
            <a:prstGeom prst="rect">
              <a:avLst/>
            </a:prstGeom>
            <a:noFill/>
          </p:spPr>
          <p:txBody>
            <a:bodyPr wrap="square">
              <a:spAutoFit/>
            </a:bodyPr>
            <a:lstStyle/>
            <a:p>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多因子分析</a:t>
              </a:r>
            </a:p>
          </p:txBody>
        </p:sp>
        <p:sp>
          <p:nvSpPr>
            <p:cNvPr id="18" name="矩形: 圆顶角 67"/>
            <p:cNvSpPr/>
            <p:nvPr/>
          </p:nvSpPr>
          <p:spPr>
            <a:xfrm rot="5400000" flipV="1">
              <a:off x="7738937" y="1658611"/>
              <a:ext cx="419794" cy="2268413"/>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19" name="矩形 2"/>
            <p:cNvSpPr/>
            <p:nvPr/>
          </p:nvSpPr>
          <p:spPr>
            <a:xfrm>
              <a:off x="6822638" y="2623541"/>
              <a:ext cx="1080146" cy="338554"/>
            </a:xfrm>
            <a:prstGeom prst="rect">
              <a:avLst/>
            </a:prstGeom>
            <a:noFill/>
          </p:spPr>
          <p:txBody>
            <a:bodyPr wrap="square">
              <a:spAutoFit/>
            </a:bodyPr>
            <a:lstStyle/>
            <a:p>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预测维护</a:t>
              </a:r>
            </a:p>
          </p:txBody>
        </p:sp>
        <p:sp>
          <p:nvSpPr>
            <p:cNvPr id="20" name="矩形: 圆顶角 67"/>
            <p:cNvSpPr/>
            <p:nvPr/>
          </p:nvSpPr>
          <p:spPr>
            <a:xfrm rot="5400000" flipV="1">
              <a:off x="10083580" y="1163379"/>
              <a:ext cx="419794" cy="2184147"/>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21" name="矩形 2"/>
            <p:cNvSpPr/>
            <p:nvPr/>
          </p:nvSpPr>
          <p:spPr>
            <a:xfrm>
              <a:off x="9304663" y="2086175"/>
              <a:ext cx="2350718" cy="338554"/>
            </a:xfrm>
            <a:prstGeom prst="rect">
              <a:avLst/>
            </a:prstGeom>
            <a:noFill/>
          </p:spPr>
          <p:txBody>
            <a:bodyPr wrap="square">
              <a:spAutoFit/>
            </a:bodyPr>
            <a:lstStyle/>
            <a:p>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工艺</a:t>
              </a:r>
              <a: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&amp;</a:t>
              </a:r>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良率提升应用</a:t>
              </a:r>
              <a:endPar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2" name="矩形: 圆顶角 67"/>
            <p:cNvSpPr/>
            <p:nvPr/>
          </p:nvSpPr>
          <p:spPr>
            <a:xfrm rot="5400000" flipV="1">
              <a:off x="10083580" y="1700744"/>
              <a:ext cx="419794" cy="2184147"/>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23" name="矩形 2"/>
            <p:cNvSpPr/>
            <p:nvPr/>
          </p:nvSpPr>
          <p:spPr>
            <a:xfrm>
              <a:off x="9304663" y="2623540"/>
              <a:ext cx="1591937" cy="338554"/>
            </a:xfrm>
            <a:prstGeom prst="rect">
              <a:avLst/>
            </a:prstGeom>
            <a:noFill/>
          </p:spPr>
          <p:txBody>
            <a:bodyPr wrap="square">
              <a:spAutoFit/>
            </a:bodyPr>
            <a:lstStyle/>
            <a:p>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资产网络</a:t>
              </a:r>
            </a:p>
          </p:txBody>
        </p:sp>
        <p:sp>
          <p:nvSpPr>
            <p:cNvPr id="24" name="矩形: 圆顶角 67"/>
            <p:cNvSpPr/>
            <p:nvPr/>
          </p:nvSpPr>
          <p:spPr>
            <a:xfrm rot="5400000" flipV="1">
              <a:off x="7738937" y="2189539"/>
              <a:ext cx="419794" cy="2268413"/>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25" name="矩形 2"/>
            <p:cNvSpPr/>
            <p:nvPr/>
          </p:nvSpPr>
          <p:spPr>
            <a:xfrm>
              <a:off x="6822638" y="3154469"/>
              <a:ext cx="2386775" cy="338554"/>
            </a:xfrm>
            <a:prstGeom prst="rect">
              <a:avLst/>
            </a:prstGeom>
            <a:noFill/>
          </p:spPr>
          <p:txBody>
            <a:bodyPr wrap="square">
              <a:spAutoFit/>
            </a:bodyPr>
            <a:lstStyle/>
            <a:p>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制程工艺优化数据分析</a:t>
              </a:r>
            </a:p>
          </p:txBody>
        </p:sp>
        <p:sp>
          <p:nvSpPr>
            <p:cNvPr id="26" name="矩形: 圆顶角 67"/>
            <p:cNvSpPr/>
            <p:nvPr/>
          </p:nvSpPr>
          <p:spPr>
            <a:xfrm rot="5400000" flipV="1">
              <a:off x="10083580" y="2238109"/>
              <a:ext cx="419794" cy="2184147"/>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27" name="矩形 2"/>
            <p:cNvSpPr/>
            <p:nvPr/>
          </p:nvSpPr>
          <p:spPr>
            <a:xfrm>
              <a:off x="9304662" y="3160905"/>
              <a:ext cx="1528437" cy="338554"/>
            </a:xfrm>
            <a:prstGeom prst="rect">
              <a:avLst/>
            </a:prstGeom>
            <a:noFill/>
          </p:spPr>
          <p:txBody>
            <a:bodyPr wrap="square">
              <a:spAutoFit/>
            </a:bodyPr>
            <a:lstStyle/>
            <a:p>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数字化看板</a:t>
              </a:r>
            </a:p>
          </p:txBody>
        </p:sp>
        <p:sp>
          <p:nvSpPr>
            <p:cNvPr id="28" name="矩形: 圆顶角 67"/>
            <p:cNvSpPr/>
            <p:nvPr/>
          </p:nvSpPr>
          <p:spPr>
            <a:xfrm rot="5400000" flipV="1">
              <a:off x="7743632" y="2728816"/>
              <a:ext cx="420370" cy="2277745"/>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29" name="矩形: 圆顶角 67"/>
            <p:cNvSpPr/>
            <p:nvPr/>
          </p:nvSpPr>
          <p:spPr>
            <a:xfrm rot="5400000" flipV="1">
              <a:off x="7756333" y="3262851"/>
              <a:ext cx="404495" cy="2268220"/>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30" name="矩形 2"/>
            <p:cNvSpPr/>
            <p:nvPr/>
          </p:nvSpPr>
          <p:spPr>
            <a:xfrm>
              <a:off x="6822638" y="4260600"/>
              <a:ext cx="1727662" cy="338554"/>
            </a:xfrm>
            <a:prstGeom prst="rect">
              <a:avLst/>
            </a:prstGeom>
            <a:noFill/>
          </p:spPr>
          <p:txBody>
            <a:bodyPr wrap="square">
              <a:spAutoFit/>
            </a:bodyPr>
            <a:lstStyle/>
            <a:p>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数据接入</a:t>
              </a:r>
            </a:p>
          </p:txBody>
        </p:sp>
        <p:sp>
          <p:nvSpPr>
            <p:cNvPr id="31" name="矩形: 圆顶角 67"/>
            <p:cNvSpPr/>
            <p:nvPr/>
          </p:nvSpPr>
          <p:spPr>
            <a:xfrm rot="5400000" flipV="1">
              <a:off x="10077428" y="2781627"/>
              <a:ext cx="419794" cy="2171843"/>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32" name="矩形 2"/>
            <p:cNvSpPr/>
            <p:nvPr/>
          </p:nvSpPr>
          <p:spPr>
            <a:xfrm>
              <a:off x="9304663" y="3698271"/>
              <a:ext cx="2437517" cy="338554"/>
            </a:xfrm>
            <a:prstGeom prst="rect">
              <a:avLst/>
            </a:prstGeom>
            <a:noFill/>
          </p:spPr>
          <p:txBody>
            <a:bodyPr wrap="square">
              <a:spAutoFit/>
            </a:bodyPr>
            <a:lstStyle/>
            <a:p>
              <a: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IoT</a:t>
              </a:r>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应用、移动</a:t>
              </a:r>
              <a: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AI App</a:t>
              </a:r>
            </a:p>
          </p:txBody>
        </p:sp>
        <p:sp>
          <p:nvSpPr>
            <p:cNvPr id="33" name="矩形: 圆顶角 67"/>
            <p:cNvSpPr/>
            <p:nvPr/>
          </p:nvSpPr>
          <p:spPr>
            <a:xfrm rot="5400000" flipV="1">
              <a:off x="7748078" y="3800061"/>
              <a:ext cx="419735" cy="2267585"/>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2"/>
            <p:cNvSpPr/>
            <p:nvPr/>
          </p:nvSpPr>
          <p:spPr>
            <a:xfrm>
              <a:off x="6822638" y="4778536"/>
              <a:ext cx="2258061" cy="338554"/>
            </a:xfrm>
            <a:prstGeom prst="rect">
              <a:avLst/>
            </a:prstGeom>
            <a:noFill/>
          </p:spPr>
          <p:txBody>
            <a:bodyPr wrap="square">
              <a:spAutoFit/>
            </a:bodyPr>
            <a:lstStyle/>
            <a:p>
              <a: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AOI+</a:t>
              </a:r>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思谋</a:t>
              </a:r>
              <a: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AI</a:t>
              </a:r>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假点过滤</a:t>
              </a:r>
              <a:endPar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矩形: 圆顶角 67"/>
            <p:cNvSpPr/>
            <p:nvPr/>
          </p:nvSpPr>
          <p:spPr>
            <a:xfrm rot="5400000" flipV="1">
              <a:off x="7743633" y="4316951"/>
              <a:ext cx="419735" cy="2258060"/>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36" name="矩形 2"/>
            <p:cNvSpPr/>
            <p:nvPr/>
          </p:nvSpPr>
          <p:spPr>
            <a:xfrm>
              <a:off x="6822638" y="5292251"/>
              <a:ext cx="1380102" cy="338554"/>
            </a:xfrm>
            <a:prstGeom prst="rect">
              <a:avLst/>
            </a:prstGeom>
            <a:noFill/>
          </p:spPr>
          <p:txBody>
            <a:bodyPr wrap="square">
              <a:spAutoFit/>
            </a:bodyPr>
            <a:lstStyle/>
            <a:p>
              <a: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AI</a:t>
              </a:r>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读码器</a:t>
              </a:r>
              <a:endPar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7" name="矩形: 圆角 36"/>
            <p:cNvSpPr/>
            <p:nvPr/>
          </p:nvSpPr>
          <p:spPr>
            <a:xfrm rot="5400000" flipV="1">
              <a:off x="10077429" y="3302961"/>
              <a:ext cx="419797" cy="2171845"/>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39" name="矩形 2"/>
            <p:cNvSpPr/>
            <p:nvPr/>
          </p:nvSpPr>
          <p:spPr>
            <a:xfrm>
              <a:off x="6822638" y="3697938"/>
              <a:ext cx="1951233" cy="338554"/>
            </a:xfrm>
            <a:prstGeom prst="rect">
              <a:avLst/>
            </a:prstGeom>
            <a:noFill/>
          </p:spPr>
          <p:txBody>
            <a:bodyPr wrap="square">
              <a:spAutoFit/>
            </a:bodyPr>
            <a:lstStyle/>
            <a:p>
              <a:r>
                <a:rPr lang="zh-CN"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智能质量缺陷检测</a:t>
              </a:r>
            </a:p>
          </p:txBody>
        </p:sp>
        <p:sp>
          <p:nvSpPr>
            <p:cNvPr id="40" name="矩形 2"/>
            <p:cNvSpPr/>
            <p:nvPr/>
          </p:nvSpPr>
          <p:spPr>
            <a:xfrm>
              <a:off x="9289200" y="4222335"/>
              <a:ext cx="1651850" cy="338554"/>
            </a:xfrm>
            <a:prstGeom prst="rect">
              <a:avLst/>
            </a:prstGeom>
            <a:noFill/>
          </p:spPr>
          <p:txBody>
            <a:bodyPr wrap="square">
              <a:spAutoFit/>
            </a:bodyPr>
            <a:lstStyle/>
            <a:p>
              <a:r>
                <a:rPr lang="zh-TW"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智能识别</a:t>
              </a:r>
              <a:r>
                <a:rPr lang="en-US" altLang="zh-TW" sz="1600" dirty="0">
                  <a:solidFill>
                    <a:schemeClr val="bg1"/>
                  </a:solidFill>
                  <a:latin typeface="Arial" panose="020B0604020202020204" pitchFamily="34" charset="0"/>
                  <a:ea typeface="黑体" panose="02010609060101010101" pitchFamily="49" charset="-122"/>
                  <a:cs typeface="Arial" panose="020B0604020202020204" pitchFamily="34" charset="0"/>
                </a:rPr>
                <a:t>&amp;</a:t>
              </a:r>
              <a:r>
                <a:rPr lang="zh-TW"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分拣</a:t>
              </a:r>
              <a:endPar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矩形 2"/>
            <p:cNvSpPr/>
            <p:nvPr/>
          </p:nvSpPr>
          <p:spPr>
            <a:xfrm>
              <a:off x="9818855" y="5266722"/>
              <a:ext cx="864898" cy="369332"/>
            </a:xfrm>
            <a:prstGeom prst="rect">
              <a:avLst/>
            </a:prstGeom>
          </p:spPr>
          <p:txBody>
            <a:bodyPr wrap="square">
              <a:spAutoFit/>
            </a:bodyPr>
            <a:lstStyle/>
            <a:p>
              <a:r>
                <a:rPr lang="en-US" altLang="zh-CN" spc="100" dirty="0">
                  <a:solidFill>
                    <a:schemeClr val="accent1"/>
                  </a:solidFill>
                  <a:latin typeface="Arial" panose="020B0604020202020204" pitchFamily="34" charset="0"/>
                  <a:ea typeface="黑体" panose="02010609060101010101" pitchFamily="49" charset="-122"/>
                  <a:cs typeface="Arial" panose="020B0604020202020204" pitchFamily="34" charset="0"/>
                </a:rPr>
                <a:t>……</a:t>
              </a:r>
            </a:p>
          </p:txBody>
        </p:sp>
        <p:sp>
          <p:nvSpPr>
            <p:cNvPr id="104" name="矩形: 圆角 103"/>
            <p:cNvSpPr/>
            <p:nvPr/>
          </p:nvSpPr>
          <p:spPr>
            <a:xfrm rot="5400000" flipV="1">
              <a:off x="10077429" y="3821240"/>
              <a:ext cx="419797" cy="2171845"/>
            </a:xfrm>
            <a:prstGeom prst="roundRect">
              <a:avLst>
                <a:gd name="adj" fmla="val 6000"/>
              </a:avLst>
            </a:prstGeom>
            <a:solidFill>
              <a:schemeClr val="accent1"/>
            </a:soli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100" dirty="0">
                <a:latin typeface="Arial" panose="020B0604020202020204" pitchFamily="34" charset="0"/>
                <a:ea typeface="黑体" panose="02010609060101010101" pitchFamily="49" charset="-122"/>
                <a:cs typeface="Arial" panose="020B0604020202020204" pitchFamily="34" charset="0"/>
              </a:endParaRPr>
            </a:p>
          </p:txBody>
        </p:sp>
        <p:sp>
          <p:nvSpPr>
            <p:cNvPr id="41" name="矩形 2"/>
            <p:cNvSpPr/>
            <p:nvPr/>
          </p:nvSpPr>
          <p:spPr>
            <a:xfrm>
              <a:off x="9289199" y="4737885"/>
              <a:ext cx="1909305" cy="338554"/>
            </a:xfrm>
            <a:prstGeom prst="rect">
              <a:avLst/>
            </a:prstGeom>
            <a:noFill/>
          </p:spPr>
          <p:txBody>
            <a:bodyPr wrap="square">
              <a:spAutoFit/>
            </a:bodyPr>
            <a:lstStyle/>
            <a:p>
              <a:r>
                <a:rPr lang="zh-TW" altLang="en-US" sz="1600" dirty="0">
                  <a:solidFill>
                    <a:schemeClr val="bg1"/>
                  </a:solidFill>
                  <a:latin typeface="Arial" panose="020B0604020202020204" pitchFamily="34" charset="0"/>
                  <a:ea typeface="黑体" panose="02010609060101010101" pitchFamily="49" charset="-122"/>
                  <a:cs typeface="Arial" panose="020B0604020202020204" pitchFamily="34" charset="0"/>
                </a:rPr>
                <a:t>智能视觉系统</a:t>
              </a:r>
            </a:p>
          </p:txBody>
        </p:sp>
      </p:grpSp>
      <p:sp>
        <p:nvSpPr>
          <p:cNvPr id="106" name="箭头: 右 105"/>
          <p:cNvSpPr/>
          <p:nvPr/>
        </p:nvSpPr>
        <p:spPr>
          <a:xfrm>
            <a:off x="5387822" y="3661930"/>
            <a:ext cx="1044728" cy="491934"/>
          </a:xfrm>
          <a:prstGeom prst="rightArrow">
            <a:avLst/>
          </a:prstGeom>
          <a:noFill/>
          <a:ln w="6350">
            <a:gradFill flip="none" rotWithShape="1">
              <a:gsLst>
                <a:gs pos="200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107" name="箭头: 右 106"/>
          <p:cNvSpPr/>
          <p:nvPr/>
        </p:nvSpPr>
        <p:spPr>
          <a:xfrm>
            <a:off x="5401595" y="4103623"/>
            <a:ext cx="568478" cy="281648"/>
          </a:xfrm>
          <a:prstGeom prst="rightArrow">
            <a:avLst/>
          </a:prstGeom>
          <a:noFill/>
          <a:ln w="6350">
            <a:gradFill flip="none" rotWithShape="1">
              <a:gsLst>
                <a:gs pos="2000">
                  <a:schemeClr val="accent1">
                    <a:alpha val="0"/>
                  </a:schemeClr>
                </a:gs>
                <a:gs pos="100000">
                  <a:schemeClr val="accent1">
                    <a:alpha val="5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108" name="箭头: 右 107"/>
          <p:cNvSpPr/>
          <p:nvPr/>
        </p:nvSpPr>
        <p:spPr>
          <a:xfrm>
            <a:off x="5401595" y="3430523"/>
            <a:ext cx="568478" cy="281648"/>
          </a:xfrm>
          <a:prstGeom prst="rightArrow">
            <a:avLst/>
          </a:prstGeom>
          <a:noFill/>
          <a:ln w="6350">
            <a:gradFill flip="none" rotWithShape="1">
              <a:gsLst>
                <a:gs pos="2000">
                  <a:schemeClr val="accent1">
                    <a:alpha val="0"/>
                  </a:schemeClr>
                </a:gs>
                <a:gs pos="100000">
                  <a:schemeClr val="accent1">
                    <a:alpha val="5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4" name="文本框 63"/>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r>
              <a:rPr lang="zh-CN" altLang="en-US" dirty="0">
                <a:latin typeface="Arial" panose="020B0604020202020204" pitchFamily="34" charset="0"/>
                <a:ea typeface="黑体" panose="02010609060101010101" pitchFamily="49" charset="-122"/>
                <a:cs typeface="Arial" panose="020B0604020202020204" pitchFamily="34" charset="0"/>
              </a:rPr>
              <a:t>产品方案</a:t>
            </a:r>
            <a:r>
              <a:rPr lang="en-US" altLang="zh-CN" dirty="0">
                <a:latin typeface="Arial" panose="020B0604020202020204" pitchFamily="34" charset="0"/>
                <a:ea typeface="黑体" panose="02010609060101010101" pitchFamily="49" charset="-122"/>
                <a:cs typeface="Arial" panose="020B0604020202020204" pitchFamily="34" charset="0"/>
                <a:sym typeface="+mn-ea"/>
              </a:rPr>
              <a:t>· </a:t>
            </a:r>
            <a:r>
              <a:rPr lang="zh-CN" altLang="en-US" dirty="0">
                <a:latin typeface="Arial" panose="020B0604020202020204" pitchFamily="34" charset="0"/>
                <a:ea typeface="黑体" panose="02010609060101010101" pitchFamily="49" charset="-122"/>
                <a:cs typeface="Arial" panose="020B0604020202020204" pitchFamily="34" charset="0"/>
                <a:sym typeface="+mn-ea"/>
              </a:rPr>
              <a:t>智能制造</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pSp>
        <p:nvGrpSpPr>
          <p:cNvPr id="2" name="组合 1"/>
          <p:cNvGrpSpPr/>
          <p:nvPr/>
        </p:nvGrpSpPr>
        <p:grpSpPr>
          <a:xfrm>
            <a:off x="4120515" y="288290"/>
            <a:ext cx="3950970" cy="276860"/>
            <a:chOff x="6489" y="454"/>
            <a:chExt cx="6222" cy="436"/>
          </a:xfrm>
        </p:grpSpPr>
        <p:sp>
          <p:nvSpPr>
            <p:cNvPr id="83" name="文本框 82"/>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algn="ct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SMore Factory   </a:t>
              </a:r>
              <a:r>
                <a:rPr lang="zh-CN" altLang="en-US"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软件平台</a:t>
              </a:r>
              <a:r>
                <a:rPr lang="en-US" altLang="zh-CN"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200"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硬件体系   </a:t>
              </a:r>
              <a:r>
                <a:rPr lang="zh-CN" altLang="en-US" sz="1200" dirty="0">
                  <a:solidFill>
                    <a:srgbClr val="9E1E24"/>
                  </a:solidFill>
                  <a:latin typeface="Arial" panose="020B0604020202020204" pitchFamily="34" charset="0"/>
                  <a:ea typeface="黑体" panose="02010609060101010101" pitchFamily="49" charset="-122"/>
                  <a:cs typeface="Arial" panose="020B0604020202020204" pitchFamily="34" charset="0"/>
                </a:rPr>
                <a:t>创新应用</a:t>
              </a:r>
            </a:p>
          </p:txBody>
        </p:sp>
        <p:cxnSp>
          <p:nvCxnSpPr>
            <p:cNvPr id="3" name="直接连接符 2"/>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55126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875774B-D0CC-48B7-B604-70ED0CC1A318}"/>
              </a:ext>
            </a:extLst>
          </p:cNvPr>
          <p:cNvSpPr>
            <a:spLocks noGrp="1"/>
          </p:cNvSpPr>
          <p:nvPr>
            <p:ph type="body" sz="quarter" idx="10"/>
          </p:nvPr>
        </p:nvSpPr>
        <p:spPr/>
        <p:txBody>
          <a:bodyPr anchor="ctr">
            <a:normAutofit fontScale="92500" lnSpcReduction="10000"/>
          </a:bodyPr>
          <a:lstStyle/>
          <a:p>
            <a:r>
              <a:rPr lang="zh-CN" altLang="en-US" sz="6000" dirty="0"/>
              <a:t>谢谢！</a:t>
            </a:r>
          </a:p>
        </p:txBody>
      </p:sp>
    </p:spTree>
    <p:extLst>
      <p:ext uri="{BB962C8B-B14F-4D97-AF65-F5344CB8AC3E}">
        <p14:creationId xmlns:p14="http://schemas.microsoft.com/office/powerpoint/2010/main" val="73762292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rophy_124677"/>
          <p:cNvSpPr/>
          <p:nvPr/>
        </p:nvSpPr>
        <p:spPr>
          <a:xfrm>
            <a:off x="3932294" y="1917480"/>
            <a:ext cx="634970" cy="690395"/>
          </a:xfrm>
          <a:custGeom>
            <a:avLst/>
            <a:gdLst>
              <a:gd name="connsiteX0" fmla="*/ 186153 w 556973"/>
              <a:gd name="connsiteY0" fmla="*/ 515490 h 605592"/>
              <a:gd name="connsiteX1" fmla="*/ 157185 w 556973"/>
              <a:gd name="connsiteY1" fmla="*/ 586682 h 605592"/>
              <a:gd name="connsiteX2" fmla="*/ 401366 w 556973"/>
              <a:gd name="connsiteY2" fmla="*/ 586682 h 605592"/>
              <a:gd name="connsiteX3" fmla="*/ 372492 w 556973"/>
              <a:gd name="connsiteY3" fmla="*/ 515490 h 605592"/>
              <a:gd name="connsiteX4" fmla="*/ 276232 w 556973"/>
              <a:gd name="connsiteY4" fmla="*/ 111913 h 605592"/>
              <a:gd name="connsiteX5" fmla="*/ 230662 w 556973"/>
              <a:gd name="connsiteY5" fmla="*/ 133139 h 605592"/>
              <a:gd name="connsiteX6" fmla="*/ 234467 w 556973"/>
              <a:gd name="connsiteY6" fmla="*/ 150101 h 605592"/>
              <a:gd name="connsiteX7" fmla="*/ 264723 w 556973"/>
              <a:gd name="connsiteY7" fmla="*/ 135734 h 605592"/>
              <a:gd name="connsiteX8" fmla="*/ 276417 w 556973"/>
              <a:gd name="connsiteY8" fmla="*/ 135734 h 605592"/>
              <a:gd name="connsiteX9" fmla="*/ 276974 w 556973"/>
              <a:gd name="connsiteY9" fmla="*/ 145188 h 605592"/>
              <a:gd name="connsiteX10" fmla="*/ 276974 w 556973"/>
              <a:gd name="connsiteY10" fmla="*/ 298495 h 605592"/>
              <a:gd name="connsiteX11" fmla="*/ 304539 w 556973"/>
              <a:gd name="connsiteY11" fmla="*/ 298495 h 605592"/>
              <a:gd name="connsiteX12" fmla="*/ 304539 w 556973"/>
              <a:gd name="connsiteY12" fmla="*/ 111913 h 605592"/>
              <a:gd name="connsiteX13" fmla="*/ 465893 w 556973"/>
              <a:gd name="connsiteY13" fmla="*/ 94273 h 605592"/>
              <a:gd name="connsiteX14" fmla="*/ 465893 w 556973"/>
              <a:gd name="connsiteY14" fmla="*/ 190586 h 605592"/>
              <a:gd name="connsiteX15" fmla="*/ 523549 w 556973"/>
              <a:gd name="connsiteY15" fmla="*/ 94273 h 605592"/>
              <a:gd name="connsiteX16" fmla="*/ 33424 w 556973"/>
              <a:gd name="connsiteY16" fmla="*/ 94273 h 605592"/>
              <a:gd name="connsiteX17" fmla="*/ 92751 w 556973"/>
              <a:gd name="connsiteY17" fmla="*/ 193367 h 605592"/>
              <a:gd name="connsiteX18" fmla="*/ 92751 w 556973"/>
              <a:gd name="connsiteY18" fmla="*/ 94273 h 605592"/>
              <a:gd name="connsiteX19" fmla="*/ 272055 w 556973"/>
              <a:gd name="connsiteY19" fmla="*/ 93005 h 605592"/>
              <a:gd name="connsiteX20" fmla="*/ 323472 w 556973"/>
              <a:gd name="connsiteY20" fmla="*/ 93005 h 605592"/>
              <a:gd name="connsiteX21" fmla="*/ 323472 w 556973"/>
              <a:gd name="connsiteY21" fmla="*/ 317403 h 605592"/>
              <a:gd name="connsiteX22" fmla="*/ 258041 w 556973"/>
              <a:gd name="connsiteY22" fmla="*/ 317403 h 605592"/>
              <a:gd name="connsiteX23" fmla="*/ 258041 w 556973"/>
              <a:gd name="connsiteY23" fmla="*/ 159833 h 605592"/>
              <a:gd name="connsiteX24" fmla="*/ 221010 w 556973"/>
              <a:gd name="connsiteY24" fmla="*/ 177444 h 605592"/>
              <a:gd name="connsiteX25" fmla="*/ 208944 w 556973"/>
              <a:gd name="connsiteY25" fmla="*/ 122387 h 605592"/>
              <a:gd name="connsiteX26" fmla="*/ 111691 w 556973"/>
              <a:gd name="connsiteY26" fmla="*/ 18910 h 605592"/>
              <a:gd name="connsiteX27" fmla="*/ 111691 w 556973"/>
              <a:gd name="connsiteY27" fmla="*/ 239994 h 605592"/>
              <a:gd name="connsiteX28" fmla="*/ 279276 w 556973"/>
              <a:gd name="connsiteY28" fmla="*/ 455978 h 605592"/>
              <a:gd name="connsiteX29" fmla="*/ 446953 w 556973"/>
              <a:gd name="connsiteY29" fmla="*/ 239994 h 605592"/>
              <a:gd name="connsiteX30" fmla="*/ 446953 w 556973"/>
              <a:gd name="connsiteY30" fmla="*/ 18910 h 605592"/>
              <a:gd name="connsiteX31" fmla="*/ 92751 w 556973"/>
              <a:gd name="connsiteY31" fmla="*/ 0 h 605592"/>
              <a:gd name="connsiteX32" fmla="*/ 465893 w 556973"/>
              <a:gd name="connsiteY32" fmla="*/ 0 h 605592"/>
              <a:gd name="connsiteX33" fmla="*/ 465893 w 556973"/>
              <a:gd name="connsiteY33" fmla="*/ 75363 h 605592"/>
              <a:gd name="connsiteX34" fmla="*/ 556973 w 556973"/>
              <a:gd name="connsiteY34" fmla="*/ 75363 h 605592"/>
              <a:gd name="connsiteX35" fmla="*/ 465893 w 556973"/>
              <a:gd name="connsiteY35" fmla="*/ 227572 h 605592"/>
              <a:gd name="connsiteX36" fmla="*/ 465893 w 556973"/>
              <a:gd name="connsiteY36" fmla="*/ 239994 h 605592"/>
              <a:gd name="connsiteX37" fmla="*/ 288839 w 556973"/>
              <a:gd name="connsiteY37" fmla="*/ 472386 h 605592"/>
              <a:gd name="connsiteX38" fmla="*/ 288839 w 556973"/>
              <a:gd name="connsiteY38" fmla="*/ 496580 h 605592"/>
              <a:gd name="connsiteX39" fmla="*/ 385211 w 556973"/>
              <a:gd name="connsiteY39" fmla="*/ 496580 h 605592"/>
              <a:gd name="connsiteX40" fmla="*/ 429591 w 556973"/>
              <a:gd name="connsiteY40" fmla="*/ 605592 h 605592"/>
              <a:gd name="connsiteX41" fmla="*/ 129053 w 556973"/>
              <a:gd name="connsiteY41" fmla="*/ 605592 h 605592"/>
              <a:gd name="connsiteX42" fmla="*/ 173433 w 556973"/>
              <a:gd name="connsiteY42" fmla="*/ 496580 h 605592"/>
              <a:gd name="connsiteX43" fmla="*/ 269806 w 556973"/>
              <a:gd name="connsiteY43" fmla="*/ 496580 h 605592"/>
              <a:gd name="connsiteX44" fmla="*/ 269806 w 556973"/>
              <a:gd name="connsiteY44" fmla="*/ 472386 h 605592"/>
              <a:gd name="connsiteX45" fmla="*/ 92751 w 556973"/>
              <a:gd name="connsiteY45" fmla="*/ 239994 h 605592"/>
              <a:gd name="connsiteX46" fmla="*/ 92751 w 556973"/>
              <a:gd name="connsiteY46" fmla="*/ 230260 h 605592"/>
              <a:gd name="connsiteX47" fmla="*/ 0 w 556973"/>
              <a:gd name="connsiteY47" fmla="*/ 75363 h 605592"/>
              <a:gd name="connsiteX48" fmla="*/ 92751 w 556973"/>
              <a:gd name="connsiteY48" fmla="*/ 7536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56973" h="605592">
                <a:moveTo>
                  <a:pt x="186153" y="515490"/>
                </a:moveTo>
                <a:lnTo>
                  <a:pt x="157185" y="586682"/>
                </a:lnTo>
                <a:lnTo>
                  <a:pt x="401366" y="586682"/>
                </a:lnTo>
                <a:lnTo>
                  <a:pt x="372492" y="515490"/>
                </a:lnTo>
                <a:close/>
                <a:moveTo>
                  <a:pt x="276232" y="111913"/>
                </a:moveTo>
                <a:lnTo>
                  <a:pt x="230662" y="133139"/>
                </a:lnTo>
                <a:lnTo>
                  <a:pt x="234467" y="150101"/>
                </a:lnTo>
                <a:lnTo>
                  <a:pt x="264723" y="135734"/>
                </a:lnTo>
                <a:lnTo>
                  <a:pt x="276417" y="135734"/>
                </a:lnTo>
                <a:lnTo>
                  <a:pt x="276974" y="145188"/>
                </a:lnTo>
                <a:lnTo>
                  <a:pt x="276974" y="298495"/>
                </a:lnTo>
                <a:lnTo>
                  <a:pt x="304539" y="298495"/>
                </a:lnTo>
                <a:lnTo>
                  <a:pt x="304539" y="111913"/>
                </a:lnTo>
                <a:close/>
                <a:moveTo>
                  <a:pt x="465893" y="94273"/>
                </a:moveTo>
                <a:lnTo>
                  <a:pt x="465893" y="190586"/>
                </a:lnTo>
                <a:lnTo>
                  <a:pt x="523549" y="94273"/>
                </a:lnTo>
                <a:close/>
                <a:moveTo>
                  <a:pt x="33424" y="94273"/>
                </a:moveTo>
                <a:lnTo>
                  <a:pt x="92751" y="193367"/>
                </a:lnTo>
                <a:lnTo>
                  <a:pt x="92751" y="94273"/>
                </a:lnTo>
                <a:close/>
                <a:moveTo>
                  <a:pt x="272055" y="93005"/>
                </a:moveTo>
                <a:lnTo>
                  <a:pt x="323472" y="93005"/>
                </a:lnTo>
                <a:lnTo>
                  <a:pt x="323472" y="317403"/>
                </a:lnTo>
                <a:lnTo>
                  <a:pt x="258041" y="317403"/>
                </a:lnTo>
                <a:lnTo>
                  <a:pt x="258041" y="159833"/>
                </a:lnTo>
                <a:lnTo>
                  <a:pt x="221010" y="177444"/>
                </a:lnTo>
                <a:lnTo>
                  <a:pt x="208944" y="122387"/>
                </a:lnTo>
                <a:close/>
                <a:moveTo>
                  <a:pt x="111691" y="18910"/>
                </a:moveTo>
                <a:lnTo>
                  <a:pt x="111691" y="239994"/>
                </a:lnTo>
                <a:cubicBezTo>
                  <a:pt x="111691" y="367638"/>
                  <a:pt x="270920" y="451622"/>
                  <a:pt x="279276" y="455978"/>
                </a:cubicBezTo>
                <a:cubicBezTo>
                  <a:pt x="285682" y="452734"/>
                  <a:pt x="446953" y="368657"/>
                  <a:pt x="446953" y="239994"/>
                </a:cubicBezTo>
                <a:lnTo>
                  <a:pt x="446953" y="18910"/>
                </a:lnTo>
                <a:close/>
                <a:moveTo>
                  <a:pt x="92751" y="0"/>
                </a:moveTo>
                <a:lnTo>
                  <a:pt x="465893" y="0"/>
                </a:lnTo>
                <a:lnTo>
                  <a:pt x="465893" y="75363"/>
                </a:lnTo>
                <a:lnTo>
                  <a:pt x="556973" y="75363"/>
                </a:lnTo>
                <a:lnTo>
                  <a:pt x="465893" y="227572"/>
                </a:lnTo>
                <a:lnTo>
                  <a:pt x="465893" y="239994"/>
                </a:lnTo>
                <a:cubicBezTo>
                  <a:pt x="465893" y="376351"/>
                  <a:pt x="303230" y="464785"/>
                  <a:pt x="288839" y="472386"/>
                </a:cubicBezTo>
                <a:lnTo>
                  <a:pt x="288839" y="496580"/>
                </a:lnTo>
                <a:lnTo>
                  <a:pt x="385211" y="496580"/>
                </a:lnTo>
                <a:lnTo>
                  <a:pt x="429591" y="605592"/>
                </a:lnTo>
                <a:lnTo>
                  <a:pt x="129053" y="605592"/>
                </a:lnTo>
                <a:lnTo>
                  <a:pt x="173433" y="496580"/>
                </a:lnTo>
                <a:lnTo>
                  <a:pt x="269806" y="496580"/>
                </a:lnTo>
                <a:lnTo>
                  <a:pt x="269806" y="472386"/>
                </a:lnTo>
                <a:cubicBezTo>
                  <a:pt x="255322" y="464785"/>
                  <a:pt x="92751" y="376444"/>
                  <a:pt x="92751" y="239994"/>
                </a:cubicBezTo>
                <a:lnTo>
                  <a:pt x="92751" y="230260"/>
                </a:lnTo>
                <a:lnTo>
                  <a:pt x="0" y="75363"/>
                </a:lnTo>
                <a:lnTo>
                  <a:pt x="92751" y="75363"/>
                </a:lnTo>
                <a:close/>
              </a:path>
            </a:pathLst>
          </a:custGeom>
          <a:gradFill flip="none" rotWithShape="1">
            <a:gsLst>
              <a:gs pos="0">
                <a:schemeClr val="accent1">
                  <a:alpha val="65000"/>
                </a:schemeClr>
              </a:gs>
              <a:gs pos="100000">
                <a:schemeClr val="accent2">
                  <a:alpha val="4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20466F"/>
                  </a:gs>
                  <a:gs pos="95000">
                    <a:srgbClr val="9B2034"/>
                  </a:gs>
                </a:gsLst>
                <a:lin ang="5400000" scaled="1"/>
              </a:gra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文本框 1"/>
          <p:cNvSpPr txBox="1"/>
          <p:nvPr/>
        </p:nvSpPr>
        <p:spPr>
          <a:xfrm>
            <a:off x="2581275" y="621724"/>
            <a:ext cx="7029450"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视觉检测识别是智能制造、智能自主系统的核心技术</a:t>
            </a:r>
          </a:p>
        </p:txBody>
      </p:sp>
      <p:sp>
        <p:nvSpPr>
          <p:cNvPr id="3" name="文本框 2"/>
          <p:cNvSpPr txBox="1"/>
          <p:nvPr/>
        </p:nvSpPr>
        <p:spPr>
          <a:xfrm>
            <a:off x="595940" y="944945"/>
            <a:ext cx="11000120" cy="583565"/>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思谋工业</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：业界</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领先的</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实时视觉语义识别技术</a:t>
            </a:r>
          </a:p>
        </p:txBody>
      </p:sp>
      <p:sp>
        <p:nvSpPr>
          <p:cNvPr id="114" name="文本框 113"/>
          <p:cNvSpPr txBox="1"/>
          <p:nvPr/>
        </p:nvSpPr>
        <p:spPr>
          <a:xfrm>
            <a:off x="1128657" y="3554177"/>
            <a:ext cx="150997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a:t>
            </a:r>
            <a:r>
              <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2016</a:t>
            </a: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年</a:t>
            </a:r>
            <a:endPar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nvGrpSpPr>
          <p:cNvPr id="119" name="组合 118"/>
          <p:cNvGrpSpPr/>
          <p:nvPr/>
        </p:nvGrpSpPr>
        <p:grpSpPr>
          <a:xfrm>
            <a:off x="2869963" y="3043278"/>
            <a:ext cx="346371" cy="700847"/>
            <a:chOff x="9207500" y="842963"/>
            <a:chExt cx="542925" cy="1098551"/>
          </a:xfrm>
          <a:solidFill>
            <a:schemeClr val="accent1">
              <a:alpha val="50000"/>
            </a:schemeClr>
          </a:solidFill>
        </p:grpSpPr>
        <p:sp>
          <p:nvSpPr>
            <p:cNvPr id="143" name="Freeform 110"/>
            <p:cNvSpPr/>
            <p:nvPr/>
          </p:nvSpPr>
          <p:spPr bwMode="auto">
            <a:xfrm>
              <a:off x="9507538" y="1592263"/>
              <a:ext cx="58737" cy="158750"/>
            </a:xfrm>
            <a:custGeom>
              <a:avLst/>
              <a:gdLst>
                <a:gd name="T0" fmla="*/ 0 w 18"/>
                <a:gd name="T1" fmla="*/ 19 h 49"/>
                <a:gd name="T2" fmla="*/ 5 w 18"/>
                <a:gd name="T3" fmla="*/ 44 h 49"/>
                <a:gd name="T4" fmla="*/ 5 w 18"/>
                <a:gd name="T5" fmla="*/ 49 h 49"/>
                <a:gd name="T6" fmla="*/ 17 w 18"/>
                <a:gd name="T7" fmla="*/ 25 h 49"/>
                <a:gd name="T8" fmla="*/ 11 w 18"/>
                <a:gd name="T9" fmla="*/ 0 h 49"/>
                <a:gd name="T10" fmla="*/ 0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0" y="19"/>
                  </a:moveTo>
                  <a:cubicBezTo>
                    <a:pt x="2" y="22"/>
                    <a:pt x="7" y="31"/>
                    <a:pt x="5" y="44"/>
                  </a:cubicBezTo>
                  <a:cubicBezTo>
                    <a:pt x="5" y="46"/>
                    <a:pt x="5" y="47"/>
                    <a:pt x="5" y="49"/>
                  </a:cubicBezTo>
                  <a:cubicBezTo>
                    <a:pt x="7" y="46"/>
                    <a:pt x="15" y="38"/>
                    <a:pt x="17" y="25"/>
                  </a:cubicBezTo>
                  <a:cubicBezTo>
                    <a:pt x="18" y="11"/>
                    <a:pt x="13" y="2"/>
                    <a:pt x="11" y="0"/>
                  </a:cubicBezTo>
                  <a:cubicBezTo>
                    <a:pt x="9" y="2"/>
                    <a:pt x="3" y="8"/>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44" name="Freeform 111"/>
            <p:cNvSpPr/>
            <p:nvPr/>
          </p:nvSpPr>
          <p:spPr bwMode="auto">
            <a:xfrm>
              <a:off x="9534525" y="1685926"/>
              <a:ext cx="147637" cy="71438"/>
            </a:xfrm>
            <a:custGeom>
              <a:avLst/>
              <a:gdLst>
                <a:gd name="T0" fmla="*/ 30 w 46"/>
                <a:gd name="T1" fmla="*/ 19 h 22"/>
                <a:gd name="T2" fmla="*/ 4 w 46"/>
                <a:gd name="T3" fmla="*/ 20 h 22"/>
                <a:gd name="T4" fmla="*/ 0 w 46"/>
                <a:gd name="T5" fmla="*/ 22 h 22"/>
                <a:gd name="T6" fmla="*/ 20 w 46"/>
                <a:gd name="T7" fmla="*/ 5 h 22"/>
                <a:gd name="T8" fmla="*/ 46 w 46"/>
                <a:gd name="T9" fmla="*/ 3 h 22"/>
                <a:gd name="T10" fmla="*/ 30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30" y="19"/>
                  </a:moveTo>
                  <a:cubicBezTo>
                    <a:pt x="27" y="18"/>
                    <a:pt x="17" y="15"/>
                    <a:pt x="4" y="20"/>
                  </a:cubicBezTo>
                  <a:cubicBezTo>
                    <a:pt x="3" y="21"/>
                    <a:pt x="1" y="22"/>
                    <a:pt x="0" y="22"/>
                  </a:cubicBezTo>
                  <a:cubicBezTo>
                    <a:pt x="2" y="20"/>
                    <a:pt x="8" y="10"/>
                    <a:pt x="20" y="5"/>
                  </a:cubicBezTo>
                  <a:cubicBezTo>
                    <a:pt x="33" y="0"/>
                    <a:pt x="43" y="3"/>
                    <a:pt x="46" y="3"/>
                  </a:cubicBezTo>
                  <a:cubicBezTo>
                    <a:pt x="44" y="6"/>
                    <a:pt x="39" y="14"/>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45" name="Freeform 112"/>
            <p:cNvSpPr/>
            <p:nvPr/>
          </p:nvSpPr>
          <p:spPr bwMode="auto">
            <a:xfrm>
              <a:off x="9550400" y="1501776"/>
              <a:ext cx="57150" cy="161925"/>
            </a:xfrm>
            <a:custGeom>
              <a:avLst/>
              <a:gdLst>
                <a:gd name="T0" fmla="*/ 0 w 18"/>
                <a:gd name="T1" fmla="*/ 22 h 50"/>
                <a:gd name="T2" fmla="*/ 11 w 18"/>
                <a:gd name="T3" fmla="*/ 45 h 50"/>
                <a:gd name="T4" fmla="*/ 11 w 18"/>
                <a:gd name="T5" fmla="*/ 50 h 50"/>
                <a:gd name="T6" fmla="*/ 17 w 18"/>
                <a:gd name="T7" fmla="*/ 24 h 50"/>
                <a:gd name="T8" fmla="*/ 7 w 18"/>
                <a:gd name="T9" fmla="*/ 0 h 50"/>
                <a:gd name="T10" fmla="*/ 0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0" y="22"/>
                  </a:moveTo>
                  <a:cubicBezTo>
                    <a:pt x="2" y="24"/>
                    <a:pt x="10" y="32"/>
                    <a:pt x="11" y="45"/>
                  </a:cubicBezTo>
                  <a:cubicBezTo>
                    <a:pt x="11" y="47"/>
                    <a:pt x="11" y="48"/>
                    <a:pt x="11" y="50"/>
                  </a:cubicBezTo>
                  <a:cubicBezTo>
                    <a:pt x="12" y="47"/>
                    <a:pt x="18" y="37"/>
                    <a:pt x="17" y="24"/>
                  </a:cubicBezTo>
                  <a:cubicBezTo>
                    <a:pt x="16" y="10"/>
                    <a:pt x="9" y="2"/>
                    <a:pt x="7" y="0"/>
                  </a:cubicBezTo>
                  <a:cubicBezTo>
                    <a:pt x="5" y="3"/>
                    <a:pt x="1" y="11"/>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46" name="Freeform 113"/>
            <p:cNvSpPr/>
            <p:nvPr/>
          </p:nvSpPr>
          <p:spPr bwMode="auto">
            <a:xfrm>
              <a:off x="9598025" y="1576388"/>
              <a:ext cx="133350" cy="93663"/>
            </a:xfrm>
            <a:custGeom>
              <a:avLst/>
              <a:gdLst>
                <a:gd name="T0" fmla="*/ 28 w 41"/>
                <a:gd name="T1" fmla="*/ 19 h 29"/>
                <a:gd name="T2" fmla="*/ 3 w 41"/>
                <a:gd name="T3" fmla="*/ 26 h 29"/>
                <a:gd name="T4" fmla="*/ 0 w 41"/>
                <a:gd name="T5" fmla="*/ 29 h 29"/>
                <a:gd name="T6" fmla="*/ 16 w 41"/>
                <a:gd name="T7" fmla="*/ 7 h 29"/>
                <a:gd name="T8" fmla="*/ 41 w 41"/>
                <a:gd name="T9" fmla="*/ 1 h 29"/>
                <a:gd name="T10" fmla="*/ 28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28" y="19"/>
                  </a:moveTo>
                  <a:cubicBezTo>
                    <a:pt x="25" y="19"/>
                    <a:pt x="14" y="18"/>
                    <a:pt x="3" y="26"/>
                  </a:cubicBezTo>
                  <a:cubicBezTo>
                    <a:pt x="2" y="27"/>
                    <a:pt x="1" y="28"/>
                    <a:pt x="0" y="29"/>
                  </a:cubicBezTo>
                  <a:cubicBezTo>
                    <a:pt x="1" y="26"/>
                    <a:pt x="5" y="15"/>
                    <a:pt x="16" y="7"/>
                  </a:cubicBezTo>
                  <a:cubicBezTo>
                    <a:pt x="27" y="0"/>
                    <a:pt x="38" y="0"/>
                    <a:pt x="41" y="1"/>
                  </a:cubicBezTo>
                  <a:cubicBezTo>
                    <a:pt x="40" y="3"/>
                    <a:pt x="36" y="12"/>
                    <a:pt x="2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47" name="Freeform 114"/>
            <p:cNvSpPr/>
            <p:nvPr/>
          </p:nvSpPr>
          <p:spPr bwMode="auto">
            <a:xfrm>
              <a:off x="9569450" y="1411288"/>
              <a:ext cx="74612" cy="155575"/>
            </a:xfrm>
            <a:custGeom>
              <a:avLst/>
              <a:gdLst>
                <a:gd name="T0" fmla="*/ 2 w 23"/>
                <a:gd name="T1" fmla="*/ 22 h 48"/>
                <a:gd name="T2" fmla="*/ 17 w 23"/>
                <a:gd name="T3" fmla="*/ 43 h 48"/>
                <a:gd name="T4" fmla="*/ 18 w 23"/>
                <a:gd name="T5" fmla="*/ 48 h 48"/>
                <a:gd name="T6" fmla="*/ 19 w 23"/>
                <a:gd name="T7" fmla="*/ 21 h 48"/>
                <a:gd name="T8" fmla="*/ 4 w 23"/>
                <a:gd name="T9" fmla="*/ 0 h 48"/>
                <a:gd name="T10" fmla="*/ 2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 y="22"/>
                  </a:moveTo>
                  <a:cubicBezTo>
                    <a:pt x="4" y="24"/>
                    <a:pt x="13" y="30"/>
                    <a:pt x="17" y="43"/>
                  </a:cubicBezTo>
                  <a:cubicBezTo>
                    <a:pt x="17" y="45"/>
                    <a:pt x="18" y="46"/>
                    <a:pt x="18" y="48"/>
                  </a:cubicBezTo>
                  <a:cubicBezTo>
                    <a:pt x="19" y="45"/>
                    <a:pt x="23" y="33"/>
                    <a:pt x="19" y="21"/>
                  </a:cubicBezTo>
                  <a:cubicBezTo>
                    <a:pt x="15" y="8"/>
                    <a:pt x="6" y="1"/>
                    <a:pt x="4" y="0"/>
                  </a:cubicBezTo>
                  <a:cubicBezTo>
                    <a:pt x="3" y="3"/>
                    <a:pt x="0" y="11"/>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48" name="Freeform 115"/>
            <p:cNvSpPr/>
            <p:nvPr/>
          </p:nvSpPr>
          <p:spPr bwMode="auto">
            <a:xfrm>
              <a:off x="9640888" y="1454151"/>
              <a:ext cx="109537" cy="115888"/>
            </a:xfrm>
            <a:custGeom>
              <a:avLst/>
              <a:gdLst>
                <a:gd name="T0" fmla="*/ 26 w 34"/>
                <a:gd name="T1" fmla="*/ 20 h 36"/>
                <a:gd name="T2" fmla="*/ 3 w 34"/>
                <a:gd name="T3" fmla="*/ 32 h 36"/>
                <a:gd name="T4" fmla="*/ 0 w 34"/>
                <a:gd name="T5" fmla="*/ 36 h 36"/>
                <a:gd name="T6" fmla="*/ 11 w 34"/>
                <a:gd name="T7" fmla="*/ 11 h 36"/>
                <a:gd name="T8" fmla="*/ 34 w 34"/>
                <a:gd name="T9" fmla="*/ 0 h 36"/>
                <a:gd name="T10" fmla="*/ 26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26" y="20"/>
                  </a:moveTo>
                  <a:cubicBezTo>
                    <a:pt x="23" y="21"/>
                    <a:pt x="12" y="22"/>
                    <a:pt x="3" y="32"/>
                  </a:cubicBezTo>
                  <a:cubicBezTo>
                    <a:pt x="2" y="33"/>
                    <a:pt x="1" y="34"/>
                    <a:pt x="0" y="36"/>
                  </a:cubicBezTo>
                  <a:cubicBezTo>
                    <a:pt x="0" y="32"/>
                    <a:pt x="2" y="21"/>
                    <a:pt x="11" y="11"/>
                  </a:cubicBezTo>
                  <a:cubicBezTo>
                    <a:pt x="21" y="1"/>
                    <a:pt x="31" y="0"/>
                    <a:pt x="34" y="0"/>
                  </a:cubicBezTo>
                  <a:cubicBezTo>
                    <a:pt x="34" y="2"/>
                    <a:pt x="33" y="12"/>
                    <a:pt x="2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49" name="Freeform 116"/>
            <p:cNvSpPr/>
            <p:nvPr/>
          </p:nvSpPr>
          <p:spPr bwMode="auto">
            <a:xfrm>
              <a:off x="9566275" y="1317626"/>
              <a:ext cx="87312" cy="142875"/>
            </a:xfrm>
            <a:custGeom>
              <a:avLst/>
              <a:gdLst>
                <a:gd name="T0" fmla="*/ 4 w 27"/>
                <a:gd name="T1" fmla="*/ 23 h 44"/>
                <a:gd name="T2" fmla="*/ 23 w 27"/>
                <a:gd name="T3" fmla="*/ 40 h 44"/>
                <a:gd name="T4" fmla="*/ 25 w 27"/>
                <a:gd name="T5" fmla="*/ 44 h 44"/>
                <a:gd name="T6" fmla="*/ 21 w 27"/>
                <a:gd name="T7" fmla="*/ 18 h 44"/>
                <a:gd name="T8" fmla="*/ 2 w 27"/>
                <a:gd name="T9" fmla="*/ 0 h 44"/>
                <a:gd name="T10" fmla="*/ 4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4" y="23"/>
                  </a:moveTo>
                  <a:cubicBezTo>
                    <a:pt x="7" y="24"/>
                    <a:pt x="17" y="28"/>
                    <a:pt x="23" y="40"/>
                  </a:cubicBezTo>
                  <a:cubicBezTo>
                    <a:pt x="24" y="41"/>
                    <a:pt x="25" y="43"/>
                    <a:pt x="25" y="44"/>
                  </a:cubicBezTo>
                  <a:cubicBezTo>
                    <a:pt x="26" y="41"/>
                    <a:pt x="27" y="29"/>
                    <a:pt x="21" y="18"/>
                  </a:cubicBezTo>
                  <a:cubicBezTo>
                    <a:pt x="14" y="6"/>
                    <a:pt x="5" y="2"/>
                    <a:pt x="2" y="0"/>
                  </a:cubicBezTo>
                  <a:cubicBezTo>
                    <a:pt x="1" y="3"/>
                    <a:pt x="0" y="1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0" name="Freeform 117"/>
            <p:cNvSpPr/>
            <p:nvPr/>
          </p:nvSpPr>
          <p:spPr bwMode="auto">
            <a:xfrm>
              <a:off x="9659938" y="1323976"/>
              <a:ext cx="87312" cy="136525"/>
            </a:xfrm>
            <a:custGeom>
              <a:avLst/>
              <a:gdLst>
                <a:gd name="T0" fmla="*/ 23 w 27"/>
                <a:gd name="T1" fmla="*/ 22 h 42"/>
                <a:gd name="T2" fmla="*/ 3 w 27"/>
                <a:gd name="T3" fmla="*/ 38 h 42"/>
                <a:gd name="T4" fmla="*/ 1 w 27"/>
                <a:gd name="T5" fmla="*/ 42 h 42"/>
                <a:gd name="T6" fmla="*/ 7 w 27"/>
                <a:gd name="T7" fmla="*/ 16 h 42"/>
                <a:gd name="T8" fmla="*/ 27 w 27"/>
                <a:gd name="T9" fmla="*/ 0 h 42"/>
                <a:gd name="T10" fmla="*/ 23 w 27"/>
                <a:gd name="T11" fmla="*/ 22 h 42"/>
              </a:gdLst>
              <a:ahLst/>
              <a:cxnLst>
                <a:cxn ang="0">
                  <a:pos x="T0" y="T1"/>
                </a:cxn>
                <a:cxn ang="0">
                  <a:pos x="T2" y="T3"/>
                </a:cxn>
                <a:cxn ang="0">
                  <a:pos x="T4" y="T5"/>
                </a:cxn>
                <a:cxn ang="0">
                  <a:pos x="T6" y="T7"/>
                </a:cxn>
                <a:cxn ang="0">
                  <a:pos x="T8" y="T9"/>
                </a:cxn>
                <a:cxn ang="0">
                  <a:pos x="T10" y="T11"/>
                </a:cxn>
              </a:cxnLst>
              <a:rect l="0" t="0" r="r" b="b"/>
              <a:pathLst>
                <a:path w="27" h="42">
                  <a:moveTo>
                    <a:pt x="23" y="22"/>
                  </a:moveTo>
                  <a:cubicBezTo>
                    <a:pt x="20" y="23"/>
                    <a:pt x="10" y="27"/>
                    <a:pt x="3" y="38"/>
                  </a:cubicBezTo>
                  <a:cubicBezTo>
                    <a:pt x="2" y="40"/>
                    <a:pt x="1" y="41"/>
                    <a:pt x="1" y="42"/>
                  </a:cubicBezTo>
                  <a:cubicBezTo>
                    <a:pt x="0" y="39"/>
                    <a:pt x="0" y="27"/>
                    <a:pt x="7" y="16"/>
                  </a:cubicBezTo>
                  <a:cubicBezTo>
                    <a:pt x="14" y="5"/>
                    <a:pt x="24" y="1"/>
                    <a:pt x="27" y="0"/>
                  </a:cubicBezTo>
                  <a:cubicBezTo>
                    <a:pt x="27" y="3"/>
                    <a:pt x="27" y="1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1" name="Freeform 118"/>
            <p:cNvSpPr/>
            <p:nvPr/>
          </p:nvSpPr>
          <p:spPr bwMode="auto">
            <a:xfrm>
              <a:off x="9544050" y="1230313"/>
              <a:ext cx="103187" cy="123825"/>
            </a:xfrm>
            <a:custGeom>
              <a:avLst/>
              <a:gdLst>
                <a:gd name="T0" fmla="*/ 7 w 32"/>
                <a:gd name="T1" fmla="*/ 22 h 38"/>
                <a:gd name="T2" fmla="*/ 29 w 32"/>
                <a:gd name="T3" fmla="*/ 34 h 38"/>
                <a:gd name="T4" fmla="*/ 32 w 32"/>
                <a:gd name="T5" fmla="*/ 38 h 38"/>
                <a:gd name="T6" fmla="*/ 22 w 32"/>
                <a:gd name="T7" fmla="*/ 13 h 38"/>
                <a:gd name="T8" fmla="*/ 0 w 32"/>
                <a:gd name="T9" fmla="*/ 0 h 38"/>
                <a:gd name="T10" fmla="*/ 7 w 32"/>
                <a:gd name="T11" fmla="*/ 22 h 38"/>
              </a:gdLst>
              <a:ahLst/>
              <a:cxnLst>
                <a:cxn ang="0">
                  <a:pos x="T0" y="T1"/>
                </a:cxn>
                <a:cxn ang="0">
                  <a:pos x="T2" y="T3"/>
                </a:cxn>
                <a:cxn ang="0">
                  <a:pos x="T4" y="T5"/>
                </a:cxn>
                <a:cxn ang="0">
                  <a:pos x="T6" y="T7"/>
                </a:cxn>
                <a:cxn ang="0">
                  <a:pos x="T8" y="T9"/>
                </a:cxn>
                <a:cxn ang="0">
                  <a:pos x="T10" y="T11"/>
                </a:cxn>
              </a:cxnLst>
              <a:rect l="0" t="0" r="r" b="b"/>
              <a:pathLst>
                <a:path w="32" h="38">
                  <a:moveTo>
                    <a:pt x="7" y="22"/>
                  </a:moveTo>
                  <a:cubicBezTo>
                    <a:pt x="10" y="22"/>
                    <a:pt x="20" y="24"/>
                    <a:pt x="29" y="34"/>
                  </a:cubicBezTo>
                  <a:cubicBezTo>
                    <a:pt x="30" y="36"/>
                    <a:pt x="31" y="37"/>
                    <a:pt x="32" y="38"/>
                  </a:cubicBezTo>
                  <a:cubicBezTo>
                    <a:pt x="32" y="35"/>
                    <a:pt x="31" y="23"/>
                    <a:pt x="22" y="13"/>
                  </a:cubicBezTo>
                  <a:cubicBezTo>
                    <a:pt x="13" y="3"/>
                    <a:pt x="3" y="1"/>
                    <a:pt x="0" y="0"/>
                  </a:cubicBezTo>
                  <a:cubicBezTo>
                    <a:pt x="0" y="3"/>
                    <a:pt x="1" y="12"/>
                    <a:pt x="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2" name="Freeform 119"/>
            <p:cNvSpPr/>
            <p:nvPr/>
          </p:nvSpPr>
          <p:spPr bwMode="auto">
            <a:xfrm>
              <a:off x="9647238" y="1201738"/>
              <a:ext cx="77787" cy="152400"/>
            </a:xfrm>
            <a:custGeom>
              <a:avLst/>
              <a:gdLst>
                <a:gd name="T0" fmla="*/ 22 w 24"/>
                <a:gd name="T1" fmla="*/ 22 h 47"/>
                <a:gd name="T2" fmla="*/ 6 w 24"/>
                <a:gd name="T3" fmla="*/ 42 h 47"/>
                <a:gd name="T4" fmla="*/ 4 w 24"/>
                <a:gd name="T5" fmla="*/ 47 h 47"/>
                <a:gd name="T6" fmla="*/ 5 w 24"/>
                <a:gd name="T7" fmla="*/ 19 h 47"/>
                <a:gd name="T8" fmla="*/ 21 w 24"/>
                <a:gd name="T9" fmla="*/ 0 h 47"/>
                <a:gd name="T10" fmla="*/ 22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22" y="22"/>
                  </a:moveTo>
                  <a:cubicBezTo>
                    <a:pt x="19" y="24"/>
                    <a:pt x="10" y="29"/>
                    <a:pt x="6" y="42"/>
                  </a:cubicBezTo>
                  <a:cubicBezTo>
                    <a:pt x="5" y="43"/>
                    <a:pt x="5" y="45"/>
                    <a:pt x="4" y="47"/>
                  </a:cubicBezTo>
                  <a:cubicBezTo>
                    <a:pt x="3" y="43"/>
                    <a:pt x="0" y="32"/>
                    <a:pt x="5" y="19"/>
                  </a:cubicBezTo>
                  <a:cubicBezTo>
                    <a:pt x="9" y="7"/>
                    <a:pt x="18" y="1"/>
                    <a:pt x="21" y="0"/>
                  </a:cubicBezTo>
                  <a:cubicBezTo>
                    <a:pt x="22" y="2"/>
                    <a:pt x="24"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3" name="Freeform 120"/>
            <p:cNvSpPr/>
            <p:nvPr/>
          </p:nvSpPr>
          <p:spPr bwMode="auto">
            <a:xfrm>
              <a:off x="9494838" y="1149351"/>
              <a:ext cx="130175" cy="101600"/>
            </a:xfrm>
            <a:custGeom>
              <a:avLst/>
              <a:gdLst>
                <a:gd name="T0" fmla="*/ 12 w 40"/>
                <a:gd name="T1" fmla="*/ 20 h 31"/>
                <a:gd name="T2" fmla="*/ 36 w 40"/>
                <a:gd name="T3" fmla="*/ 28 h 31"/>
                <a:gd name="T4" fmla="*/ 40 w 40"/>
                <a:gd name="T5" fmla="*/ 31 h 31"/>
                <a:gd name="T6" fmla="*/ 25 w 40"/>
                <a:gd name="T7" fmla="*/ 9 h 31"/>
                <a:gd name="T8" fmla="*/ 0 w 40"/>
                <a:gd name="T9" fmla="*/ 1 h 31"/>
                <a:gd name="T10" fmla="*/ 12 w 40"/>
                <a:gd name="T11" fmla="*/ 20 h 31"/>
              </a:gdLst>
              <a:ahLst/>
              <a:cxnLst>
                <a:cxn ang="0">
                  <a:pos x="T0" y="T1"/>
                </a:cxn>
                <a:cxn ang="0">
                  <a:pos x="T2" y="T3"/>
                </a:cxn>
                <a:cxn ang="0">
                  <a:pos x="T4" y="T5"/>
                </a:cxn>
                <a:cxn ang="0">
                  <a:pos x="T6" y="T7"/>
                </a:cxn>
                <a:cxn ang="0">
                  <a:pos x="T8" y="T9"/>
                </a:cxn>
                <a:cxn ang="0">
                  <a:pos x="T10" y="T11"/>
                </a:cxn>
              </a:cxnLst>
              <a:rect l="0" t="0" r="r" b="b"/>
              <a:pathLst>
                <a:path w="40" h="31">
                  <a:moveTo>
                    <a:pt x="12" y="20"/>
                  </a:moveTo>
                  <a:cubicBezTo>
                    <a:pt x="15" y="20"/>
                    <a:pt x="26" y="20"/>
                    <a:pt x="36" y="28"/>
                  </a:cubicBezTo>
                  <a:cubicBezTo>
                    <a:pt x="38" y="29"/>
                    <a:pt x="39" y="30"/>
                    <a:pt x="40" y="31"/>
                  </a:cubicBezTo>
                  <a:cubicBezTo>
                    <a:pt x="39" y="28"/>
                    <a:pt x="35" y="17"/>
                    <a:pt x="25" y="9"/>
                  </a:cubicBezTo>
                  <a:cubicBezTo>
                    <a:pt x="14" y="0"/>
                    <a:pt x="3" y="0"/>
                    <a:pt x="0" y="1"/>
                  </a:cubicBezTo>
                  <a:cubicBezTo>
                    <a:pt x="1" y="3"/>
                    <a:pt x="4" y="12"/>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4" name="Freeform 121"/>
            <p:cNvSpPr/>
            <p:nvPr/>
          </p:nvSpPr>
          <p:spPr bwMode="auto">
            <a:xfrm>
              <a:off x="9613900" y="1085851"/>
              <a:ext cx="61912" cy="157163"/>
            </a:xfrm>
            <a:custGeom>
              <a:avLst/>
              <a:gdLst>
                <a:gd name="T0" fmla="*/ 19 w 19"/>
                <a:gd name="T1" fmla="*/ 22 h 49"/>
                <a:gd name="T2" fmla="*/ 7 w 19"/>
                <a:gd name="T3" fmla="*/ 45 h 49"/>
                <a:gd name="T4" fmla="*/ 7 w 19"/>
                <a:gd name="T5" fmla="*/ 49 h 49"/>
                <a:gd name="T6" fmla="*/ 2 w 19"/>
                <a:gd name="T7" fmla="*/ 23 h 49"/>
                <a:gd name="T8" fmla="*/ 13 w 19"/>
                <a:gd name="T9" fmla="*/ 0 h 49"/>
                <a:gd name="T10" fmla="*/ 19 w 19"/>
                <a:gd name="T11" fmla="*/ 22 h 49"/>
              </a:gdLst>
              <a:ahLst/>
              <a:cxnLst>
                <a:cxn ang="0">
                  <a:pos x="T0" y="T1"/>
                </a:cxn>
                <a:cxn ang="0">
                  <a:pos x="T2" y="T3"/>
                </a:cxn>
                <a:cxn ang="0">
                  <a:pos x="T4" y="T5"/>
                </a:cxn>
                <a:cxn ang="0">
                  <a:pos x="T6" y="T7"/>
                </a:cxn>
                <a:cxn ang="0">
                  <a:pos x="T8" y="T9"/>
                </a:cxn>
                <a:cxn ang="0">
                  <a:pos x="T10" y="T11"/>
                </a:cxn>
              </a:cxnLst>
              <a:rect l="0" t="0" r="r" b="b"/>
              <a:pathLst>
                <a:path w="19" h="49">
                  <a:moveTo>
                    <a:pt x="19" y="22"/>
                  </a:moveTo>
                  <a:cubicBezTo>
                    <a:pt x="17" y="24"/>
                    <a:pt x="9" y="31"/>
                    <a:pt x="7" y="45"/>
                  </a:cubicBezTo>
                  <a:cubicBezTo>
                    <a:pt x="7" y="46"/>
                    <a:pt x="7" y="48"/>
                    <a:pt x="7" y="49"/>
                  </a:cubicBezTo>
                  <a:cubicBezTo>
                    <a:pt x="5" y="47"/>
                    <a:pt x="0" y="36"/>
                    <a:pt x="2" y="23"/>
                  </a:cubicBezTo>
                  <a:cubicBezTo>
                    <a:pt x="3" y="10"/>
                    <a:pt x="11" y="2"/>
                    <a:pt x="13" y="0"/>
                  </a:cubicBezTo>
                  <a:cubicBezTo>
                    <a:pt x="15" y="3"/>
                    <a:pt x="19" y="11"/>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5" name="Freeform 122"/>
            <p:cNvSpPr/>
            <p:nvPr/>
          </p:nvSpPr>
          <p:spPr bwMode="auto">
            <a:xfrm>
              <a:off x="9434513" y="1073151"/>
              <a:ext cx="144462" cy="79375"/>
            </a:xfrm>
            <a:custGeom>
              <a:avLst/>
              <a:gdLst>
                <a:gd name="T0" fmla="*/ 15 w 45"/>
                <a:gd name="T1" fmla="*/ 20 h 25"/>
                <a:gd name="T2" fmla="*/ 41 w 45"/>
                <a:gd name="T3" fmla="*/ 23 h 25"/>
                <a:gd name="T4" fmla="*/ 45 w 45"/>
                <a:gd name="T5" fmla="*/ 25 h 25"/>
                <a:gd name="T6" fmla="*/ 26 w 45"/>
                <a:gd name="T7" fmla="*/ 6 h 25"/>
                <a:gd name="T8" fmla="*/ 0 w 45"/>
                <a:gd name="T9" fmla="*/ 3 h 25"/>
                <a:gd name="T10" fmla="*/ 15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15" y="20"/>
                  </a:moveTo>
                  <a:cubicBezTo>
                    <a:pt x="18" y="19"/>
                    <a:pt x="29" y="17"/>
                    <a:pt x="41" y="23"/>
                  </a:cubicBezTo>
                  <a:cubicBezTo>
                    <a:pt x="42" y="23"/>
                    <a:pt x="44" y="24"/>
                    <a:pt x="45" y="25"/>
                  </a:cubicBezTo>
                  <a:cubicBezTo>
                    <a:pt x="44" y="22"/>
                    <a:pt x="38" y="12"/>
                    <a:pt x="26" y="6"/>
                  </a:cubicBezTo>
                  <a:cubicBezTo>
                    <a:pt x="14" y="0"/>
                    <a:pt x="3" y="3"/>
                    <a:pt x="0" y="3"/>
                  </a:cubicBezTo>
                  <a:cubicBezTo>
                    <a:pt x="2" y="6"/>
                    <a:pt x="6" y="14"/>
                    <a:pt x="1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6" name="Freeform 123"/>
            <p:cNvSpPr/>
            <p:nvPr/>
          </p:nvSpPr>
          <p:spPr bwMode="auto">
            <a:xfrm>
              <a:off x="9553575" y="985838"/>
              <a:ext cx="57150" cy="160338"/>
            </a:xfrm>
            <a:custGeom>
              <a:avLst/>
              <a:gdLst>
                <a:gd name="T0" fmla="*/ 18 w 18"/>
                <a:gd name="T1" fmla="*/ 20 h 50"/>
                <a:gd name="T2" fmla="*/ 11 w 18"/>
                <a:gd name="T3" fmla="*/ 45 h 50"/>
                <a:gd name="T4" fmla="*/ 12 w 18"/>
                <a:gd name="T5" fmla="*/ 50 h 50"/>
                <a:gd name="T6" fmla="*/ 1 w 18"/>
                <a:gd name="T7" fmla="*/ 25 h 50"/>
                <a:gd name="T8" fmla="*/ 8 w 18"/>
                <a:gd name="T9" fmla="*/ 0 h 50"/>
                <a:gd name="T10" fmla="*/ 18 w 18"/>
                <a:gd name="T11" fmla="*/ 20 h 50"/>
              </a:gdLst>
              <a:ahLst/>
              <a:cxnLst>
                <a:cxn ang="0">
                  <a:pos x="T0" y="T1"/>
                </a:cxn>
                <a:cxn ang="0">
                  <a:pos x="T2" y="T3"/>
                </a:cxn>
                <a:cxn ang="0">
                  <a:pos x="T4" y="T5"/>
                </a:cxn>
                <a:cxn ang="0">
                  <a:pos x="T6" y="T7"/>
                </a:cxn>
                <a:cxn ang="0">
                  <a:pos x="T8" y="T9"/>
                </a:cxn>
                <a:cxn ang="0">
                  <a:pos x="T10" y="T11"/>
                </a:cxn>
              </a:cxnLst>
              <a:rect l="0" t="0" r="r" b="b"/>
              <a:pathLst>
                <a:path w="18" h="50">
                  <a:moveTo>
                    <a:pt x="18" y="20"/>
                  </a:moveTo>
                  <a:cubicBezTo>
                    <a:pt x="16" y="23"/>
                    <a:pt x="10" y="31"/>
                    <a:pt x="11" y="45"/>
                  </a:cubicBezTo>
                  <a:cubicBezTo>
                    <a:pt x="11" y="47"/>
                    <a:pt x="11" y="48"/>
                    <a:pt x="12" y="50"/>
                  </a:cubicBezTo>
                  <a:cubicBezTo>
                    <a:pt x="9" y="47"/>
                    <a:pt x="2" y="38"/>
                    <a:pt x="1" y="25"/>
                  </a:cubicBezTo>
                  <a:cubicBezTo>
                    <a:pt x="0" y="11"/>
                    <a:pt x="6" y="2"/>
                    <a:pt x="8" y="0"/>
                  </a:cubicBezTo>
                  <a:cubicBezTo>
                    <a:pt x="10" y="2"/>
                    <a:pt x="16" y="9"/>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7" name="Freeform 124"/>
            <p:cNvSpPr/>
            <p:nvPr/>
          </p:nvSpPr>
          <p:spPr bwMode="auto">
            <a:xfrm>
              <a:off x="9359900" y="1011238"/>
              <a:ext cx="153987" cy="61913"/>
            </a:xfrm>
            <a:custGeom>
              <a:avLst/>
              <a:gdLst>
                <a:gd name="T0" fmla="*/ 18 w 48"/>
                <a:gd name="T1" fmla="*/ 19 h 19"/>
                <a:gd name="T2" fmla="*/ 44 w 48"/>
                <a:gd name="T3" fmla="*/ 16 h 19"/>
                <a:gd name="T4" fmla="*/ 48 w 48"/>
                <a:gd name="T5" fmla="*/ 18 h 19"/>
                <a:gd name="T6" fmla="*/ 26 w 48"/>
                <a:gd name="T7" fmla="*/ 3 h 19"/>
                <a:gd name="T8" fmla="*/ 0 w 48"/>
                <a:gd name="T9" fmla="*/ 6 h 19"/>
                <a:gd name="T10" fmla="*/ 18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18" y="19"/>
                  </a:moveTo>
                  <a:cubicBezTo>
                    <a:pt x="21" y="17"/>
                    <a:pt x="31" y="13"/>
                    <a:pt x="44" y="16"/>
                  </a:cubicBezTo>
                  <a:cubicBezTo>
                    <a:pt x="45" y="16"/>
                    <a:pt x="47" y="17"/>
                    <a:pt x="48" y="18"/>
                  </a:cubicBezTo>
                  <a:cubicBezTo>
                    <a:pt x="46" y="15"/>
                    <a:pt x="39" y="6"/>
                    <a:pt x="26" y="3"/>
                  </a:cubicBezTo>
                  <a:cubicBezTo>
                    <a:pt x="12" y="0"/>
                    <a:pt x="3" y="4"/>
                    <a:pt x="0" y="6"/>
                  </a:cubicBezTo>
                  <a:cubicBezTo>
                    <a:pt x="2" y="8"/>
                    <a:pt x="8" y="15"/>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8" name="Freeform 125"/>
            <p:cNvSpPr/>
            <p:nvPr/>
          </p:nvSpPr>
          <p:spPr bwMode="auto">
            <a:xfrm>
              <a:off x="9463088" y="904876"/>
              <a:ext cx="61912" cy="150813"/>
            </a:xfrm>
            <a:custGeom>
              <a:avLst/>
              <a:gdLst>
                <a:gd name="T0" fmla="*/ 19 w 19"/>
                <a:gd name="T1" fmla="*/ 17 h 47"/>
                <a:gd name="T2" fmla="*/ 18 w 19"/>
                <a:gd name="T3" fmla="*/ 43 h 47"/>
                <a:gd name="T4" fmla="*/ 19 w 19"/>
                <a:gd name="T5" fmla="*/ 47 h 47"/>
                <a:gd name="T6" fmla="*/ 4 w 19"/>
                <a:gd name="T7" fmla="*/ 25 h 47"/>
                <a:gd name="T8" fmla="*/ 5 w 19"/>
                <a:gd name="T9" fmla="*/ 0 h 47"/>
                <a:gd name="T10" fmla="*/ 19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19" y="17"/>
                  </a:moveTo>
                  <a:cubicBezTo>
                    <a:pt x="18" y="20"/>
                    <a:pt x="14" y="30"/>
                    <a:pt x="18" y="43"/>
                  </a:cubicBezTo>
                  <a:cubicBezTo>
                    <a:pt x="18" y="44"/>
                    <a:pt x="19" y="46"/>
                    <a:pt x="19" y="47"/>
                  </a:cubicBezTo>
                  <a:cubicBezTo>
                    <a:pt x="17" y="45"/>
                    <a:pt x="8" y="38"/>
                    <a:pt x="4" y="25"/>
                  </a:cubicBezTo>
                  <a:cubicBezTo>
                    <a:pt x="0" y="12"/>
                    <a:pt x="4" y="2"/>
                    <a:pt x="5" y="0"/>
                  </a:cubicBezTo>
                  <a:cubicBezTo>
                    <a:pt x="8" y="1"/>
                    <a:pt x="15" y="7"/>
                    <a:pt x="1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59" name="Freeform 126"/>
            <p:cNvSpPr/>
            <p:nvPr/>
          </p:nvSpPr>
          <p:spPr bwMode="auto">
            <a:xfrm>
              <a:off x="9275763" y="965201"/>
              <a:ext cx="161925" cy="55563"/>
            </a:xfrm>
            <a:custGeom>
              <a:avLst/>
              <a:gdLst>
                <a:gd name="T0" fmla="*/ 21 w 50"/>
                <a:gd name="T1" fmla="*/ 17 h 17"/>
                <a:gd name="T2" fmla="*/ 45 w 50"/>
                <a:gd name="T3" fmla="*/ 9 h 17"/>
                <a:gd name="T4" fmla="*/ 50 w 50"/>
                <a:gd name="T5" fmla="*/ 10 h 17"/>
                <a:gd name="T6" fmla="*/ 24 w 50"/>
                <a:gd name="T7" fmla="*/ 0 h 17"/>
                <a:gd name="T8" fmla="*/ 0 w 50"/>
                <a:gd name="T9" fmla="*/ 8 h 17"/>
                <a:gd name="T10" fmla="*/ 21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1" y="17"/>
                  </a:moveTo>
                  <a:cubicBezTo>
                    <a:pt x="23" y="15"/>
                    <a:pt x="31" y="9"/>
                    <a:pt x="45" y="9"/>
                  </a:cubicBezTo>
                  <a:cubicBezTo>
                    <a:pt x="47" y="9"/>
                    <a:pt x="48" y="9"/>
                    <a:pt x="50" y="10"/>
                  </a:cubicBezTo>
                  <a:cubicBezTo>
                    <a:pt x="47" y="8"/>
                    <a:pt x="38" y="1"/>
                    <a:pt x="24" y="0"/>
                  </a:cubicBezTo>
                  <a:cubicBezTo>
                    <a:pt x="11" y="0"/>
                    <a:pt x="2" y="6"/>
                    <a:pt x="0" y="8"/>
                  </a:cubicBezTo>
                  <a:cubicBezTo>
                    <a:pt x="2" y="10"/>
                    <a:pt x="10" y="16"/>
                    <a:pt x="2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60" name="Freeform 127"/>
            <p:cNvSpPr/>
            <p:nvPr/>
          </p:nvSpPr>
          <p:spPr bwMode="auto">
            <a:xfrm>
              <a:off x="9359900" y="842963"/>
              <a:ext cx="84137" cy="142875"/>
            </a:xfrm>
            <a:custGeom>
              <a:avLst/>
              <a:gdLst>
                <a:gd name="T0" fmla="*/ 19 w 26"/>
                <a:gd name="T1" fmla="*/ 15 h 44"/>
                <a:gd name="T2" fmla="*/ 23 w 26"/>
                <a:gd name="T3" fmla="*/ 40 h 44"/>
                <a:gd name="T4" fmla="*/ 26 w 26"/>
                <a:gd name="T5" fmla="*/ 44 h 44"/>
                <a:gd name="T6" fmla="*/ 6 w 26"/>
                <a:gd name="T7" fmla="*/ 26 h 44"/>
                <a:gd name="T8" fmla="*/ 2 w 26"/>
                <a:gd name="T9" fmla="*/ 0 h 44"/>
                <a:gd name="T10" fmla="*/ 19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19" y="15"/>
                  </a:moveTo>
                  <a:cubicBezTo>
                    <a:pt x="19" y="18"/>
                    <a:pt x="17" y="28"/>
                    <a:pt x="23" y="40"/>
                  </a:cubicBezTo>
                  <a:cubicBezTo>
                    <a:pt x="24" y="41"/>
                    <a:pt x="25" y="43"/>
                    <a:pt x="26" y="44"/>
                  </a:cubicBezTo>
                  <a:cubicBezTo>
                    <a:pt x="23" y="43"/>
                    <a:pt x="12" y="37"/>
                    <a:pt x="6" y="26"/>
                  </a:cubicBezTo>
                  <a:cubicBezTo>
                    <a:pt x="0" y="14"/>
                    <a:pt x="2" y="3"/>
                    <a:pt x="2" y="0"/>
                  </a:cubicBezTo>
                  <a:cubicBezTo>
                    <a:pt x="5" y="1"/>
                    <a:pt x="13" y="6"/>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61" name="Freeform 128"/>
            <p:cNvSpPr/>
            <p:nvPr/>
          </p:nvSpPr>
          <p:spPr bwMode="auto">
            <a:xfrm>
              <a:off x="9207500" y="1831976"/>
              <a:ext cx="233362" cy="109538"/>
            </a:xfrm>
            <a:custGeom>
              <a:avLst/>
              <a:gdLst>
                <a:gd name="T0" fmla="*/ 72 w 72"/>
                <a:gd name="T1" fmla="*/ 2 h 34"/>
                <a:gd name="T2" fmla="*/ 1 w 72"/>
                <a:gd name="T3" fmla="*/ 34 h 34"/>
                <a:gd name="T4" fmla="*/ 0 w 72"/>
                <a:gd name="T5" fmla="*/ 26 h 34"/>
                <a:gd name="T6" fmla="*/ 71 w 72"/>
                <a:gd name="T7" fmla="*/ 0 h 34"/>
                <a:gd name="T8" fmla="*/ 72 w 72"/>
                <a:gd name="T9" fmla="*/ 2 h 34"/>
              </a:gdLst>
              <a:ahLst/>
              <a:cxnLst>
                <a:cxn ang="0">
                  <a:pos x="T0" y="T1"/>
                </a:cxn>
                <a:cxn ang="0">
                  <a:pos x="T2" y="T3"/>
                </a:cxn>
                <a:cxn ang="0">
                  <a:pos x="T4" y="T5"/>
                </a:cxn>
                <a:cxn ang="0">
                  <a:pos x="T6" y="T7"/>
                </a:cxn>
                <a:cxn ang="0">
                  <a:pos x="T8" y="T9"/>
                </a:cxn>
              </a:cxnLst>
              <a:rect l="0" t="0" r="r" b="b"/>
              <a:pathLst>
                <a:path w="72" h="34">
                  <a:moveTo>
                    <a:pt x="72" y="2"/>
                  </a:moveTo>
                  <a:cubicBezTo>
                    <a:pt x="52" y="18"/>
                    <a:pt x="27" y="29"/>
                    <a:pt x="1" y="34"/>
                  </a:cubicBezTo>
                  <a:cubicBezTo>
                    <a:pt x="0" y="26"/>
                    <a:pt x="0" y="26"/>
                    <a:pt x="0" y="26"/>
                  </a:cubicBezTo>
                  <a:cubicBezTo>
                    <a:pt x="25" y="23"/>
                    <a:pt x="50" y="15"/>
                    <a:pt x="71" y="0"/>
                  </a:cubicBezTo>
                  <a:lnTo>
                    <a:pt x="7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62" name="Freeform 129"/>
            <p:cNvSpPr/>
            <p:nvPr/>
          </p:nvSpPr>
          <p:spPr bwMode="auto">
            <a:xfrm>
              <a:off x="9459913" y="1766888"/>
              <a:ext cx="153987" cy="80963"/>
            </a:xfrm>
            <a:custGeom>
              <a:avLst/>
              <a:gdLst>
                <a:gd name="T0" fmla="*/ 26 w 48"/>
                <a:gd name="T1" fmla="*/ 21 h 25"/>
                <a:gd name="T2" fmla="*/ 0 w 48"/>
                <a:gd name="T3" fmla="*/ 20 h 25"/>
                <a:gd name="T4" fmla="*/ 23 w 48"/>
                <a:gd name="T5" fmla="*/ 4 h 25"/>
                <a:gd name="T6" fmla="*/ 48 w 48"/>
                <a:gd name="T7" fmla="*/ 6 h 25"/>
                <a:gd name="T8" fmla="*/ 26 w 48"/>
                <a:gd name="T9" fmla="*/ 21 h 25"/>
              </a:gdLst>
              <a:ahLst/>
              <a:cxnLst>
                <a:cxn ang="0">
                  <a:pos x="T0" y="T1"/>
                </a:cxn>
                <a:cxn ang="0">
                  <a:pos x="T2" y="T3"/>
                </a:cxn>
                <a:cxn ang="0">
                  <a:pos x="T4" y="T5"/>
                </a:cxn>
                <a:cxn ang="0">
                  <a:pos x="T6" y="T7"/>
                </a:cxn>
                <a:cxn ang="0">
                  <a:pos x="T8" y="T9"/>
                </a:cxn>
              </a:cxnLst>
              <a:rect l="0" t="0" r="r" b="b"/>
              <a:pathLst>
                <a:path w="48" h="25">
                  <a:moveTo>
                    <a:pt x="26" y="21"/>
                  </a:moveTo>
                  <a:cubicBezTo>
                    <a:pt x="13" y="25"/>
                    <a:pt x="3" y="21"/>
                    <a:pt x="0" y="20"/>
                  </a:cubicBezTo>
                  <a:cubicBezTo>
                    <a:pt x="2" y="17"/>
                    <a:pt x="10" y="8"/>
                    <a:pt x="23" y="4"/>
                  </a:cubicBezTo>
                  <a:cubicBezTo>
                    <a:pt x="36" y="0"/>
                    <a:pt x="46" y="4"/>
                    <a:pt x="48" y="6"/>
                  </a:cubicBezTo>
                  <a:cubicBezTo>
                    <a:pt x="46" y="8"/>
                    <a:pt x="39" y="17"/>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63" name="Freeform 130"/>
            <p:cNvSpPr/>
            <p:nvPr/>
          </p:nvSpPr>
          <p:spPr bwMode="auto">
            <a:xfrm>
              <a:off x="9434513" y="1663701"/>
              <a:ext cx="73025" cy="158750"/>
            </a:xfrm>
            <a:custGeom>
              <a:avLst/>
              <a:gdLst>
                <a:gd name="T0" fmla="*/ 3 w 23"/>
                <a:gd name="T1" fmla="*/ 23 h 49"/>
                <a:gd name="T2" fmla="*/ 6 w 23"/>
                <a:gd name="T3" fmla="*/ 49 h 49"/>
                <a:gd name="T4" fmla="*/ 20 w 23"/>
                <a:gd name="T5" fmla="*/ 26 h 49"/>
                <a:gd name="T6" fmla="*/ 18 w 23"/>
                <a:gd name="T7" fmla="*/ 0 h 49"/>
                <a:gd name="T8" fmla="*/ 3 w 23"/>
                <a:gd name="T9" fmla="*/ 23 h 49"/>
              </a:gdLst>
              <a:ahLst/>
              <a:cxnLst>
                <a:cxn ang="0">
                  <a:pos x="T0" y="T1"/>
                </a:cxn>
                <a:cxn ang="0">
                  <a:pos x="T2" y="T3"/>
                </a:cxn>
                <a:cxn ang="0">
                  <a:pos x="T4" y="T5"/>
                </a:cxn>
                <a:cxn ang="0">
                  <a:pos x="T6" y="T7"/>
                </a:cxn>
                <a:cxn ang="0">
                  <a:pos x="T8" y="T9"/>
                </a:cxn>
              </a:cxnLst>
              <a:rect l="0" t="0" r="r" b="b"/>
              <a:pathLst>
                <a:path w="23" h="49">
                  <a:moveTo>
                    <a:pt x="3" y="23"/>
                  </a:moveTo>
                  <a:cubicBezTo>
                    <a:pt x="0" y="37"/>
                    <a:pt x="4" y="46"/>
                    <a:pt x="6" y="49"/>
                  </a:cubicBezTo>
                  <a:cubicBezTo>
                    <a:pt x="8" y="47"/>
                    <a:pt x="17" y="39"/>
                    <a:pt x="20" y="26"/>
                  </a:cubicBezTo>
                  <a:cubicBezTo>
                    <a:pt x="23" y="13"/>
                    <a:pt x="19" y="3"/>
                    <a:pt x="18" y="0"/>
                  </a:cubicBezTo>
                  <a:cubicBezTo>
                    <a:pt x="15" y="3"/>
                    <a:pt x="6" y="10"/>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64" name="Freeform 131"/>
            <p:cNvSpPr/>
            <p:nvPr/>
          </p:nvSpPr>
          <p:spPr bwMode="auto">
            <a:xfrm>
              <a:off x="9232900" y="865188"/>
              <a:ext cx="136525" cy="90488"/>
            </a:xfrm>
            <a:custGeom>
              <a:avLst/>
              <a:gdLst>
                <a:gd name="T0" fmla="*/ 25 w 42"/>
                <a:gd name="T1" fmla="*/ 7 h 28"/>
                <a:gd name="T2" fmla="*/ 42 w 42"/>
                <a:gd name="T3" fmla="*/ 26 h 28"/>
                <a:gd name="T4" fmla="*/ 17 w 42"/>
                <a:gd name="T5" fmla="*/ 21 h 28"/>
                <a:gd name="T6" fmla="*/ 0 w 42"/>
                <a:gd name="T7" fmla="*/ 2 h 28"/>
                <a:gd name="T8" fmla="*/ 25 w 42"/>
                <a:gd name="T9" fmla="*/ 7 h 28"/>
              </a:gdLst>
              <a:ahLst/>
              <a:cxnLst>
                <a:cxn ang="0">
                  <a:pos x="T0" y="T1"/>
                </a:cxn>
                <a:cxn ang="0">
                  <a:pos x="T2" y="T3"/>
                </a:cxn>
                <a:cxn ang="0">
                  <a:pos x="T4" y="T5"/>
                </a:cxn>
                <a:cxn ang="0">
                  <a:pos x="T6" y="T7"/>
                </a:cxn>
                <a:cxn ang="0">
                  <a:pos x="T8" y="T9"/>
                </a:cxn>
              </a:cxnLst>
              <a:rect l="0" t="0" r="r" b="b"/>
              <a:pathLst>
                <a:path w="42" h="28">
                  <a:moveTo>
                    <a:pt x="25" y="7"/>
                  </a:moveTo>
                  <a:cubicBezTo>
                    <a:pt x="37" y="14"/>
                    <a:pt x="41" y="23"/>
                    <a:pt x="42" y="26"/>
                  </a:cubicBezTo>
                  <a:cubicBezTo>
                    <a:pt x="39" y="27"/>
                    <a:pt x="28" y="28"/>
                    <a:pt x="17" y="21"/>
                  </a:cubicBezTo>
                  <a:cubicBezTo>
                    <a:pt x="6" y="14"/>
                    <a:pt x="1" y="4"/>
                    <a:pt x="0" y="2"/>
                  </a:cubicBezTo>
                  <a:cubicBezTo>
                    <a:pt x="3" y="1"/>
                    <a:pt x="14" y="0"/>
                    <a:pt x="2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120" name="组合 119"/>
          <p:cNvGrpSpPr/>
          <p:nvPr/>
        </p:nvGrpSpPr>
        <p:grpSpPr>
          <a:xfrm>
            <a:off x="545366" y="3043279"/>
            <a:ext cx="348397" cy="700848"/>
            <a:chOff x="8532813" y="842963"/>
            <a:chExt cx="546099" cy="1098551"/>
          </a:xfrm>
          <a:solidFill>
            <a:schemeClr val="accent1">
              <a:alpha val="50000"/>
            </a:schemeClr>
          </a:solidFill>
        </p:grpSpPr>
        <p:sp>
          <p:nvSpPr>
            <p:cNvPr id="121" name="Freeform 132"/>
            <p:cNvSpPr/>
            <p:nvPr/>
          </p:nvSpPr>
          <p:spPr bwMode="auto">
            <a:xfrm>
              <a:off x="8716963" y="1592263"/>
              <a:ext cx="58737" cy="158750"/>
            </a:xfrm>
            <a:custGeom>
              <a:avLst/>
              <a:gdLst>
                <a:gd name="T0" fmla="*/ 18 w 18"/>
                <a:gd name="T1" fmla="*/ 19 h 49"/>
                <a:gd name="T2" fmla="*/ 13 w 18"/>
                <a:gd name="T3" fmla="*/ 44 h 49"/>
                <a:gd name="T4" fmla="*/ 14 w 18"/>
                <a:gd name="T5" fmla="*/ 49 h 49"/>
                <a:gd name="T6" fmla="*/ 2 w 18"/>
                <a:gd name="T7" fmla="*/ 25 h 49"/>
                <a:gd name="T8" fmla="*/ 7 w 18"/>
                <a:gd name="T9" fmla="*/ 0 h 49"/>
                <a:gd name="T10" fmla="*/ 18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18" y="19"/>
                  </a:moveTo>
                  <a:cubicBezTo>
                    <a:pt x="17" y="22"/>
                    <a:pt x="11" y="31"/>
                    <a:pt x="13" y="44"/>
                  </a:cubicBezTo>
                  <a:cubicBezTo>
                    <a:pt x="13" y="46"/>
                    <a:pt x="13" y="47"/>
                    <a:pt x="14" y="49"/>
                  </a:cubicBezTo>
                  <a:cubicBezTo>
                    <a:pt x="12" y="46"/>
                    <a:pt x="4" y="38"/>
                    <a:pt x="2" y="25"/>
                  </a:cubicBezTo>
                  <a:cubicBezTo>
                    <a:pt x="0" y="11"/>
                    <a:pt x="6" y="2"/>
                    <a:pt x="7" y="0"/>
                  </a:cubicBezTo>
                  <a:cubicBezTo>
                    <a:pt x="9" y="2"/>
                    <a:pt x="15" y="8"/>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2" name="Freeform 133"/>
            <p:cNvSpPr/>
            <p:nvPr/>
          </p:nvSpPr>
          <p:spPr bwMode="auto">
            <a:xfrm>
              <a:off x="8601075" y="1685926"/>
              <a:ext cx="147637" cy="71438"/>
            </a:xfrm>
            <a:custGeom>
              <a:avLst/>
              <a:gdLst>
                <a:gd name="T0" fmla="*/ 17 w 46"/>
                <a:gd name="T1" fmla="*/ 19 h 22"/>
                <a:gd name="T2" fmla="*/ 42 w 46"/>
                <a:gd name="T3" fmla="*/ 20 h 22"/>
                <a:gd name="T4" fmla="*/ 46 w 46"/>
                <a:gd name="T5" fmla="*/ 22 h 22"/>
                <a:gd name="T6" fmla="*/ 26 w 46"/>
                <a:gd name="T7" fmla="*/ 5 h 22"/>
                <a:gd name="T8" fmla="*/ 0 w 46"/>
                <a:gd name="T9" fmla="*/ 3 h 22"/>
                <a:gd name="T10" fmla="*/ 17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17" y="19"/>
                  </a:moveTo>
                  <a:cubicBezTo>
                    <a:pt x="19" y="18"/>
                    <a:pt x="30" y="15"/>
                    <a:pt x="42" y="20"/>
                  </a:cubicBezTo>
                  <a:cubicBezTo>
                    <a:pt x="44" y="21"/>
                    <a:pt x="45" y="22"/>
                    <a:pt x="46" y="22"/>
                  </a:cubicBezTo>
                  <a:cubicBezTo>
                    <a:pt x="45" y="20"/>
                    <a:pt x="38" y="10"/>
                    <a:pt x="26" y="5"/>
                  </a:cubicBezTo>
                  <a:cubicBezTo>
                    <a:pt x="14" y="0"/>
                    <a:pt x="3" y="3"/>
                    <a:pt x="0" y="3"/>
                  </a:cubicBezTo>
                  <a:cubicBezTo>
                    <a:pt x="2" y="6"/>
                    <a:pt x="7" y="14"/>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3" name="Freeform 134"/>
            <p:cNvSpPr/>
            <p:nvPr/>
          </p:nvSpPr>
          <p:spPr bwMode="auto">
            <a:xfrm>
              <a:off x="8675688" y="1501776"/>
              <a:ext cx="57150" cy="161925"/>
            </a:xfrm>
            <a:custGeom>
              <a:avLst/>
              <a:gdLst>
                <a:gd name="T0" fmla="*/ 18 w 18"/>
                <a:gd name="T1" fmla="*/ 22 h 50"/>
                <a:gd name="T2" fmla="*/ 8 w 18"/>
                <a:gd name="T3" fmla="*/ 45 h 50"/>
                <a:gd name="T4" fmla="*/ 8 w 18"/>
                <a:gd name="T5" fmla="*/ 50 h 50"/>
                <a:gd name="T6" fmla="*/ 1 w 18"/>
                <a:gd name="T7" fmla="*/ 24 h 50"/>
                <a:gd name="T8" fmla="*/ 11 w 18"/>
                <a:gd name="T9" fmla="*/ 0 h 50"/>
                <a:gd name="T10" fmla="*/ 18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18" y="22"/>
                  </a:moveTo>
                  <a:cubicBezTo>
                    <a:pt x="16" y="24"/>
                    <a:pt x="9" y="32"/>
                    <a:pt x="8" y="45"/>
                  </a:cubicBezTo>
                  <a:cubicBezTo>
                    <a:pt x="8" y="47"/>
                    <a:pt x="8" y="48"/>
                    <a:pt x="8" y="50"/>
                  </a:cubicBezTo>
                  <a:cubicBezTo>
                    <a:pt x="6" y="47"/>
                    <a:pt x="0" y="37"/>
                    <a:pt x="1" y="24"/>
                  </a:cubicBezTo>
                  <a:cubicBezTo>
                    <a:pt x="2" y="10"/>
                    <a:pt x="9" y="2"/>
                    <a:pt x="11" y="0"/>
                  </a:cubicBezTo>
                  <a:cubicBezTo>
                    <a:pt x="13" y="3"/>
                    <a:pt x="18" y="11"/>
                    <a:pt x="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4" name="Freeform 135"/>
            <p:cNvSpPr/>
            <p:nvPr/>
          </p:nvSpPr>
          <p:spPr bwMode="auto">
            <a:xfrm>
              <a:off x="8555038" y="1576388"/>
              <a:ext cx="133350" cy="93663"/>
            </a:xfrm>
            <a:custGeom>
              <a:avLst/>
              <a:gdLst>
                <a:gd name="T0" fmla="*/ 12 w 41"/>
                <a:gd name="T1" fmla="*/ 19 h 29"/>
                <a:gd name="T2" fmla="*/ 37 w 41"/>
                <a:gd name="T3" fmla="*/ 26 h 29"/>
                <a:gd name="T4" fmla="*/ 41 w 41"/>
                <a:gd name="T5" fmla="*/ 29 h 29"/>
                <a:gd name="T6" fmla="*/ 25 w 41"/>
                <a:gd name="T7" fmla="*/ 7 h 29"/>
                <a:gd name="T8" fmla="*/ 0 w 41"/>
                <a:gd name="T9" fmla="*/ 1 h 29"/>
                <a:gd name="T10" fmla="*/ 12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12" y="19"/>
                  </a:moveTo>
                  <a:cubicBezTo>
                    <a:pt x="15" y="19"/>
                    <a:pt x="26" y="18"/>
                    <a:pt x="37" y="26"/>
                  </a:cubicBezTo>
                  <a:cubicBezTo>
                    <a:pt x="38" y="27"/>
                    <a:pt x="40" y="28"/>
                    <a:pt x="41" y="29"/>
                  </a:cubicBezTo>
                  <a:cubicBezTo>
                    <a:pt x="40" y="26"/>
                    <a:pt x="36" y="15"/>
                    <a:pt x="25" y="7"/>
                  </a:cubicBezTo>
                  <a:cubicBezTo>
                    <a:pt x="14" y="0"/>
                    <a:pt x="3" y="0"/>
                    <a:pt x="0" y="1"/>
                  </a:cubicBezTo>
                  <a:cubicBezTo>
                    <a:pt x="1" y="3"/>
                    <a:pt x="4" y="12"/>
                    <a:pt x="1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5" name="Freeform 136"/>
            <p:cNvSpPr/>
            <p:nvPr/>
          </p:nvSpPr>
          <p:spPr bwMode="auto">
            <a:xfrm>
              <a:off x="8642350" y="1411288"/>
              <a:ext cx="74612" cy="155575"/>
            </a:xfrm>
            <a:custGeom>
              <a:avLst/>
              <a:gdLst>
                <a:gd name="T0" fmla="*/ 21 w 23"/>
                <a:gd name="T1" fmla="*/ 22 h 48"/>
                <a:gd name="T2" fmla="*/ 6 w 23"/>
                <a:gd name="T3" fmla="*/ 43 h 48"/>
                <a:gd name="T4" fmla="*/ 5 w 23"/>
                <a:gd name="T5" fmla="*/ 48 h 48"/>
                <a:gd name="T6" fmla="*/ 3 w 23"/>
                <a:gd name="T7" fmla="*/ 21 h 48"/>
                <a:gd name="T8" fmla="*/ 19 w 23"/>
                <a:gd name="T9" fmla="*/ 0 h 48"/>
                <a:gd name="T10" fmla="*/ 21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1" y="22"/>
                  </a:moveTo>
                  <a:cubicBezTo>
                    <a:pt x="18" y="24"/>
                    <a:pt x="9" y="30"/>
                    <a:pt x="6" y="43"/>
                  </a:cubicBezTo>
                  <a:cubicBezTo>
                    <a:pt x="5" y="45"/>
                    <a:pt x="5" y="46"/>
                    <a:pt x="5" y="48"/>
                  </a:cubicBezTo>
                  <a:cubicBezTo>
                    <a:pt x="3" y="45"/>
                    <a:pt x="0" y="33"/>
                    <a:pt x="3" y="21"/>
                  </a:cubicBezTo>
                  <a:cubicBezTo>
                    <a:pt x="7" y="8"/>
                    <a:pt x="16" y="1"/>
                    <a:pt x="19" y="0"/>
                  </a:cubicBezTo>
                  <a:cubicBezTo>
                    <a:pt x="20" y="3"/>
                    <a:pt x="23" y="11"/>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6" name="Freeform 137"/>
            <p:cNvSpPr/>
            <p:nvPr/>
          </p:nvSpPr>
          <p:spPr bwMode="auto">
            <a:xfrm>
              <a:off x="8532813" y="1454151"/>
              <a:ext cx="109537" cy="115888"/>
            </a:xfrm>
            <a:custGeom>
              <a:avLst/>
              <a:gdLst>
                <a:gd name="T0" fmla="*/ 8 w 34"/>
                <a:gd name="T1" fmla="*/ 20 h 36"/>
                <a:gd name="T2" fmla="*/ 31 w 34"/>
                <a:gd name="T3" fmla="*/ 32 h 36"/>
                <a:gd name="T4" fmla="*/ 34 w 34"/>
                <a:gd name="T5" fmla="*/ 36 h 36"/>
                <a:gd name="T6" fmla="*/ 23 w 34"/>
                <a:gd name="T7" fmla="*/ 11 h 36"/>
                <a:gd name="T8" fmla="*/ 0 w 34"/>
                <a:gd name="T9" fmla="*/ 0 h 36"/>
                <a:gd name="T10" fmla="*/ 8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8" y="20"/>
                  </a:moveTo>
                  <a:cubicBezTo>
                    <a:pt x="11" y="21"/>
                    <a:pt x="22" y="22"/>
                    <a:pt x="31" y="32"/>
                  </a:cubicBezTo>
                  <a:cubicBezTo>
                    <a:pt x="32" y="33"/>
                    <a:pt x="34" y="34"/>
                    <a:pt x="34" y="36"/>
                  </a:cubicBezTo>
                  <a:cubicBezTo>
                    <a:pt x="34" y="32"/>
                    <a:pt x="32" y="21"/>
                    <a:pt x="23" y="11"/>
                  </a:cubicBezTo>
                  <a:cubicBezTo>
                    <a:pt x="14" y="1"/>
                    <a:pt x="3" y="0"/>
                    <a:pt x="0" y="0"/>
                  </a:cubicBezTo>
                  <a:cubicBezTo>
                    <a:pt x="0" y="2"/>
                    <a:pt x="2"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7" name="Freeform 138"/>
            <p:cNvSpPr/>
            <p:nvPr/>
          </p:nvSpPr>
          <p:spPr bwMode="auto">
            <a:xfrm>
              <a:off x="8629650" y="1317626"/>
              <a:ext cx="87312" cy="142875"/>
            </a:xfrm>
            <a:custGeom>
              <a:avLst/>
              <a:gdLst>
                <a:gd name="T0" fmla="*/ 23 w 27"/>
                <a:gd name="T1" fmla="*/ 23 h 44"/>
                <a:gd name="T2" fmla="*/ 4 w 27"/>
                <a:gd name="T3" fmla="*/ 40 h 44"/>
                <a:gd name="T4" fmla="*/ 2 w 27"/>
                <a:gd name="T5" fmla="*/ 44 h 44"/>
                <a:gd name="T6" fmla="*/ 7 w 27"/>
                <a:gd name="T7" fmla="*/ 18 h 44"/>
                <a:gd name="T8" fmla="*/ 26 w 27"/>
                <a:gd name="T9" fmla="*/ 0 h 44"/>
                <a:gd name="T10" fmla="*/ 23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23" y="23"/>
                  </a:moveTo>
                  <a:cubicBezTo>
                    <a:pt x="20" y="24"/>
                    <a:pt x="10" y="28"/>
                    <a:pt x="4" y="40"/>
                  </a:cubicBezTo>
                  <a:cubicBezTo>
                    <a:pt x="3" y="41"/>
                    <a:pt x="3" y="43"/>
                    <a:pt x="2" y="44"/>
                  </a:cubicBezTo>
                  <a:cubicBezTo>
                    <a:pt x="2" y="41"/>
                    <a:pt x="0" y="29"/>
                    <a:pt x="7" y="18"/>
                  </a:cubicBezTo>
                  <a:cubicBezTo>
                    <a:pt x="13" y="6"/>
                    <a:pt x="23" y="2"/>
                    <a:pt x="26" y="0"/>
                  </a:cubicBezTo>
                  <a:cubicBezTo>
                    <a:pt x="26" y="3"/>
                    <a:pt x="27" y="13"/>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8" name="Freeform 139"/>
            <p:cNvSpPr/>
            <p:nvPr/>
          </p:nvSpPr>
          <p:spPr bwMode="auto">
            <a:xfrm>
              <a:off x="8535988" y="1323976"/>
              <a:ext cx="90487" cy="136525"/>
            </a:xfrm>
            <a:custGeom>
              <a:avLst/>
              <a:gdLst>
                <a:gd name="T0" fmla="*/ 5 w 28"/>
                <a:gd name="T1" fmla="*/ 22 h 42"/>
                <a:gd name="T2" fmla="*/ 25 w 28"/>
                <a:gd name="T3" fmla="*/ 38 h 42"/>
                <a:gd name="T4" fmla="*/ 27 w 28"/>
                <a:gd name="T5" fmla="*/ 42 h 42"/>
                <a:gd name="T6" fmla="*/ 21 w 28"/>
                <a:gd name="T7" fmla="*/ 16 h 42"/>
                <a:gd name="T8" fmla="*/ 1 w 28"/>
                <a:gd name="T9" fmla="*/ 0 h 42"/>
                <a:gd name="T10" fmla="*/ 5 w 28"/>
                <a:gd name="T11" fmla="*/ 22 h 42"/>
              </a:gdLst>
              <a:ahLst/>
              <a:cxnLst>
                <a:cxn ang="0">
                  <a:pos x="T0" y="T1"/>
                </a:cxn>
                <a:cxn ang="0">
                  <a:pos x="T2" y="T3"/>
                </a:cxn>
                <a:cxn ang="0">
                  <a:pos x="T4" y="T5"/>
                </a:cxn>
                <a:cxn ang="0">
                  <a:pos x="T6" y="T7"/>
                </a:cxn>
                <a:cxn ang="0">
                  <a:pos x="T8" y="T9"/>
                </a:cxn>
                <a:cxn ang="0">
                  <a:pos x="T10" y="T11"/>
                </a:cxn>
              </a:cxnLst>
              <a:rect l="0" t="0" r="r" b="b"/>
              <a:pathLst>
                <a:path w="28" h="42">
                  <a:moveTo>
                    <a:pt x="5" y="22"/>
                  </a:moveTo>
                  <a:cubicBezTo>
                    <a:pt x="7" y="23"/>
                    <a:pt x="17" y="27"/>
                    <a:pt x="25" y="38"/>
                  </a:cubicBezTo>
                  <a:cubicBezTo>
                    <a:pt x="25" y="40"/>
                    <a:pt x="26" y="41"/>
                    <a:pt x="27" y="42"/>
                  </a:cubicBezTo>
                  <a:cubicBezTo>
                    <a:pt x="27" y="39"/>
                    <a:pt x="28" y="27"/>
                    <a:pt x="21" y="16"/>
                  </a:cubicBezTo>
                  <a:cubicBezTo>
                    <a:pt x="14" y="5"/>
                    <a:pt x="4" y="1"/>
                    <a:pt x="1" y="0"/>
                  </a:cubicBezTo>
                  <a:cubicBezTo>
                    <a:pt x="0" y="3"/>
                    <a:pt x="0" y="1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29" name="Freeform 140"/>
            <p:cNvSpPr/>
            <p:nvPr/>
          </p:nvSpPr>
          <p:spPr bwMode="auto">
            <a:xfrm>
              <a:off x="8636000" y="1230313"/>
              <a:ext cx="106362" cy="123825"/>
            </a:xfrm>
            <a:custGeom>
              <a:avLst/>
              <a:gdLst>
                <a:gd name="T0" fmla="*/ 25 w 33"/>
                <a:gd name="T1" fmla="*/ 22 h 38"/>
                <a:gd name="T2" fmla="*/ 3 w 33"/>
                <a:gd name="T3" fmla="*/ 34 h 38"/>
                <a:gd name="T4" fmla="*/ 0 w 33"/>
                <a:gd name="T5" fmla="*/ 38 h 38"/>
                <a:gd name="T6" fmla="*/ 10 w 33"/>
                <a:gd name="T7" fmla="*/ 13 h 38"/>
                <a:gd name="T8" fmla="*/ 33 w 33"/>
                <a:gd name="T9" fmla="*/ 0 h 38"/>
                <a:gd name="T10" fmla="*/ 25 w 33"/>
                <a:gd name="T11" fmla="*/ 22 h 38"/>
              </a:gdLst>
              <a:ahLst/>
              <a:cxnLst>
                <a:cxn ang="0">
                  <a:pos x="T0" y="T1"/>
                </a:cxn>
                <a:cxn ang="0">
                  <a:pos x="T2" y="T3"/>
                </a:cxn>
                <a:cxn ang="0">
                  <a:pos x="T4" y="T5"/>
                </a:cxn>
                <a:cxn ang="0">
                  <a:pos x="T6" y="T7"/>
                </a:cxn>
                <a:cxn ang="0">
                  <a:pos x="T8" y="T9"/>
                </a:cxn>
                <a:cxn ang="0">
                  <a:pos x="T10" y="T11"/>
                </a:cxn>
              </a:cxnLst>
              <a:rect l="0" t="0" r="r" b="b"/>
              <a:pathLst>
                <a:path w="33" h="38">
                  <a:moveTo>
                    <a:pt x="25" y="22"/>
                  </a:moveTo>
                  <a:cubicBezTo>
                    <a:pt x="23" y="22"/>
                    <a:pt x="12" y="24"/>
                    <a:pt x="3" y="34"/>
                  </a:cubicBezTo>
                  <a:cubicBezTo>
                    <a:pt x="2" y="36"/>
                    <a:pt x="1" y="37"/>
                    <a:pt x="0" y="38"/>
                  </a:cubicBezTo>
                  <a:cubicBezTo>
                    <a:pt x="1" y="35"/>
                    <a:pt x="2" y="23"/>
                    <a:pt x="10" y="13"/>
                  </a:cubicBezTo>
                  <a:cubicBezTo>
                    <a:pt x="19" y="3"/>
                    <a:pt x="30" y="1"/>
                    <a:pt x="33" y="0"/>
                  </a:cubicBezTo>
                  <a:cubicBezTo>
                    <a:pt x="32" y="3"/>
                    <a:pt x="32" y="12"/>
                    <a:pt x="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0" name="Freeform 141"/>
            <p:cNvSpPr/>
            <p:nvPr/>
          </p:nvSpPr>
          <p:spPr bwMode="auto">
            <a:xfrm>
              <a:off x="8558213" y="1201738"/>
              <a:ext cx="77787" cy="152400"/>
            </a:xfrm>
            <a:custGeom>
              <a:avLst/>
              <a:gdLst>
                <a:gd name="T0" fmla="*/ 3 w 24"/>
                <a:gd name="T1" fmla="*/ 22 h 47"/>
                <a:gd name="T2" fmla="*/ 19 w 24"/>
                <a:gd name="T3" fmla="*/ 42 h 47"/>
                <a:gd name="T4" fmla="*/ 20 w 24"/>
                <a:gd name="T5" fmla="*/ 47 h 47"/>
                <a:gd name="T6" fmla="*/ 20 w 24"/>
                <a:gd name="T7" fmla="*/ 19 h 47"/>
                <a:gd name="T8" fmla="*/ 4 w 24"/>
                <a:gd name="T9" fmla="*/ 0 h 47"/>
                <a:gd name="T10" fmla="*/ 3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3" y="22"/>
                  </a:moveTo>
                  <a:cubicBezTo>
                    <a:pt x="5" y="24"/>
                    <a:pt x="14" y="29"/>
                    <a:pt x="19" y="42"/>
                  </a:cubicBezTo>
                  <a:cubicBezTo>
                    <a:pt x="19" y="43"/>
                    <a:pt x="20" y="45"/>
                    <a:pt x="20" y="47"/>
                  </a:cubicBezTo>
                  <a:cubicBezTo>
                    <a:pt x="21" y="43"/>
                    <a:pt x="24" y="32"/>
                    <a:pt x="20" y="19"/>
                  </a:cubicBezTo>
                  <a:cubicBezTo>
                    <a:pt x="15" y="7"/>
                    <a:pt x="6" y="1"/>
                    <a:pt x="4" y="0"/>
                  </a:cubicBezTo>
                  <a:cubicBezTo>
                    <a:pt x="3" y="2"/>
                    <a:pt x="0" y="11"/>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1" name="Freeform 142"/>
            <p:cNvSpPr/>
            <p:nvPr/>
          </p:nvSpPr>
          <p:spPr bwMode="auto">
            <a:xfrm>
              <a:off x="8661400" y="1149351"/>
              <a:ext cx="127000" cy="101600"/>
            </a:xfrm>
            <a:custGeom>
              <a:avLst/>
              <a:gdLst>
                <a:gd name="T0" fmla="*/ 28 w 39"/>
                <a:gd name="T1" fmla="*/ 20 h 31"/>
                <a:gd name="T2" fmla="*/ 3 w 39"/>
                <a:gd name="T3" fmla="*/ 28 h 31"/>
                <a:gd name="T4" fmla="*/ 0 w 39"/>
                <a:gd name="T5" fmla="*/ 31 h 31"/>
                <a:gd name="T6" fmla="*/ 15 w 39"/>
                <a:gd name="T7" fmla="*/ 9 h 31"/>
                <a:gd name="T8" fmla="*/ 39 w 39"/>
                <a:gd name="T9" fmla="*/ 1 h 31"/>
                <a:gd name="T10" fmla="*/ 28 w 39"/>
                <a:gd name="T11" fmla="*/ 20 h 31"/>
              </a:gdLst>
              <a:ahLst/>
              <a:cxnLst>
                <a:cxn ang="0">
                  <a:pos x="T0" y="T1"/>
                </a:cxn>
                <a:cxn ang="0">
                  <a:pos x="T2" y="T3"/>
                </a:cxn>
                <a:cxn ang="0">
                  <a:pos x="T4" y="T5"/>
                </a:cxn>
                <a:cxn ang="0">
                  <a:pos x="T6" y="T7"/>
                </a:cxn>
                <a:cxn ang="0">
                  <a:pos x="T8" y="T9"/>
                </a:cxn>
                <a:cxn ang="0">
                  <a:pos x="T10" y="T11"/>
                </a:cxn>
              </a:cxnLst>
              <a:rect l="0" t="0" r="r" b="b"/>
              <a:pathLst>
                <a:path w="39" h="31">
                  <a:moveTo>
                    <a:pt x="28" y="20"/>
                  </a:moveTo>
                  <a:cubicBezTo>
                    <a:pt x="25" y="20"/>
                    <a:pt x="14" y="20"/>
                    <a:pt x="3" y="28"/>
                  </a:cubicBezTo>
                  <a:cubicBezTo>
                    <a:pt x="2" y="29"/>
                    <a:pt x="1" y="30"/>
                    <a:pt x="0" y="31"/>
                  </a:cubicBezTo>
                  <a:cubicBezTo>
                    <a:pt x="0" y="28"/>
                    <a:pt x="4" y="17"/>
                    <a:pt x="15" y="9"/>
                  </a:cubicBezTo>
                  <a:cubicBezTo>
                    <a:pt x="25" y="0"/>
                    <a:pt x="36" y="0"/>
                    <a:pt x="39" y="1"/>
                  </a:cubicBezTo>
                  <a:cubicBezTo>
                    <a:pt x="38" y="3"/>
                    <a:pt x="35" y="12"/>
                    <a:pt x="2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2" name="Freeform 143"/>
            <p:cNvSpPr/>
            <p:nvPr/>
          </p:nvSpPr>
          <p:spPr bwMode="auto">
            <a:xfrm>
              <a:off x="8607425" y="1085851"/>
              <a:ext cx="65087" cy="157163"/>
            </a:xfrm>
            <a:custGeom>
              <a:avLst/>
              <a:gdLst>
                <a:gd name="T0" fmla="*/ 1 w 20"/>
                <a:gd name="T1" fmla="*/ 22 h 49"/>
                <a:gd name="T2" fmla="*/ 12 w 20"/>
                <a:gd name="T3" fmla="*/ 45 h 49"/>
                <a:gd name="T4" fmla="*/ 13 w 20"/>
                <a:gd name="T5" fmla="*/ 49 h 49"/>
                <a:gd name="T6" fmla="*/ 18 w 20"/>
                <a:gd name="T7" fmla="*/ 23 h 49"/>
                <a:gd name="T8" fmla="*/ 6 w 20"/>
                <a:gd name="T9" fmla="*/ 0 h 49"/>
                <a:gd name="T10" fmla="*/ 1 w 20"/>
                <a:gd name="T11" fmla="*/ 22 h 49"/>
              </a:gdLst>
              <a:ahLst/>
              <a:cxnLst>
                <a:cxn ang="0">
                  <a:pos x="T0" y="T1"/>
                </a:cxn>
                <a:cxn ang="0">
                  <a:pos x="T2" y="T3"/>
                </a:cxn>
                <a:cxn ang="0">
                  <a:pos x="T4" y="T5"/>
                </a:cxn>
                <a:cxn ang="0">
                  <a:pos x="T6" y="T7"/>
                </a:cxn>
                <a:cxn ang="0">
                  <a:pos x="T8" y="T9"/>
                </a:cxn>
                <a:cxn ang="0">
                  <a:pos x="T10" y="T11"/>
                </a:cxn>
              </a:cxnLst>
              <a:rect l="0" t="0" r="r" b="b"/>
              <a:pathLst>
                <a:path w="20" h="49">
                  <a:moveTo>
                    <a:pt x="1" y="22"/>
                  </a:moveTo>
                  <a:cubicBezTo>
                    <a:pt x="3" y="24"/>
                    <a:pt x="11" y="31"/>
                    <a:pt x="12" y="45"/>
                  </a:cubicBezTo>
                  <a:cubicBezTo>
                    <a:pt x="12" y="46"/>
                    <a:pt x="13" y="48"/>
                    <a:pt x="13" y="49"/>
                  </a:cubicBezTo>
                  <a:cubicBezTo>
                    <a:pt x="14" y="47"/>
                    <a:pt x="20" y="36"/>
                    <a:pt x="18" y="23"/>
                  </a:cubicBezTo>
                  <a:cubicBezTo>
                    <a:pt x="16" y="10"/>
                    <a:pt x="8" y="2"/>
                    <a:pt x="6" y="0"/>
                  </a:cubicBezTo>
                  <a:cubicBezTo>
                    <a:pt x="5" y="3"/>
                    <a:pt x="0" y="11"/>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3" name="Freeform 144"/>
            <p:cNvSpPr/>
            <p:nvPr/>
          </p:nvSpPr>
          <p:spPr bwMode="auto">
            <a:xfrm>
              <a:off x="8704263" y="1073151"/>
              <a:ext cx="144462" cy="79375"/>
            </a:xfrm>
            <a:custGeom>
              <a:avLst/>
              <a:gdLst>
                <a:gd name="T0" fmla="*/ 30 w 45"/>
                <a:gd name="T1" fmla="*/ 20 h 25"/>
                <a:gd name="T2" fmla="*/ 5 w 45"/>
                <a:gd name="T3" fmla="*/ 23 h 25"/>
                <a:gd name="T4" fmla="*/ 0 w 45"/>
                <a:gd name="T5" fmla="*/ 25 h 25"/>
                <a:gd name="T6" fmla="*/ 20 w 45"/>
                <a:gd name="T7" fmla="*/ 6 h 25"/>
                <a:gd name="T8" fmla="*/ 45 w 45"/>
                <a:gd name="T9" fmla="*/ 3 h 25"/>
                <a:gd name="T10" fmla="*/ 30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30" y="20"/>
                  </a:moveTo>
                  <a:cubicBezTo>
                    <a:pt x="27" y="19"/>
                    <a:pt x="17" y="17"/>
                    <a:pt x="5" y="23"/>
                  </a:cubicBezTo>
                  <a:cubicBezTo>
                    <a:pt x="3" y="23"/>
                    <a:pt x="2" y="24"/>
                    <a:pt x="0" y="25"/>
                  </a:cubicBezTo>
                  <a:cubicBezTo>
                    <a:pt x="2" y="22"/>
                    <a:pt x="8" y="12"/>
                    <a:pt x="20" y="6"/>
                  </a:cubicBezTo>
                  <a:cubicBezTo>
                    <a:pt x="32" y="0"/>
                    <a:pt x="42" y="3"/>
                    <a:pt x="45" y="3"/>
                  </a:cubicBezTo>
                  <a:cubicBezTo>
                    <a:pt x="44" y="6"/>
                    <a:pt x="39" y="14"/>
                    <a:pt x="3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4" name="Freeform 145"/>
            <p:cNvSpPr/>
            <p:nvPr/>
          </p:nvSpPr>
          <p:spPr bwMode="auto">
            <a:xfrm>
              <a:off x="8675688" y="985838"/>
              <a:ext cx="53975" cy="160338"/>
            </a:xfrm>
            <a:custGeom>
              <a:avLst/>
              <a:gdLst>
                <a:gd name="T0" fmla="*/ 0 w 17"/>
                <a:gd name="T1" fmla="*/ 20 h 50"/>
                <a:gd name="T2" fmla="*/ 6 w 17"/>
                <a:gd name="T3" fmla="*/ 45 h 50"/>
                <a:gd name="T4" fmla="*/ 6 w 17"/>
                <a:gd name="T5" fmla="*/ 50 h 50"/>
                <a:gd name="T6" fmla="*/ 16 w 17"/>
                <a:gd name="T7" fmla="*/ 25 h 50"/>
                <a:gd name="T8" fmla="*/ 10 w 17"/>
                <a:gd name="T9" fmla="*/ 0 h 50"/>
                <a:gd name="T10" fmla="*/ 0 w 17"/>
                <a:gd name="T11" fmla="*/ 20 h 50"/>
              </a:gdLst>
              <a:ahLst/>
              <a:cxnLst>
                <a:cxn ang="0">
                  <a:pos x="T0" y="T1"/>
                </a:cxn>
                <a:cxn ang="0">
                  <a:pos x="T2" y="T3"/>
                </a:cxn>
                <a:cxn ang="0">
                  <a:pos x="T4" y="T5"/>
                </a:cxn>
                <a:cxn ang="0">
                  <a:pos x="T6" y="T7"/>
                </a:cxn>
                <a:cxn ang="0">
                  <a:pos x="T8" y="T9"/>
                </a:cxn>
                <a:cxn ang="0">
                  <a:pos x="T10" y="T11"/>
                </a:cxn>
              </a:cxnLst>
              <a:rect l="0" t="0" r="r" b="b"/>
              <a:pathLst>
                <a:path w="17" h="50">
                  <a:moveTo>
                    <a:pt x="0" y="20"/>
                  </a:moveTo>
                  <a:cubicBezTo>
                    <a:pt x="1" y="23"/>
                    <a:pt x="7" y="31"/>
                    <a:pt x="6" y="45"/>
                  </a:cubicBezTo>
                  <a:cubicBezTo>
                    <a:pt x="6" y="47"/>
                    <a:pt x="6" y="48"/>
                    <a:pt x="6" y="50"/>
                  </a:cubicBezTo>
                  <a:cubicBezTo>
                    <a:pt x="8" y="47"/>
                    <a:pt x="15" y="38"/>
                    <a:pt x="16" y="25"/>
                  </a:cubicBezTo>
                  <a:cubicBezTo>
                    <a:pt x="17" y="11"/>
                    <a:pt x="11" y="2"/>
                    <a:pt x="10" y="0"/>
                  </a:cubicBezTo>
                  <a:cubicBezTo>
                    <a:pt x="8" y="2"/>
                    <a:pt x="2" y="9"/>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5" name="Freeform 146"/>
            <p:cNvSpPr/>
            <p:nvPr/>
          </p:nvSpPr>
          <p:spPr bwMode="auto">
            <a:xfrm>
              <a:off x="8769350" y="1011238"/>
              <a:ext cx="153987" cy="61913"/>
            </a:xfrm>
            <a:custGeom>
              <a:avLst/>
              <a:gdLst>
                <a:gd name="T0" fmla="*/ 30 w 48"/>
                <a:gd name="T1" fmla="*/ 19 h 19"/>
                <a:gd name="T2" fmla="*/ 5 w 48"/>
                <a:gd name="T3" fmla="*/ 16 h 19"/>
                <a:gd name="T4" fmla="*/ 0 w 48"/>
                <a:gd name="T5" fmla="*/ 18 h 19"/>
                <a:gd name="T6" fmla="*/ 23 w 48"/>
                <a:gd name="T7" fmla="*/ 3 h 19"/>
                <a:gd name="T8" fmla="*/ 48 w 48"/>
                <a:gd name="T9" fmla="*/ 6 h 19"/>
                <a:gd name="T10" fmla="*/ 30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30" y="19"/>
                  </a:moveTo>
                  <a:cubicBezTo>
                    <a:pt x="27" y="17"/>
                    <a:pt x="18" y="13"/>
                    <a:pt x="5" y="16"/>
                  </a:cubicBezTo>
                  <a:cubicBezTo>
                    <a:pt x="3" y="16"/>
                    <a:pt x="1" y="17"/>
                    <a:pt x="0" y="18"/>
                  </a:cubicBezTo>
                  <a:cubicBezTo>
                    <a:pt x="2" y="15"/>
                    <a:pt x="10" y="6"/>
                    <a:pt x="23" y="3"/>
                  </a:cubicBezTo>
                  <a:cubicBezTo>
                    <a:pt x="36" y="0"/>
                    <a:pt x="46" y="4"/>
                    <a:pt x="48" y="6"/>
                  </a:cubicBezTo>
                  <a:cubicBezTo>
                    <a:pt x="47" y="8"/>
                    <a:pt x="40" y="15"/>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6" name="Freeform 147"/>
            <p:cNvSpPr/>
            <p:nvPr/>
          </p:nvSpPr>
          <p:spPr bwMode="auto">
            <a:xfrm>
              <a:off x="8758238" y="904876"/>
              <a:ext cx="61912" cy="150813"/>
            </a:xfrm>
            <a:custGeom>
              <a:avLst/>
              <a:gdLst>
                <a:gd name="T0" fmla="*/ 0 w 19"/>
                <a:gd name="T1" fmla="*/ 17 h 47"/>
                <a:gd name="T2" fmla="*/ 2 w 19"/>
                <a:gd name="T3" fmla="*/ 43 h 47"/>
                <a:gd name="T4" fmla="*/ 0 w 19"/>
                <a:gd name="T5" fmla="*/ 47 h 47"/>
                <a:gd name="T6" fmla="*/ 16 w 19"/>
                <a:gd name="T7" fmla="*/ 25 h 47"/>
                <a:gd name="T8" fmla="*/ 14 w 19"/>
                <a:gd name="T9" fmla="*/ 0 h 47"/>
                <a:gd name="T10" fmla="*/ 0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0" y="17"/>
                  </a:moveTo>
                  <a:cubicBezTo>
                    <a:pt x="1" y="20"/>
                    <a:pt x="5" y="30"/>
                    <a:pt x="2" y="43"/>
                  </a:cubicBezTo>
                  <a:cubicBezTo>
                    <a:pt x="1" y="44"/>
                    <a:pt x="1" y="46"/>
                    <a:pt x="0" y="47"/>
                  </a:cubicBezTo>
                  <a:cubicBezTo>
                    <a:pt x="3" y="45"/>
                    <a:pt x="12" y="38"/>
                    <a:pt x="16" y="25"/>
                  </a:cubicBezTo>
                  <a:cubicBezTo>
                    <a:pt x="19" y="12"/>
                    <a:pt x="15" y="2"/>
                    <a:pt x="14" y="0"/>
                  </a:cubicBezTo>
                  <a:cubicBezTo>
                    <a:pt x="12" y="1"/>
                    <a:pt x="5" y="7"/>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7" name="Freeform 148"/>
            <p:cNvSpPr/>
            <p:nvPr/>
          </p:nvSpPr>
          <p:spPr bwMode="auto">
            <a:xfrm>
              <a:off x="8848725" y="965201"/>
              <a:ext cx="161925" cy="55563"/>
            </a:xfrm>
            <a:custGeom>
              <a:avLst/>
              <a:gdLst>
                <a:gd name="T0" fmla="*/ 29 w 50"/>
                <a:gd name="T1" fmla="*/ 17 h 17"/>
                <a:gd name="T2" fmla="*/ 5 w 50"/>
                <a:gd name="T3" fmla="*/ 9 h 17"/>
                <a:gd name="T4" fmla="*/ 0 w 50"/>
                <a:gd name="T5" fmla="*/ 10 h 17"/>
                <a:gd name="T6" fmla="*/ 25 w 50"/>
                <a:gd name="T7" fmla="*/ 0 h 17"/>
                <a:gd name="T8" fmla="*/ 50 w 50"/>
                <a:gd name="T9" fmla="*/ 8 h 17"/>
                <a:gd name="T10" fmla="*/ 29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9" y="17"/>
                  </a:moveTo>
                  <a:cubicBezTo>
                    <a:pt x="27" y="15"/>
                    <a:pt x="18" y="9"/>
                    <a:pt x="5" y="9"/>
                  </a:cubicBezTo>
                  <a:cubicBezTo>
                    <a:pt x="3" y="9"/>
                    <a:pt x="1" y="9"/>
                    <a:pt x="0" y="10"/>
                  </a:cubicBezTo>
                  <a:cubicBezTo>
                    <a:pt x="2" y="8"/>
                    <a:pt x="12" y="1"/>
                    <a:pt x="25" y="0"/>
                  </a:cubicBezTo>
                  <a:cubicBezTo>
                    <a:pt x="39" y="0"/>
                    <a:pt x="47" y="6"/>
                    <a:pt x="50" y="8"/>
                  </a:cubicBezTo>
                  <a:cubicBezTo>
                    <a:pt x="47" y="10"/>
                    <a:pt x="40" y="16"/>
                    <a:pt x="2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8" name="Freeform 149"/>
            <p:cNvSpPr/>
            <p:nvPr/>
          </p:nvSpPr>
          <p:spPr bwMode="auto">
            <a:xfrm>
              <a:off x="8842375" y="842963"/>
              <a:ext cx="84137" cy="142875"/>
            </a:xfrm>
            <a:custGeom>
              <a:avLst/>
              <a:gdLst>
                <a:gd name="T0" fmla="*/ 6 w 26"/>
                <a:gd name="T1" fmla="*/ 15 h 44"/>
                <a:gd name="T2" fmla="*/ 2 w 26"/>
                <a:gd name="T3" fmla="*/ 40 h 44"/>
                <a:gd name="T4" fmla="*/ 0 w 26"/>
                <a:gd name="T5" fmla="*/ 44 h 44"/>
                <a:gd name="T6" fmla="*/ 19 w 26"/>
                <a:gd name="T7" fmla="*/ 26 h 44"/>
                <a:gd name="T8" fmla="*/ 23 w 26"/>
                <a:gd name="T9" fmla="*/ 0 h 44"/>
                <a:gd name="T10" fmla="*/ 6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6" y="15"/>
                  </a:moveTo>
                  <a:cubicBezTo>
                    <a:pt x="7" y="18"/>
                    <a:pt x="8" y="28"/>
                    <a:pt x="2" y="40"/>
                  </a:cubicBezTo>
                  <a:cubicBezTo>
                    <a:pt x="1" y="41"/>
                    <a:pt x="0" y="43"/>
                    <a:pt x="0" y="44"/>
                  </a:cubicBezTo>
                  <a:cubicBezTo>
                    <a:pt x="2" y="43"/>
                    <a:pt x="13" y="37"/>
                    <a:pt x="19" y="26"/>
                  </a:cubicBezTo>
                  <a:cubicBezTo>
                    <a:pt x="26" y="14"/>
                    <a:pt x="24" y="3"/>
                    <a:pt x="23" y="0"/>
                  </a:cubicBezTo>
                  <a:cubicBezTo>
                    <a:pt x="21" y="1"/>
                    <a:pt x="12" y="6"/>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39" name="Freeform 150"/>
            <p:cNvSpPr/>
            <p:nvPr/>
          </p:nvSpPr>
          <p:spPr bwMode="auto">
            <a:xfrm>
              <a:off x="8842375" y="1831976"/>
              <a:ext cx="236537" cy="109538"/>
            </a:xfrm>
            <a:custGeom>
              <a:avLst/>
              <a:gdLst>
                <a:gd name="T0" fmla="*/ 1 w 73"/>
                <a:gd name="T1" fmla="*/ 0 h 34"/>
                <a:gd name="T2" fmla="*/ 73 w 73"/>
                <a:gd name="T3" fmla="*/ 26 h 34"/>
                <a:gd name="T4" fmla="*/ 72 w 73"/>
                <a:gd name="T5" fmla="*/ 34 h 34"/>
                <a:gd name="T6" fmla="*/ 0 w 73"/>
                <a:gd name="T7" fmla="*/ 2 h 34"/>
                <a:gd name="T8" fmla="*/ 1 w 73"/>
                <a:gd name="T9" fmla="*/ 0 h 34"/>
              </a:gdLst>
              <a:ahLst/>
              <a:cxnLst>
                <a:cxn ang="0">
                  <a:pos x="T0" y="T1"/>
                </a:cxn>
                <a:cxn ang="0">
                  <a:pos x="T2" y="T3"/>
                </a:cxn>
                <a:cxn ang="0">
                  <a:pos x="T4" y="T5"/>
                </a:cxn>
                <a:cxn ang="0">
                  <a:pos x="T6" y="T7"/>
                </a:cxn>
                <a:cxn ang="0">
                  <a:pos x="T8" y="T9"/>
                </a:cxn>
              </a:cxnLst>
              <a:rect l="0" t="0" r="r" b="b"/>
              <a:pathLst>
                <a:path w="73" h="34">
                  <a:moveTo>
                    <a:pt x="1" y="0"/>
                  </a:moveTo>
                  <a:cubicBezTo>
                    <a:pt x="23" y="15"/>
                    <a:pt x="48" y="23"/>
                    <a:pt x="73" y="26"/>
                  </a:cubicBezTo>
                  <a:cubicBezTo>
                    <a:pt x="72" y="34"/>
                    <a:pt x="72" y="34"/>
                    <a:pt x="72" y="34"/>
                  </a:cubicBezTo>
                  <a:cubicBezTo>
                    <a:pt x="45" y="29"/>
                    <a:pt x="21" y="18"/>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40" name="Freeform 151"/>
            <p:cNvSpPr/>
            <p:nvPr/>
          </p:nvSpPr>
          <p:spPr bwMode="auto">
            <a:xfrm>
              <a:off x="8667750" y="1766888"/>
              <a:ext cx="155575" cy="80963"/>
            </a:xfrm>
            <a:custGeom>
              <a:avLst/>
              <a:gdLst>
                <a:gd name="T0" fmla="*/ 22 w 48"/>
                <a:gd name="T1" fmla="*/ 21 h 25"/>
                <a:gd name="T2" fmla="*/ 48 w 48"/>
                <a:gd name="T3" fmla="*/ 20 h 25"/>
                <a:gd name="T4" fmla="*/ 26 w 48"/>
                <a:gd name="T5" fmla="*/ 4 h 25"/>
                <a:gd name="T6" fmla="*/ 0 w 48"/>
                <a:gd name="T7" fmla="*/ 5 h 25"/>
                <a:gd name="T8" fmla="*/ 22 w 48"/>
                <a:gd name="T9" fmla="*/ 21 h 25"/>
              </a:gdLst>
              <a:ahLst/>
              <a:cxnLst>
                <a:cxn ang="0">
                  <a:pos x="T0" y="T1"/>
                </a:cxn>
                <a:cxn ang="0">
                  <a:pos x="T2" y="T3"/>
                </a:cxn>
                <a:cxn ang="0">
                  <a:pos x="T4" y="T5"/>
                </a:cxn>
                <a:cxn ang="0">
                  <a:pos x="T6" y="T7"/>
                </a:cxn>
                <a:cxn ang="0">
                  <a:pos x="T8" y="T9"/>
                </a:cxn>
              </a:cxnLst>
              <a:rect l="0" t="0" r="r" b="b"/>
              <a:pathLst>
                <a:path w="48" h="25">
                  <a:moveTo>
                    <a:pt x="22" y="21"/>
                  </a:moveTo>
                  <a:cubicBezTo>
                    <a:pt x="35" y="25"/>
                    <a:pt x="45" y="21"/>
                    <a:pt x="48" y="20"/>
                  </a:cubicBezTo>
                  <a:cubicBezTo>
                    <a:pt x="46" y="17"/>
                    <a:pt x="39" y="8"/>
                    <a:pt x="26" y="4"/>
                  </a:cubicBezTo>
                  <a:cubicBezTo>
                    <a:pt x="13" y="0"/>
                    <a:pt x="3" y="4"/>
                    <a:pt x="0" y="5"/>
                  </a:cubicBezTo>
                  <a:cubicBezTo>
                    <a:pt x="2" y="8"/>
                    <a:pt x="9" y="17"/>
                    <a:pt x="2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41" name="Freeform 152"/>
            <p:cNvSpPr/>
            <p:nvPr/>
          </p:nvSpPr>
          <p:spPr bwMode="auto">
            <a:xfrm>
              <a:off x="8775700" y="1666876"/>
              <a:ext cx="76200" cy="155575"/>
            </a:xfrm>
            <a:custGeom>
              <a:avLst/>
              <a:gdLst>
                <a:gd name="T0" fmla="*/ 20 w 24"/>
                <a:gd name="T1" fmla="*/ 23 h 48"/>
                <a:gd name="T2" fmla="*/ 18 w 24"/>
                <a:gd name="T3" fmla="*/ 48 h 48"/>
                <a:gd name="T4" fmla="*/ 3 w 24"/>
                <a:gd name="T5" fmla="*/ 25 h 48"/>
                <a:gd name="T6" fmla="*/ 6 w 24"/>
                <a:gd name="T7" fmla="*/ 0 h 48"/>
                <a:gd name="T8" fmla="*/ 20 w 24"/>
                <a:gd name="T9" fmla="*/ 23 h 48"/>
              </a:gdLst>
              <a:ahLst/>
              <a:cxnLst>
                <a:cxn ang="0">
                  <a:pos x="T0" y="T1"/>
                </a:cxn>
                <a:cxn ang="0">
                  <a:pos x="T2" y="T3"/>
                </a:cxn>
                <a:cxn ang="0">
                  <a:pos x="T4" y="T5"/>
                </a:cxn>
                <a:cxn ang="0">
                  <a:pos x="T6" y="T7"/>
                </a:cxn>
                <a:cxn ang="0">
                  <a:pos x="T8" y="T9"/>
                </a:cxn>
              </a:cxnLst>
              <a:rect l="0" t="0" r="r" b="b"/>
              <a:pathLst>
                <a:path w="24" h="48">
                  <a:moveTo>
                    <a:pt x="20" y="23"/>
                  </a:moveTo>
                  <a:cubicBezTo>
                    <a:pt x="24" y="36"/>
                    <a:pt x="19" y="46"/>
                    <a:pt x="18" y="48"/>
                  </a:cubicBezTo>
                  <a:cubicBezTo>
                    <a:pt x="15" y="46"/>
                    <a:pt x="6" y="38"/>
                    <a:pt x="3" y="25"/>
                  </a:cubicBezTo>
                  <a:cubicBezTo>
                    <a:pt x="0" y="12"/>
                    <a:pt x="5" y="2"/>
                    <a:pt x="6" y="0"/>
                  </a:cubicBezTo>
                  <a:cubicBezTo>
                    <a:pt x="8" y="2"/>
                    <a:pt x="17" y="9"/>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42" name="Freeform 153"/>
            <p:cNvSpPr/>
            <p:nvPr/>
          </p:nvSpPr>
          <p:spPr bwMode="auto">
            <a:xfrm>
              <a:off x="8913813" y="865188"/>
              <a:ext cx="139700" cy="90488"/>
            </a:xfrm>
            <a:custGeom>
              <a:avLst/>
              <a:gdLst>
                <a:gd name="T0" fmla="*/ 17 w 43"/>
                <a:gd name="T1" fmla="*/ 7 h 28"/>
                <a:gd name="T2" fmla="*/ 0 w 43"/>
                <a:gd name="T3" fmla="*/ 26 h 28"/>
                <a:gd name="T4" fmla="*/ 25 w 43"/>
                <a:gd name="T5" fmla="*/ 21 h 28"/>
                <a:gd name="T6" fmla="*/ 43 w 43"/>
                <a:gd name="T7" fmla="*/ 2 h 28"/>
                <a:gd name="T8" fmla="*/ 17 w 43"/>
                <a:gd name="T9" fmla="*/ 7 h 28"/>
              </a:gdLst>
              <a:ahLst/>
              <a:cxnLst>
                <a:cxn ang="0">
                  <a:pos x="T0" y="T1"/>
                </a:cxn>
                <a:cxn ang="0">
                  <a:pos x="T2" y="T3"/>
                </a:cxn>
                <a:cxn ang="0">
                  <a:pos x="T4" y="T5"/>
                </a:cxn>
                <a:cxn ang="0">
                  <a:pos x="T6" y="T7"/>
                </a:cxn>
                <a:cxn ang="0">
                  <a:pos x="T8" y="T9"/>
                </a:cxn>
              </a:cxnLst>
              <a:rect l="0" t="0" r="r" b="b"/>
              <a:pathLst>
                <a:path w="43" h="28">
                  <a:moveTo>
                    <a:pt x="17" y="7"/>
                  </a:moveTo>
                  <a:cubicBezTo>
                    <a:pt x="6" y="14"/>
                    <a:pt x="1" y="23"/>
                    <a:pt x="0" y="26"/>
                  </a:cubicBezTo>
                  <a:cubicBezTo>
                    <a:pt x="3" y="27"/>
                    <a:pt x="14" y="28"/>
                    <a:pt x="25" y="21"/>
                  </a:cubicBezTo>
                  <a:cubicBezTo>
                    <a:pt x="37" y="14"/>
                    <a:pt x="41" y="4"/>
                    <a:pt x="43" y="2"/>
                  </a:cubicBezTo>
                  <a:cubicBezTo>
                    <a:pt x="40" y="1"/>
                    <a:pt x="29" y="0"/>
                    <a:pt x="1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213" name="文本框 212"/>
          <p:cNvSpPr txBox="1"/>
          <p:nvPr/>
        </p:nvSpPr>
        <p:spPr>
          <a:xfrm>
            <a:off x="560454" y="3021728"/>
            <a:ext cx="264638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ImageNet</a:t>
            </a:r>
            <a:r>
              <a:rPr kumimoji="0" lang="zh-CN" altLang="en-US"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语义分割</a:t>
            </a:r>
            <a:br>
              <a:rPr kumimoji="0" lang="en-US" altLang="zh-CN"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br>
            <a:r>
              <a:rPr kumimoji="0" lang="zh-CN" altLang="en-US" sz="14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冠军</a:t>
            </a:r>
          </a:p>
        </p:txBody>
      </p:sp>
      <p:cxnSp>
        <p:nvCxnSpPr>
          <p:cNvPr id="263" name="直接连接符 262"/>
          <p:cNvCxnSpPr/>
          <p:nvPr/>
        </p:nvCxnSpPr>
        <p:spPr>
          <a:xfrm>
            <a:off x="1164507" y="3535404"/>
            <a:ext cx="1404000" cy="0"/>
          </a:xfrm>
          <a:prstGeom prst="line">
            <a:avLst/>
          </a:prstGeom>
          <a:ln w="31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19" name="文本框 318"/>
          <p:cNvSpPr txBox="1"/>
          <p:nvPr/>
        </p:nvSpPr>
        <p:spPr>
          <a:xfrm>
            <a:off x="4101204" y="3554177"/>
            <a:ext cx="150997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a:t>
            </a:r>
            <a:r>
              <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2017</a:t>
            </a: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年</a:t>
            </a:r>
            <a:endPar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nvGrpSpPr>
          <p:cNvPr id="320" name="组合 319"/>
          <p:cNvGrpSpPr/>
          <p:nvPr/>
        </p:nvGrpSpPr>
        <p:grpSpPr>
          <a:xfrm>
            <a:off x="5842510" y="3043278"/>
            <a:ext cx="346371" cy="700847"/>
            <a:chOff x="9207500" y="842963"/>
            <a:chExt cx="542925" cy="1098551"/>
          </a:xfrm>
          <a:solidFill>
            <a:schemeClr val="accent1">
              <a:alpha val="50000"/>
            </a:schemeClr>
          </a:solidFill>
        </p:grpSpPr>
        <p:sp>
          <p:nvSpPr>
            <p:cNvPr id="346" name="Freeform 110"/>
            <p:cNvSpPr/>
            <p:nvPr/>
          </p:nvSpPr>
          <p:spPr bwMode="auto">
            <a:xfrm>
              <a:off x="9507538" y="1592263"/>
              <a:ext cx="58737" cy="158750"/>
            </a:xfrm>
            <a:custGeom>
              <a:avLst/>
              <a:gdLst>
                <a:gd name="T0" fmla="*/ 0 w 18"/>
                <a:gd name="T1" fmla="*/ 19 h 49"/>
                <a:gd name="T2" fmla="*/ 5 w 18"/>
                <a:gd name="T3" fmla="*/ 44 h 49"/>
                <a:gd name="T4" fmla="*/ 5 w 18"/>
                <a:gd name="T5" fmla="*/ 49 h 49"/>
                <a:gd name="T6" fmla="*/ 17 w 18"/>
                <a:gd name="T7" fmla="*/ 25 h 49"/>
                <a:gd name="T8" fmla="*/ 11 w 18"/>
                <a:gd name="T9" fmla="*/ 0 h 49"/>
                <a:gd name="T10" fmla="*/ 0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0" y="19"/>
                  </a:moveTo>
                  <a:cubicBezTo>
                    <a:pt x="2" y="22"/>
                    <a:pt x="7" y="31"/>
                    <a:pt x="5" y="44"/>
                  </a:cubicBezTo>
                  <a:cubicBezTo>
                    <a:pt x="5" y="46"/>
                    <a:pt x="5" y="47"/>
                    <a:pt x="5" y="49"/>
                  </a:cubicBezTo>
                  <a:cubicBezTo>
                    <a:pt x="7" y="46"/>
                    <a:pt x="15" y="38"/>
                    <a:pt x="17" y="25"/>
                  </a:cubicBezTo>
                  <a:cubicBezTo>
                    <a:pt x="18" y="11"/>
                    <a:pt x="13" y="2"/>
                    <a:pt x="11" y="0"/>
                  </a:cubicBezTo>
                  <a:cubicBezTo>
                    <a:pt x="9" y="2"/>
                    <a:pt x="3" y="8"/>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7" name="Freeform 111"/>
            <p:cNvSpPr/>
            <p:nvPr/>
          </p:nvSpPr>
          <p:spPr bwMode="auto">
            <a:xfrm>
              <a:off x="9534525" y="1685926"/>
              <a:ext cx="147637" cy="71438"/>
            </a:xfrm>
            <a:custGeom>
              <a:avLst/>
              <a:gdLst>
                <a:gd name="T0" fmla="*/ 30 w 46"/>
                <a:gd name="T1" fmla="*/ 19 h 22"/>
                <a:gd name="T2" fmla="*/ 4 w 46"/>
                <a:gd name="T3" fmla="*/ 20 h 22"/>
                <a:gd name="T4" fmla="*/ 0 w 46"/>
                <a:gd name="T5" fmla="*/ 22 h 22"/>
                <a:gd name="T6" fmla="*/ 20 w 46"/>
                <a:gd name="T7" fmla="*/ 5 h 22"/>
                <a:gd name="T8" fmla="*/ 46 w 46"/>
                <a:gd name="T9" fmla="*/ 3 h 22"/>
                <a:gd name="T10" fmla="*/ 30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30" y="19"/>
                  </a:moveTo>
                  <a:cubicBezTo>
                    <a:pt x="27" y="18"/>
                    <a:pt x="17" y="15"/>
                    <a:pt x="4" y="20"/>
                  </a:cubicBezTo>
                  <a:cubicBezTo>
                    <a:pt x="3" y="21"/>
                    <a:pt x="1" y="22"/>
                    <a:pt x="0" y="22"/>
                  </a:cubicBezTo>
                  <a:cubicBezTo>
                    <a:pt x="2" y="20"/>
                    <a:pt x="8" y="10"/>
                    <a:pt x="20" y="5"/>
                  </a:cubicBezTo>
                  <a:cubicBezTo>
                    <a:pt x="33" y="0"/>
                    <a:pt x="43" y="3"/>
                    <a:pt x="46" y="3"/>
                  </a:cubicBezTo>
                  <a:cubicBezTo>
                    <a:pt x="44" y="6"/>
                    <a:pt x="39" y="14"/>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8" name="Freeform 112"/>
            <p:cNvSpPr/>
            <p:nvPr/>
          </p:nvSpPr>
          <p:spPr bwMode="auto">
            <a:xfrm>
              <a:off x="9550400" y="1501776"/>
              <a:ext cx="57150" cy="161925"/>
            </a:xfrm>
            <a:custGeom>
              <a:avLst/>
              <a:gdLst>
                <a:gd name="T0" fmla="*/ 0 w 18"/>
                <a:gd name="T1" fmla="*/ 22 h 50"/>
                <a:gd name="T2" fmla="*/ 11 w 18"/>
                <a:gd name="T3" fmla="*/ 45 h 50"/>
                <a:gd name="T4" fmla="*/ 11 w 18"/>
                <a:gd name="T5" fmla="*/ 50 h 50"/>
                <a:gd name="T6" fmla="*/ 17 w 18"/>
                <a:gd name="T7" fmla="*/ 24 h 50"/>
                <a:gd name="T8" fmla="*/ 7 w 18"/>
                <a:gd name="T9" fmla="*/ 0 h 50"/>
                <a:gd name="T10" fmla="*/ 0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0" y="22"/>
                  </a:moveTo>
                  <a:cubicBezTo>
                    <a:pt x="2" y="24"/>
                    <a:pt x="10" y="32"/>
                    <a:pt x="11" y="45"/>
                  </a:cubicBezTo>
                  <a:cubicBezTo>
                    <a:pt x="11" y="47"/>
                    <a:pt x="11" y="48"/>
                    <a:pt x="11" y="50"/>
                  </a:cubicBezTo>
                  <a:cubicBezTo>
                    <a:pt x="12" y="47"/>
                    <a:pt x="18" y="37"/>
                    <a:pt x="17" y="24"/>
                  </a:cubicBezTo>
                  <a:cubicBezTo>
                    <a:pt x="16" y="10"/>
                    <a:pt x="9" y="2"/>
                    <a:pt x="7" y="0"/>
                  </a:cubicBezTo>
                  <a:cubicBezTo>
                    <a:pt x="5" y="3"/>
                    <a:pt x="1" y="11"/>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9" name="Freeform 113"/>
            <p:cNvSpPr/>
            <p:nvPr/>
          </p:nvSpPr>
          <p:spPr bwMode="auto">
            <a:xfrm>
              <a:off x="9598025" y="1576388"/>
              <a:ext cx="133350" cy="93663"/>
            </a:xfrm>
            <a:custGeom>
              <a:avLst/>
              <a:gdLst>
                <a:gd name="T0" fmla="*/ 28 w 41"/>
                <a:gd name="T1" fmla="*/ 19 h 29"/>
                <a:gd name="T2" fmla="*/ 3 w 41"/>
                <a:gd name="T3" fmla="*/ 26 h 29"/>
                <a:gd name="T4" fmla="*/ 0 w 41"/>
                <a:gd name="T5" fmla="*/ 29 h 29"/>
                <a:gd name="T6" fmla="*/ 16 w 41"/>
                <a:gd name="T7" fmla="*/ 7 h 29"/>
                <a:gd name="T8" fmla="*/ 41 w 41"/>
                <a:gd name="T9" fmla="*/ 1 h 29"/>
                <a:gd name="T10" fmla="*/ 28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28" y="19"/>
                  </a:moveTo>
                  <a:cubicBezTo>
                    <a:pt x="25" y="19"/>
                    <a:pt x="14" y="18"/>
                    <a:pt x="3" y="26"/>
                  </a:cubicBezTo>
                  <a:cubicBezTo>
                    <a:pt x="2" y="27"/>
                    <a:pt x="1" y="28"/>
                    <a:pt x="0" y="29"/>
                  </a:cubicBezTo>
                  <a:cubicBezTo>
                    <a:pt x="1" y="26"/>
                    <a:pt x="5" y="15"/>
                    <a:pt x="16" y="7"/>
                  </a:cubicBezTo>
                  <a:cubicBezTo>
                    <a:pt x="27" y="0"/>
                    <a:pt x="38" y="0"/>
                    <a:pt x="41" y="1"/>
                  </a:cubicBezTo>
                  <a:cubicBezTo>
                    <a:pt x="40" y="3"/>
                    <a:pt x="36" y="12"/>
                    <a:pt x="2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0" name="Freeform 114"/>
            <p:cNvSpPr/>
            <p:nvPr/>
          </p:nvSpPr>
          <p:spPr bwMode="auto">
            <a:xfrm>
              <a:off x="9569450" y="1411288"/>
              <a:ext cx="74612" cy="155575"/>
            </a:xfrm>
            <a:custGeom>
              <a:avLst/>
              <a:gdLst>
                <a:gd name="T0" fmla="*/ 2 w 23"/>
                <a:gd name="T1" fmla="*/ 22 h 48"/>
                <a:gd name="T2" fmla="*/ 17 w 23"/>
                <a:gd name="T3" fmla="*/ 43 h 48"/>
                <a:gd name="T4" fmla="*/ 18 w 23"/>
                <a:gd name="T5" fmla="*/ 48 h 48"/>
                <a:gd name="T6" fmla="*/ 19 w 23"/>
                <a:gd name="T7" fmla="*/ 21 h 48"/>
                <a:gd name="T8" fmla="*/ 4 w 23"/>
                <a:gd name="T9" fmla="*/ 0 h 48"/>
                <a:gd name="T10" fmla="*/ 2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 y="22"/>
                  </a:moveTo>
                  <a:cubicBezTo>
                    <a:pt x="4" y="24"/>
                    <a:pt x="13" y="30"/>
                    <a:pt x="17" y="43"/>
                  </a:cubicBezTo>
                  <a:cubicBezTo>
                    <a:pt x="17" y="45"/>
                    <a:pt x="18" y="46"/>
                    <a:pt x="18" y="48"/>
                  </a:cubicBezTo>
                  <a:cubicBezTo>
                    <a:pt x="19" y="45"/>
                    <a:pt x="23" y="33"/>
                    <a:pt x="19" y="21"/>
                  </a:cubicBezTo>
                  <a:cubicBezTo>
                    <a:pt x="15" y="8"/>
                    <a:pt x="6" y="1"/>
                    <a:pt x="4" y="0"/>
                  </a:cubicBezTo>
                  <a:cubicBezTo>
                    <a:pt x="3" y="3"/>
                    <a:pt x="0" y="11"/>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1" name="Freeform 115"/>
            <p:cNvSpPr/>
            <p:nvPr/>
          </p:nvSpPr>
          <p:spPr bwMode="auto">
            <a:xfrm>
              <a:off x="9640888" y="1454151"/>
              <a:ext cx="109537" cy="115888"/>
            </a:xfrm>
            <a:custGeom>
              <a:avLst/>
              <a:gdLst>
                <a:gd name="T0" fmla="*/ 26 w 34"/>
                <a:gd name="T1" fmla="*/ 20 h 36"/>
                <a:gd name="T2" fmla="*/ 3 w 34"/>
                <a:gd name="T3" fmla="*/ 32 h 36"/>
                <a:gd name="T4" fmla="*/ 0 w 34"/>
                <a:gd name="T5" fmla="*/ 36 h 36"/>
                <a:gd name="T6" fmla="*/ 11 w 34"/>
                <a:gd name="T7" fmla="*/ 11 h 36"/>
                <a:gd name="T8" fmla="*/ 34 w 34"/>
                <a:gd name="T9" fmla="*/ 0 h 36"/>
                <a:gd name="T10" fmla="*/ 26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26" y="20"/>
                  </a:moveTo>
                  <a:cubicBezTo>
                    <a:pt x="23" y="21"/>
                    <a:pt x="12" y="22"/>
                    <a:pt x="3" y="32"/>
                  </a:cubicBezTo>
                  <a:cubicBezTo>
                    <a:pt x="2" y="33"/>
                    <a:pt x="1" y="34"/>
                    <a:pt x="0" y="36"/>
                  </a:cubicBezTo>
                  <a:cubicBezTo>
                    <a:pt x="0" y="32"/>
                    <a:pt x="2" y="21"/>
                    <a:pt x="11" y="11"/>
                  </a:cubicBezTo>
                  <a:cubicBezTo>
                    <a:pt x="21" y="1"/>
                    <a:pt x="31" y="0"/>
                    <a:pt x="34" y="0"/>
                  </a:cubicBezTo>
                  <a:cubicBezTo>
                    <a:pt x="34" y="2"/>
                    <a:pt x="33" y="12"/>
                    <a:pt x="2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2" name="Freeform 116"/>
            <p:cNvSpPr/>
            <p:nvPr/>
          </p:nvSpPr>
          <p:spPr bwMode="auto">
            <a:xfrm>
              <a:off x="9566275" y="1317626"/>
              <a:ext cx="87312" cy="142875"/>
            </a:xfrm>
            <a:custGeom>
              <a:avLst/>
              <a:gdLst>
                <a:gd name="T0" fmla="*/ 4 w 27"/>
                <a:gd name="T1" fmla="*/ 23 h 44"/>
                <a:gd name="T2" fmla="*/ 23 w 27"/>
                <a:gd name="T3" fmla="*/ 40 h 44"/>
                <a:gd name="T4" fmla="*/ 25 w 27"/>
                <a:gd name="T5" fmla="*/ 44 h 44"/>
                <a:gd name="T6" fmla="*/ 21 w 27"/>
                <a:gd name="T7" fmla="*/ 18 h 44"/>
                <a:gd name="T8" fmla="*/ 2 w 27"/>
                <a:gd name="T9" fmla="*/ 0 h 44"/>
                <a:gd name="T10" fmla="*/ 4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4" y="23"/>
                  </a:moveTo>
                  <a:cubicBezTo>
                    <a:pt x="7" y="24"/>
                    <a:pt x="17" y="28"/>
                    <a:pt x="23" y="40"/>
                  </a:cubicBezTo>
                  <a:cubicBezTo>
                    <a:pt x="24" y="41"/>
                    <a:pt x="25" y="43"/>
                    <a:pt x="25" y="44"/>
                  </a:cubicBezTo>
                  <a:cubicBezTo>
                    <a:pt x="26" y="41"/>
                    <a:pt x="27" y="29"/>
                    <a:pt x="21" y="18"/>
                  </a:cubicBezTo>
                  <a:cubicBezTo>
                    <a:pt x="14" y="6"/>
                    <a:pt x="5" y="2"/>
                    <a:pt x="2" y="0"/>
                  </a:cubicBezTo>
                  <a:cubicBezTo>
                    <a:pt x="1" y="3"/>
                    <a:pt x="0" y="1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3" name="Freeform 117"/>
            <p:cNvSpPr/>
            <p:nvPr/>
          </p:nvSpPr>
          <p:spPr bwMode="auto">
            <a:xfrm>
              <a:off x="9659938" y="1323976"/>
              <a:ext cx="87312" cy="136525"/>
            </a:xfrm>
            <a:custGeom>
              <a:avLst/>
              <a:gdLst>
                <a:gd name="T0" fmla="*/ 23 w 27"/>
                <a:gd name="T1" fmla="*/ 22 h 42"/>
                <a:gd name="T2" fmla="*/ 3 w 27"/>
                <a:gd name="T3" fmla="*/ 38 h 42"/>
                <a:gd name="T4" fmla="*/ 1 w 27"/>
                <a:gd name="T5" fmla="*/ 42 h 42"/>
                <a:gd name="T6" fmla="*/ 7 w 27"/>
                <a:gd name="T7" fmla="*/ 16 h 42"/>
                <a:gd name="T8" fmla="*/ 27 w 27"/>
                <a:gd name="T9" fmla="*/ 0 h 42"/>
                <a:gd name="T10" fmla="*/ 23 w 27"/>
                <a:gd name="T11" fmla="*/ 22 h 42"/>
              </a:gdLst>
              <a:ahLst/>
              <a:cxnLst>
                <a:cxn ang="0">
                  <a:pos x="T0" y="T1"/>
                </a:cxn>
                <a:cxn ang="0">
                  <a:pos x="T2" y="T3"/>
                </a:cxn>
                <a:cxn ang="0">
                  <a:pos x="T4" y="T5"/>
                </a:cxn>
                <a:cxn ang="0">
                  <a:pos x="T6" y="T7"/>
                </a:cxn>
                <a:cxn ang="0">
                  <a:pos x="T8" y="T9"/>
                </a:cxn>
                <a:cxn ang="0">
                  <a:pos x="T10" y="T11"/>
                </a:cxn>
              </a:cxnLst>
              <a:rect l="0" t="0" r="r" b="b"/>
              <a:pathLst>
                <a:path w="27" h="42">
                  <a:moveTo>
                    <a:pt x="23" y="22"/>
                  </a:moveTo>
                  <a:cubicBezTo>
                    <a:pt x="20" y="23"/>
                    <a:pt x="10" y="27"/>
                    <a:pt x="3" y="38"/>
                  </a:cubicBezTo>
                  <a:cubicBezTo>
                    <a:pt x="2" y="40"/>
                    <a:pt x="1" y="41"/>
                    <a:pt x="1" y="42"/>
                  </a:cubicBezTo>
                  <a:cubicBezTo>
                    <a:pt x="0" y="39"/>
                    <a:pt x="0" y="27"/>
                    <a:pt x="7" y="16"/>
                  </a:cubicBezTo>
                  <a:cubicBezTo>
                    <a:pt x="14" y="5"/>
                    <a:pt x="24" y="1"/>
                    <a:pt x="27" y="0"/>
                  </a:cubicBezTo>
                  <a:cubicBezTo>
                    <a:pt x="27" y="3"/>
                    <a:pt x="27" y="1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4" name="Freeform 118"/>
            <p:cNvSpPr/>
            <p:nvPr/>
          </p:nvSpPr>
          <p:spPr bwMode="auto">
            <a:xfrm>
              <a:off x="9544050" y="1230313"/>
              <a:ext cx="103187" cy="123825"/>
            </a:xfrm>
            <a:custGeom>
              <a:avLst/>
              <a:gdLst>
                <a:gd name="T0" fmla="*/ 7 w 32"/>
                <a:gd name="T1" fmla="*/ 22 h 38"/>
                <a:gd name="T2" fmla="*/ 29 w 32"/>
                <a:gd name="T3" fmla="*/ 34 h 38"/>
                <a:gd name="T4" fmla="*/ 32 w 32"/>
                <a:gd name="T5" fmla="*/ 38 h 38"/>
                <a:gd name="T6" fmla="*/ 22 w 32"/>
                <a:gd name="T7" fmla="*/ 13 h 38"/>
                <a:gd name="T8" fmla="*/ 0 w 32"/>
                <a:gd name="T9" fmla="*/ 0 h 38"/>
                <a:gd name="T10" fmla="*/ 7 w 32"/>
                <a:gd name="T11" fmla="*/ 22 h 38"/>
              </a:gdLst>
              <a:ahLst/>
              <a:cxnLst>
                <a:cxn ang="0">
                  <a:pos x="T0" y="T1"/>
                </a:cxn>
                <a:cxn ang="0">
                  <a:pos x="T2" y="T3"/>
                </a:cxn>
                <a:cxn ang="0">
                  <a:pos x="T4" y="T5"/>
                </a:cxn>
                <a:cxn ang="0">
                  <a:pos x="T6" y="T7"/>
                </a:cxn>
                <a:cxn ang="0">
                  <a:pos x="T8" y="T9"/>
                </a:cxn>
                <a:cxn ang="0">
                  <a:pos x="T10" y="T11"/>
                </a:cxn>
              </a:cxnLst>
              <a:rect l="0" t="0" r="r" b="b"/>
              <a:pathLst>
                <a:path w="32" h="38">
                  <a:moveTo>
                    <a:pt x="7" y="22"/>
                  </a:moveTo>
                  <a:cubicBezTo>
                    <a:pt x="10" y="22"/>
                    <a:pt x="20" y="24"/>
                    <a:pt x="29" y="34"/>
                  </a:cubicBezTo>
                  <a:cubicBezTo>
                    <a:pt x="30" y="36"/>
                    <a:pt x="31" y="37"/>
                    <a:pt x="32" y="38"/>
                  </a:cubicBezTo>
                  <a:cubicBezTo>
                    <a:pt x="32" y="35"/>
                    <a:pt x="31" y="23"/>
                    <a:pt x="22" y="13"/>
                  </a:cubicBezTo>
                  <a:cubicBezTo>
                    <a:pt x="13" y="3"/>
                    <a:pt x="3" y="1"/>
                    <a:pt x="0" y="0"/>
                  </a:cubicBezTo>
                  <a:cubicBezTo>
                    <a:pt x="0" y="3"/>
                    <a:pt x="1" y="12"/>
                    <a:pt x="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5" name="Freeform 119"/>
            <p:cNvSpPr/>
            <p:nvPr/>
          </p:nvSpPr>
          <p:spPr bwMode="auto">
            <a:xfrm>
              <a:off x="9647238" y="1201738"/>
              <a:ext cx="77787" cy="152400"/>
            </a:xfrm>
            <a:custGeom>
              <a:avLst/>
              <a:gdLst>
                <a:gd name="T0" fmla="*/ 22 w 24"/>
                <a:gd name="T1" fmla="*/ 22 h 47"/>
                <a:gd name="T2" fmla="*/ 6 w 24"/>
                <a:gd name="T3" fmla="*/ 42 h 47"/>
                <a:gd name="T4" fmla="*/ 4 w 24"/>
                <a:gd name="T5" fmla="*/ 47 h 47"/>
                <a:gd name="T6" fmla="*/ 5 w 24"/>
                <a:gd name="T7" fmla="*/ 19 h 47"/>
                <a:gd name="T8" fmla="*/ 21 w 24"/>
                <a:gd name="T9" fmla="*/ 0 h 47"/>
                <a:gd name="T10" fmla="*/ 22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22" y="22"/>
                  </a:moveTo>
                  <a:cubicBezTo>
                    <a:pt x="19" y="24"/>
                    <a:pt x="10" y="29"/>
                    <a:pt x="6" y="42"/>
                  </a:cubicBezTo>
                  <a:cubicBezTo>
                    <a:pt x="5" y="43"/>
                    <a:pt x="5" y="45"/>
                    <a:pt x="4" y="47"/>
                  </a:cubicBezTo>
                  <a:cubicBezTo>
                    <a:pt x="3" y="43"/>
                    <a:pt x="0" y="32"/>
                    <a:pt x="5" y="19"/>
                  </a:cubicBezTo>
                  <a:cubicBezTo>
                    <a:pt x="9" y="7"/>
                    <a:pt x="18" y="1"/>
                    <a:pt x="21" y="0"/>
                  </a:cubicBezTo>
                  <a:cubicBezTo>
                    <a:pt x="22" y="2"/>
                    <a:pt x="24"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6" name="Freeform 120"/>
            <p:cNvSpPr/>
            <p:nvPr/>
          </p:nvSpPr>
          <p:spPr bwMode="auto">
            <a:xfrm>
              <a:off x="9494838" y="1149351"/>
              <a:ext cx="130175" cy="101600"/>
            </a:xfrm>
            <a:custGeom>
              <a:avLst/>
              <a:gdLst>
                <a:gd name="T0" fmla="*/ 12 w 40"/>
                <a:gd name="T1" fmla="*/ 20 h 31"/>
                <a:gd name="T2" fmla="*/ 36 w 40"/>
                <a:gd name="T3" fmla="*/ 28 h 31"/>
                <a:gd name="T4" fmla="*/ 40 w 40"/>
                <a:gd name="T5" fmla="*/ 31 h 31"/>
                <a:gd name="T6" fmla="*/ 25 w 40"/>
                <a:gd name="T7" fmla="*/ 9 h 31"/>
                <a:gd name="T8" fmla="*/ 0 w 40"/>
                <a:gd name="T9" fmla="*/ 1 h 31"/>
                <a:gd name="T10" fmla="*/ 12 w 40"/>
                <a:gd name="T11" fmla="*/ 20 h 31"/>
              </a:gdLst>
              <a:ahLst/>
              <a:cxnLst>
                <a:cxn ang="0">
                  <a:pos x="T0" y="T1"/>
                </a:cxn>
                <a:cxn ang="0">
                  <a:pos x="T2" y="T3"/>
                </a:cxn>
                <a:cxn ang="0">
                  <a:pos x="T4" y="T5"/>
                </a:cxn>
                <a:cxn ang="0">
                  <a:pos x="T6" y="T7"/>
                </a:cxn>
                <a:cxn ang="0">
                  <a:pos x="T8" y="T9"/>
                </a:cxn>
                <a:cxn ang="0">
                  <a:pos x="T10" y="T11"/>
                </a:cxn>
              </a:cxnLst>
              <a:rect l="0" t="0" r="r" b="b"/>
              <a:pathLst>
                <a:path w="40" h="31">
                  <a:moveTo>
                    <a:pt x="12" y="20"/>
                  </a:moveTo>
                  <a:cubicBezTo>
                    <a:pt x="15" y="20"/>
                    <a:pt x="26" y="20"/>
                    <a:pt x="36" y="28"/>
                  </a:cubicBezTo>
                  <a:cubicBezTo>
                    <a:pt x="38" y="29"/>
                    <a:pt x="39" y="30"/>
                    <a:pt x="40" y="31"/>
                  </a:cubicBezTo>
                  <a:cubicBezTo>
                    <a:pt x="39" y="28"/>
                    <a:pt x="35" y="17"/>
                    <a:pt x="25" y="9"/>
                  </a:cubicBezTo>
                  <a:cubicBezTo>
                    <a:pt x="14" y="0"/>
                    <a:pt x="3" y="0"/>
                    <a:pt x="0" y="1"/>
                  </a:cubicBezTo>
                  <a:cubicBezTo>
                    <a:pt x="1" y="3"/>
                    <a:pt x="4" y="12"/>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7" name="Freeform 121"/>
            <p:cNvSpPr/>
            <p:nvPr/>
          </p:nvSpPr>
          <p:spPr bwMode="auto">
            <a:xfrm>
              <a:off x="9613900" y="1085851"/>
              <a:ext cx="61912" cy="157163"/>
            </a:xfrm>
            <a:custGeom>
              <a:avLst/>
              <a:gdLst>
                <a:gd name="T0" fmla="*/ 19 w 19"/>
                <a:gd name="T1" fmla="*/ 22 h 49"/>
                <a:gd name="T2" fmla="*/ 7 w 19"/>
                <a:gd name="T3" fmla="*/ 45 h 49"/>
                <a:gd name="T4" fmla="*/ 7 w 19"/>
                <a:gd name="T5" fmla="*/ 49 h 49"/>
                <a:gd name="T6" fmla="*/ 2 w 19"/>
                <a:gd name="T7" fmla="*/ 23 h 49"/>
                <a:gd name="T8" fmla="*/ 13 w 19"/>
                <a:gd name="T9" fmla="*/ 0 h 49"/>
                <a:gd name="T10" fmla="*/ 19 w 19"/>
                <a:gd name="T11" fmla="*/ 22 h 49"/>
              </a:gdLst>
              <a:ahLst/>
              <a:cxnLst>
                <a:cxn ang="0">
                  <a:pos x="T0" y="T1"/>
                </a:cxn>
                <a:cxn ang="0">
                  <a:pos x="T2" y="T3"/>
                </a:cxn>
                <a:cxn ang="0">
                  <a:pos x="T4" y="T5"/>
                </a:cxn>
                <a:cxn ang="0">
                  <a:pos x="T6" y="T7"/>
                </a:cxn>
                <a:cxn ang="0">
                  <a:pos x="T8" y="T9"/>
                </a:cxn>
                <a:cxn ang="0">
                  <a:pos x="T10" y="T11"/>
                </a:cxn>
              </a:cxnLst>
              <a:rect l="0" t="0" r="r" b="b"/>
              <a:pathLst>
                <a:path w="19" h="49">
                  <a:moveTo>
                    <a:pt x="19" y="22"/>
                  </a:moveTo>
                  <a:cubicBezTo>
                    <a:pt x="17" y="24"/>
                    <a:pt x="9" y="31"/>
                    <a:pt x="7" y="45"/>
                  </a:cubicBezTo>
                  <a:cubicBezTo>
                    <a:pt x="7" y="46"/>
                    <a:pt x="7" y="48"/>
                    <a:pt x="7" y="49"/>
                  </a:cubicBezTo>
                  <a:cubicBezTo>
                    <a:pt x="5" y="47"/>
                    <a:pt x="0" y="36"/>
                    <a:pt x="2" y="23"/>
                  </a:cubicBezTo>
                  <a:cubicBezTo>
                    <a:pt x="3" y="10"/>
                    <a:pt x="11" y="2"/>
                    <a:pt x="13" y="0"/>
                  </a:cubicBezTo>
                  <a:cubicBezTo>
                    <a:pt x="15" y="3"/>
                    <a:pt x="19" y="11"/>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8" name="Freeform 122"/>
            <p:cNvSpPr/>
            <p:nvPr/>
          </p:nvSpPr>
          <p:spPr bwMode="auto">
            <a:xfrm>
              <a:off x="9434513" y="1073151"/>
              <a:ext cx="144462" cy="79375"/>
            </a:xfrm>
            <a:custGeom>
              <a:avLst/>
              <a:gdLst>
                <a:gd name="T0" fmla="*/ 15 w 45"/>
                <a:gd name="T1" fmla="*/ 20 h 25"/>
                <a:gd name="T2" fmla="*/ 41 w 45"/>
                <a:gd name="T3" fmla="*/ 23 h 25"/>
                <a:gd name="T4" fmla="*/ 45 w 45"/>
                <a:gd name="T5" fmla="*/ 25 h 25"/>
                <a:gd name="T6" fmla="*/ 26 w 45"/>
                <a:gd name="T7" fmla="*/ 6 h 25"/>
                <a:gd name="T8" fmla="*/ 0 w 45"/>
                <a:gd name="T9" fmla="*/ 3 h 25"/>
                <a:gd name="T10" fmla="*/ 15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15" y="20"/>
                  </a:moveTo>
                  <a:cubicBezTo>
                    <a:pt x="18" y="19"/>
                    <a:pt x="29" y="17"/>
                    <a:pt x="41" y="23"/>
                  </a:cubicBezTo>
                  <a:cubicBezTo>
                    <a:pt x="42" y="23"/>
                    <a:pt x="44" y="24"/>
                    <a:pt x="45" y="25"/>
                  </a:cubicBezTo>
                  <a:cubicBezTo>
                    <a:pt x="44" y="22"/>
                    <a:pt x="38" y="12"/>
                    <a:pt x="26" y="6"/>
                  </a:cubicBezTo>
                  <a:cubicBezTo>
                    <a:pt x="14" y="0"/>
                    <a:pt x="3" y="3"/>
                    <a:pt x="0" y="3"/>
                  </a:cubicBezTo>
                  <a:cubicBezTo>
                    <a:pt x="2" y="6"/>
                    <a:pt x="6" y="14"/>
                    <a:pt x="1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9" name="Freeform 123"/>
            <p:cNvSpPr/>
            <p:nvPr/>
          </p:nvSpPr>
          <p:spPr bwMode="auto">
            <a:xfrm>
              <a:off x="9553575" y="985838"/>
              <a:ext cx="57150" cy="160338"/>
            </a:xfrm>
            <a:custGeom>
              <a:avLst/>
              <a:gdLst>
                <a:gd name="T0" fmla="*/ 18 w 18"/>
                <a:gd name="T1" fmla="*/ 20 h 50"/>
                <a:gd name="T2" fmla="*/ 11 w 18"/>
                <a:gd name="T3" fmla="*/ 45 h 50"/>
                <a:gd name="T4" fmla="*/ 12 w 18"/>
                <a:gd name="T5" fmla="*/ 50 h 50"/>
                <a:gd name="T6" fmla="*/ 1 w 18"/>
                <a:gd name="T7" fmla="*/ 25 h 50"/>
                <a:gd name="T8" fmla="*/ 8 w 18"/>
                <a:gd name="T9" fmla="*/ 0 h 50"/>
                <a:gd name="T10" fmla="*/ 18 w 18"/>
                <a:gd name="T11" fmla="*/ 20 h 50"/>
              </a:gdLst>
              <a:ahLst/>
              <a:cxnLst>
                <a:cxn ang="0">
                  <a:pos x="T0" y="T1"/>
                </a:cxn>
                <a:cxn ang="0">
                  <a:pos x="T2" y="T3"/>
                </a:cxn>
                <a:cxn ang="0">
                  <a:pos x="T4" y="T5"/>
                </a:cxn>
                <a:cxn ang="0">
                  <a:pos x="T6" y="T7"/>
                </a:cxn>
                <a:cxn ang="0">
                  <a:pos x="T8" y="T9"/>
                </a:cxn>
                <a:cxn ang="0">
                  <a:pos x="T10" y="T11"/>
                </a:cxn>
              </a:cxnLst>
              <a:rect l="0" t="0" r="r" b="b"/>
              <a:pathLst>
                <a:path w="18" h="50">
                  <a:moveTo>
                    <a:pt x="18" y="20"/>
                  </a:moveTo>
                  <a:cubicBezTo>
                    <a:pt x="16" y="23"/>
                    <a:pt x="10" y="31"/>
                    <a:pt x="11" y="45"/>
                  </a:cubicBezTo>
                  <a:cubicBezTo>
                    <a:pt x="11" y="47"/>
                    <a:pt x="11" y="48"/>
                    <a:pt x="12" y="50"/>
                  </a:cubicBezTo>
                  <a:cubicBezTo>
                    <a:pt x="9" y="47"/>
                    <a:pt x="2" y="38"/>
                    <a:pt x="1" y="25"/>
                  </a:cubicBezTo>
                  <a:cubicBezTo>
                    <a:pt x="0" y="11"/>
                    <a:pt x="6" y="2"/>
                    <a:pt x="8" y="0"/>
                  </a:cubicBezTo>
                  <a:cubicBezTo>
                    <a:pt x="10" y="2"/>
                    <a:pt x="16" y="9"/>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60" name="Freeform 124"/>
            <p:cNvSpPr/>
            <p:nvPr/>
          </p:nvSpPr>
          <p:spPr bwMode="auto">
            <a:xfrm>
              <a:off x="9359900" y="1011238"/>
              <a:ext cx="153987" cy="61913"/>
            </a:xfrm>
            <a:custGeom>
              <a:avLst/>
              <a:gdLst>
                <a:gd name="T0" fmla="*/ 18 w 48"/>
                <a:gd name="T1" fmla="*/ 19 h 19"/>
                <a:gd name="T2" fmla="*/ 44 w 48"/>
                <a:gd name="T3" fmla="*/ 16 h 19"/>
                <a:gd name="T4" fmla="*/ 48 w 48"/>
                <a:gd name="T5" fmla="*/ 18 h 19"/>
                <a:gd name="T6" fmla="*/ 26 w 48"/>
                <a:gd name="T7" fmla="*/ 3 h 19"/>
                <a:gd name="T8" fmla="*/ 0 w 48"/>
                <a:gd name="T9" fmla="*/ 6 h 19"/>
                <a:gd name="T10" fmla="*/ 18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18" y="19"/>
                  </a:moveTo>
                  <a:cubicBezTo>
                    <a:pt x="21" y="17"/>
                    <a:pt x="31" y="13"/>
                    <a:pt x="44" y="16"/>
                  </a:cubicBezTo>
                  <a:cubicBezTo>
                    <a:pt x="45" y="16"/>
                    <a:pt x="47" y="17"/>
                    <a:pt x="48" y="18"/>
                  </a:cubicBezTo>
                  <a:cubicBezTo>
                    <a:pt x="46" y="15"/>
                    <a:pt x="39" y="6"/>
                    <a:pt x="26" y="3"/>
                  </a:cubicBezTo>
                  <a:cubicBezTo>
                    <a:pt x="12" y="0"/>
                    <a:pt x="3" y="4"/>
                    <a:pt x="0" y="6"/>
                  </a:cubicBezTo>
                  <a:cubicBezTo>
                    <a:pt x="2" y="8"/>
                    <a:pt x="8" y="15"/>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61" name="Freeform 125"/>
            <p:cNvSpPr/>
            <p:nvPr/>
          </p:nvSpPr>
          <p:spPr bwMode="auto">
            <a:xfrm>
              <a:off x="9463088" y="904876"/>
              <a:ext cx="61912" cy="150813"/>
            </a:xfrm>
            <a:custGeom>
              <a:avLst/>
              <a:gdLst>
                <a:gd name="T0" fmla="*/ 19 w 19"/>
                <a:gd name="T1" fmla="*/ 17 h 47"/>
                <a:gd name="T2" fmla="*/ 18 w 19"/>
                <a:gd name="T3" fmla="*/ 43 h 47"/>
                <a:gd name="T4" fmla="*/ 19 w 19"/>
                <a:gd name="T5" fmla="*/ 47 h 47"/>
                <a:gd name="T6" fmla="*/ 4 w 19"/>
                <a:gd name="T7" fmla="*/ 25 h 47"/>
                <a:gd name="T8" fmla="*/ 5 w 19"/>
                <a:gd name="T9" fmla="*/ 0 h 47"/>
                <a:gd name="T10" fmla="*/ 19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19" y="17"/>
                  </a:moveTo>
                  <a:cubicBezTo>
                    <a:pt x="18" y="20"/>
                    <a:pt x="14" y="30"/>
                    <a:pt x="18" y="43"/>
                  </a:cubicBezTo>
                  <a:cubicBezTo>
                    <a:pt x="18" y="44"/>
                    <a:pt x="19" y="46"/>
                    <a:pt x="19" y="47"/>
                  </a:cubicBezTo>
                  <a:cubicBezTo>
                    <a:pt x="17" y="45"/>
                    <a:pt x="8" y="38"/>
                    <a:pt x="4" y="25"/>
                  </a:cubicBezTo>
                  <a:cubicBezTo>
                    <a:pt x="0" y="12"/>
                    <a:pt x="4" y="2"/>
                    <a:pt x="5" y="0"/>
                  </a:cubicBezTo>
                  <a:cubicBezTo>
                    <a:pt x="8" y="1"/>
                    <a:pt x="15" y="7"/>
                    <a:pt x="1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62" name="Freeform 126"/>
            <p:cNvSpPr/>
            <p:nvPr/>
          </p:nvSpPr>
          <p:spPr bwMode="auto">
            <a:xfrm>
              <a:off x="9275763" y="965201"/>
              <a:ext cx="161925" cy="55563"/>
            </a:xfrm>
            <a:custGeom>
              <a:avLst/>
              <a:gdLst>
                <a:gd name="T0" fmla="*/ 21 w 50"/>
                <a:gd name="T1" fmla="*/ 17 h 17"/>
                <a:gd name="T2" fmla="*/ 45 w 50"/>
                <a:gd name="T3" fmla="*/ 9 h 17"/>
                <a:gd name="T4" fmla="*/ 50 w 50"/>
                <a:gd name="T5" fmla="*/ 10 h 17"/>
                <a:gd name="T6" fmla="*/ 24 w 50"/>
                <a:gd name="T7" fmla="*/ 0 h 17"/>
                <a:gd name="T8" fmla="*/ 0 w 50"/>
                <a:gd name="T9" fmla="*/ 8 h 17"/>
                <a:gd name="T10" fmla="*/ 21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1" y="17"/>
                  </a:moveTo>
                  <a:cubicBezTo>
                    <a:pt x="23" y="15"/>
                    <a:pt x="31" y="9"/>
                    <a:pt x="45" y="9"/>
                  </a:cubicBezTo>
                  <a:cubicBezTo>
                    <a:pt x="47" y="9"/>
                    <a:pt x="48" y="9"/>
                    <a:pt x="50" y="10"/>
                  </a:cubicBezTo>
                  <a:cubicBezTo>
                    <a:pt x="47" y="8"/>
                    <a:pt x="38" y="1"/>
                    <a:pt x="24" y="0"/>
                  </a:cubicBezTo>
                  <a:cubicBezTo>
                    <a:pt x="11" y="0"/>
                    <a:pt x="2" y="6"/>
                    <a:pt x="0" y="8"/>
                  </a:cubicBezTo>
                  <a:cubicBezTo>
                    <a:pt x="2" y="10"/>
                    <a:pt x="10" y="16"/>
                    <a:pt x="2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63" name="Freeform 127"/>
            <p:cNvSpPr/>
            <p:nvPr/>
          </p:nvSpPr>
          <p:spPr bwMode="auto">
            <a:xfrm>
              <a:off x="9359900" y="842963"/>
              <a:ext cx="84137" cy="142875"/>
            </a:xfrm>
            <a:custGeom>
              <a:avLst/>
              <a:gdLst>
                <a:gd name="T0" fmla="*/ 19 w 26"/>
                <a:gd name="T1" fmla="*/ 15 h 44"/>
                <a:gd name="T2" fmla="*/ 23 w 26"/>
                <a:gd name="T3" fmla="*/ 40 h 44"/>
                <a:gd name="T4" fmla="*/ 26 w 26"/>
                <a:gd name="T5" fmla="*/ 44 h 44"/>
                <a:gd name="T6" fmla="*/ 6 w 26"/>
                <a:gd name="T7" fmla="*/ 26 h 44"/>
                <a:gd name="T8" fmla="*/ 2 w 26"/>
                <a:gd name="T9" fmla="*/ 0 h 44"/>
                <a:gd name="T10" fmla="*/ 19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19" y="15"/>
                  </a:moveTo>
                  <a:cubicBezTo>
                    <a:pt x="19" y="18"/>
                    <a:pt x="17" y="28"/>
                    <a:pt x="23" y="40"/>
                  </a:cubicBezTo>
                  <a:cubicBezTo>
                    <a:pt x="24" y="41"/>
                    <a:pt x="25" y="43"/>
                    <a:pt x="26" y="44"/>
                  </a:cubicBezTo>
                  <a:cubicBezTo>
                    <a:pt x="23" y="43"/>
                    <a:pt x="12" y="37"/>
                    <a:pt x="6" y="26"/>
                  </a:cubicBezTo>
                  <a:cubicBezTo>
                    <a:pt x="0" y="14"/>
                    <a:pt x="2" y="3"/>
                    <a:pt x="2" y="0"/>
                  </a:cubicBezTo>
                  <a:cubicBezTo>
                    <a:pt x="5" y="1"/>
                    <a:pt x="13" y="6"/>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64" name="Freeform 128"/>
            <p:cNvSpPr/>
            <p:nvPr/>
          </p:nvSpPr>
          <p:spPr bwMode="auto">
            <a:xfrm>
              <a:off x="9207500" y="1831976"/>
              <a:ext cx="233362" cy="109538"/>
            </a:xfrm>
            <a:custGeom>
              <a:avLst/>
              <a:gdLst>
                <a:gd name="T0" fmla="*/ 72 w 72"/>
                <a:gd name="T1" fmla="*/ 2 h 34"/>
                <a:gd name="T2" fmla="*/ 1 w 72"/>
                <a:gd name="T3" fmla="*/ 34 h 34"/>
                <a:gd name="T4" fmla="*/ 0 w 72"/>
                <a:gd name="T5" fmla="*/ 26 h 34"/>
                <a:gd name="T6" fmla="*/ 71 w 72"/>
                <a:gd name="T7" fmla="*/ 0 h 34"/>
                <a:gd name="T8" fmla="*/ 72 w 72"/>
                <a:gd name="T9" fmla="*/ 2 h 34"/>
              </a:gdLst>
              <a:ahLst/>
              <a:cxnLst>
                <a:cxn ang="0">
                  <a:pos x="T0" y="T1"/>
                </a:cxn>
                <a:cxn ang="0">
                  <a:pos x="T2" y="T3"/>
                </a:cxn>
                <a:cxn ang="0">
                  <a:pos x="T4" y="T5"/>
                </a:cxn>
                <a:cxn ang="0">
                  <a:pos x="T6" y="T7"/>
                </a:cxn>
                <a:cxn ang="0">
                  <a:pos x="T8" y="T9"/>
                </a:cxn>
              </a:cxnLst>
              <a:rect l="0" t="0" r="r" b="b"/>
              <a:pathLst>
                <a:path w="72" h="34">
                  <a:moveTo>
                    <a:pt x="72" y="2"/>
                  </a:moveTo>
                  <a:cubicBezTo>
                    <a:pt x="52" y="18"/>
                    <a:pt x="27" y="29"/>
                    <a:pt x="1" y="34"/>
                  </a:cubicBezTo>
                  <a:cubicBezTo>
                    <a:pt x="0" y="26"/>
                    <a:pt x="0" y="26"/>
                    <a:pt x="0" y="26"/>
                  </a:cubicBezTo>
                  <a:cubicBezTo>
                    <a:pt x="25" y="23"/>
                    <a:pt x="50" y="15"/>
                    <a:pt x="71" y="0"/>
                  </a:cubicBezTo>
                  <a:lnTo>
                    <a:pt x="7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65" name="Freeform 129"/>
            <p:cNvSpPr/>
            <p:nvPr/>
          </p:nvSpPr>
          <p:spPr bwMode="auto">
            <a:xfrm>
              <a:off x="9459913" y="1766888"/>
              <a:ext cx="153987" cy="80963"/>
            </a:xfrm>
            <a:custGeom>
              <a:avLst/>
              <a:gdLst>
                <a:gd name="T0" fmla="*/ 26 w 48"/>
                <a:gd name="T1" fmla="*/ 21 h 25"/>
                <a:gd name="T2" fmla="*/ 0 w 48"/>
                <a:gd name="T3" fmla="*/ 20 h 25"/>
                <a:gd name="T4" fmla="*/ 23 w 48"/>
                <a:gd name="T5" fmla="*/ 4 h 25"/>
                <a:gd name="T6" fmla="*/ 48 w 48"/>
                <a:gd name="T7" fmla="*/ 6 h 25"/>
                <a:gd name="T8" fmla="*/ 26 w 48"/>
                <a:gd name="T9" fmla="*/ 21 h 25"/>
              </a:gdLst>
              <a:ahLst/>
              <a:cxnLst>
                <a:cxn ang="0">
                  <a:pos x="T0" y="T1"/>
                </a:cxn>
                <a:cxn ang="0">
                  <a:pos x="T2" y="T3"/>
                </a:cxn>
                <a:cxn ang="0">
                  <a:pos x="T4" y="T5"/>
                </a:cxn>
                <a:cxn ang="0">
                  <a:pos x="T6" y="T7"/>
                </a:cxn>
                <a:cxn ang="0">
                  <a:pos x="T8" y="T9"/>
                </a:cxn>
              </a:cxnLst>
              <a:rect l="0" t="0" r="r" b="b"/>
              <a:pathLst>
                <a:path w="48" h="25">
                  <a:moveTo>
                    <a:pt x="26" y="21"/>
                  </a:moveTo>
                  <a:cubicBezTo>
                    <a:pt x="13" y="25"/>
                    <a:pt x="3" y="21"/>
                    <a:pt x="0" y="20"/>
                  </a:cubicBezTo>
                  <a:cubicBezTo>
                    <a:pt x="2" y="17"/>
                    <a:pt x="10" y="8"/>
                    <a:pt x="23" y="4"/>
                  </a:cubicBezTo>
                  <a:cubicBezTo>
                    <a:pt x="36" y="0"/>
                    <a:pt x="46" y="4"/>
                    <a:pt x="48" y="6"/>
                  </a:cubicBezTo>
                  <a:cubicBezTo>
                    <a:pt x="46" y="8"/>
                    <a:pt x="39" y="17"/>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66" name="Freeform 130"/>
            <p:cNvSpPr/>
            <p:nvPr/>
          </p:nvSpPr>
          <p:spPr bwMode="auto">
            <a:xfrm>
              <a:off x="9434513" y="1663701"/>
              <a:ext cx="73025" cy="158750"/>
            </a:xfrm>
            <a:custGeom>
              <a:avLst/>
              <a:gdLst>
                <a:gd name="T0" fmla="*/ 3 w 23"/>
                <a:gd name="T1" fmla="*/ 23 h 49"/>
                <a:gd name="T2" fmla="*/ 6 w 23"/>
                <a:gd name="T3" fmla="*/ 49 h 49"/>
                <a:gd name="T4" fmla="*/ 20 w 23"/>
                <a:gd name="T5" fmla="*/ 26 h 49"/>
                <a:gd name="T6" fmla="*/ 18 w 23"/>
                <a:gd name="T7" fmla="*/ 0 h 49"/>
                <a:gd name="T8" fmla="*/ 3 w 23"/>
                <a:gd name="T9" fmla="*/ 23 h 49"/>
              </a:gdLst>
              <a:ahLst/>
              <a:cxnLst>
                <a:cxn ang="0">
                  <a:pos x="T0" y="T1"/>
                </a:cxn>
                <a:cxn ang="0">
                  <a:pos x="T2" y="T3"/>
                </a:cxn>
                <a:cxn ang="0">
                  <a:pos x="T4" y="T5"/>
                </a:cxn>
                <a:cxn ang="0">
                  <a:pos x="T6" y="T7"/>
                </a:cxn>
                <a:cxn ang="0">
                  <a:pos x="T8" y="T9"/>
                </a:cxn>
              </a:cxnLst>
              <a:rect l="0" t="0" r="r" b="b"/>
              <a:pathLst>
                <a:path w="23" h="49">
                  <a:moveTo>
                    <a:pt x="3" y="23"/>
                  </a:moveTo>
                  <a:cubicBezTo>
                    <a:pt x="0" y="37"/>
                    <a:pt x="4" y="46"/>
                    <a:pt x="6" y="49"/>
                  </a:cubicBezTo>
                  <a:cubicBezTo>
                    <a:pt x="8" y="47"/>
                    <a:pt x="17" y="39"/>
                    <a:pt x="20" y="26"/>
                  </a:cubicBezTo>
                  <a:cubicBezTo>
                    <a:pt x="23" y="13"/>
                    <a:pt x="19" y="3"/>
                    <a:pt x="18" y="0"/>
                  </a:cubicBezTo>
                  <a:cubicBezTo>
                    <a:pt x="15" y="3"/>
                    <a:pt x="6" y="10"/>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67" name="Freeform 131"/>
            <p:cNvSpPr/>
            <p:nvPr/>
          </p:nvSpPr>
          <p:spPr bwMode="auto">
            <a:xfrm>
              <a:off x="9232900" y="865188"/>
              <a:ext cx="136525" cy="90488"/>
            </a:xfrm>
            <a:custGeom>
              <a:avLst/>
              <a:gdLst>
                <a:gd name="T0" fmla="*/ 25 w 42"/>
                <a:gd name="T1" fmla="*/ 7 h 28"/>
                <a:gd name="T2" fmla="*/ 42 w 42"/>
                <a:gd name="T3" fmla="*/ 26 h 28"/>
                <a:gd name="T4" fmla="*/ 17 w 42"/>
                <a:gd name="T5" fmla="*/ 21 h 28"/>
                <a:gd name="T6" fmla="*/ 0 w 42"/>
                <a:gd name="T7" fmla="*/ 2 h 28"/>
                <a:gd name="T8" fmla="*/ 25 w 42"/>
                <a:gd name="T9" fmla="*/ 7 h 28"/>
              </a:gdLst>
              <a:ahLst/>
              <a:cxnLst>
                <a:cxn ang="0">
                  <a:pos x="T0" y="T1"/>
                </a:cxn>
                <a:cxn ang="0">
                  <a:pos x="T2" y="T3"/>
                </a:cxn>
                <a:cxn ang="0">
                  <a:pos x="T4" y="T5"/>
                </a:cxn>
                <a:cxn ang="0">
                  <a:pos x="T6" y="T7"/>
                </a:cxn>
                <a:cxn ang="0">
                  <a:pos x="T8" y="T9"/>
                </a:cxn>
              </a:cxnLst>
              <a:rect l="0" t="0" r="r" b="b"/>
              <a:pathLst>
                <a:path w="42" h="28">
                  <a:moveTo>
                    <a:pt x="25" y="7"/>
                  </a:moveTo>
                  <a:cubicBezTo>
                    <a:pt x="37" y="14"/>
                    <a:pt x="41" y="23"/>
                    <a:pt x="42" y="26"/>
                  </a:cubicBezTo>
                  <a:cubicBezTo>
                    <a:pt x="39" y="27"/>
                    <a:pt x="28" y="28"/>
                    <a:pt x="17" y="21"/>
                  </a:cubicBezTo>
                  <a:cubicBezTo>
                    <a:pt x="6" y="14"/>
                    <a:pt x="1" y="4"/>
                    <a:pt x="0" y="2"/>
                  </a:cubicBezTo>
                  <a:cubicBezTo>
                    <a:pt x="3" y="1"/>
                    <a:pt x="14" y="0"/>
                    <a:pt x="2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321" name="组合 320"/>
          <p:cNvGrpSpPr/>
          <p:nvPr/>
        </p:nvGrpSpPr>
        <p:grpSpPr>
          <a:xfrm>
            <a:off x="3517913" y="3043279"/>
            <a:ext cx="348397" cy="700848"/>
            <a:chOff x="8532813" y="842963"/>
            <a:chExt cx="546099" cy="1098551"/>
          </a:xfrm>
          <a:solidFill>
            <a:schemeClr val="accent1">
              <a:alpha val="50000"/>
            </a:schemeClr>
          </a:solidFill>
        </p:grpSpPr>
        <p:sp>
          <p:nvSpPr>
            <p:cNvPr id="324" name="Freeform 132"/>
            <p:cNvSpPr/>
            <p:nvPr/>
          </p:nvSpPr>
          <p:spPr bwMode="auto">
            <a:xfrm>
              <a:off x="8716963" y="1592263"/>
              <a:ext cx="58737" cy="158750"/>
            </a:xfrm>
            <a:custGeom>
              <a:avLst/>
              <a:gdLst>
                <a:gd name="T0" fmla="*/ 18 w 18"/>
                <a:gd name="T1" fmla="*/ 19 h 49"/>
                <a:gd name="T2" fmla="*/ 13 w 18"/>
                <a:gd name="T3" fmla="*/ 44 h 49"/>
                <a:gd name="T4" fmla="*/ 14 w 18"/>
                <a:gd name="T5" fmla="*/ 49 h 49"/>
                <a:gd name="T6" fmla="*/ 2 w 18"/>
                <a:gd name="T7" fmla="*/ 25 h 49"/>
                <a:gd name="T8" fmla="*/ 7 w 18"/>
                <a:gd name="T9" fmla="*/ 0 h 49"/>
                <a:gd name="T10" fmla="*/ 18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18" y="19"/>
                  </a:moveTo>
                  <a:cubicBezTo>
                    <a:pt x="17" y="22"/>
                    <a:pt x="11" y="31"/>
                    <a:pt x="13" y="44"/>
                  </a:cubicBezTo>
                  <a:cubicBezTo>
                    <a:pt x="13" y="46"/>
                    <a:pt x="13" y="47"/>
                    <a:pt x="14" y="49"/>
                  </a:cubicBezTo>
                  <a:cubicBezTo>
                    <a:pt x="12" y="46"/>
                    <a:pt x="4" y="38"/>
                    <a:pt x="2" y="25"/>
                  </a:cubicBezTo>
                  <a:cubicBezTo>
                    <a:pt x="0" y="11"/>
                    <a:pt x="6" y="2"/>
                    <a:pt x="7" y="0"/>
                  </a:cubicBezTo>
                  <a:cubicBezTo>
                    <a:pt x="9" y="2"/>
                    <a:pt x="15" y="8"/>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25" name="Freeform 133"/>
            <p:cNvSpPr/>
            <p:nvPr/>
          </p:nvSpPr>
          <p:spPr bwMode="auto">
            <a:xfrm>
              <a:off x="8601075" y="1685926"/>
              <a:ext cx="147637" cy="71438"/>
            </a:xfrm>
            <a:custGeom>
              <a:avLst/>
              <a:gdLst>
                <a:gd name="T0" fmla="*/ 17 w 46"/>
                <a:gd name="T1" fmla="*/ 19 h 22"/>
                <a:gd name="T2" fmla="*/ 42 w 46"/>
                <a:gd name="T3" fmla="*/ 20 h 22"/>
                <a:gd name="T4" fmla="*/ 46 w 46"/>
                <a:gd name="T5" fmla="*/ 22 h 22"/>
                <a:gd name="T6" fmla="*/ 26 w 46"/>
                <a:gd name="T7" fmla="*/ 5 h 22"/>
                <a:gd name="T8" fmla="*/ 0 w 46"/>
                <a:gd name="T9" fmla="*/ 3 h 22"/>
                <a:gd name="T10" fmla="*/ 17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17" y="19"/>
                  </a:moveTo>
                  <a:cubicBezTo>
                    <a:pt x="19" y="18"/>
                    <a:pt x="30" y="15"/>
                    <a:pt x="42" y="20"/>
                  </a:cubicBezTo>
                  <a:cubicBezTo>
                    <a:pt x="44" y="21"/>
                    <a:pt x="45" y="22"/>
                    <a:pt x="46" y="22"/>
                  </a:cubicBezTo>
                  <a:cubicBezTo>
                    <a:pt x="45" y="20"/>
                    <a:pt x="38" y="10"/>
                    <a:pt x="26" y="5"/>
                  </a:cubicBezTo>
                  <a:cubicBezTo>
                    <a:pt x="14" y="0"/>
                    <a:pt x="3" y="3"/>
                    <a:pt x="0" y="3"/>
                  </a:cubicBezTo>
                  <a:cubicBezTo>
                    <a:pt x="2" y="6"/>
                    <a:pt x="7" y="14"/>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26" name="Freeform 134"/>
            <p:cNvSpPr/>
            <p:nvPr/>
          </p:nvSpPr>
          <p:spPr bwMode="auto">
            <a:xfrm>
              <a:off x="8675688" y="1501776"/>
              <a:ext cx="57150" cy="161925"/>
            </a:xfrm>
            <a:custGeom>
              <a:avLst/>
              <a:gdLst>
                <a:gd name="T0" fmla="*/ 18 w 18"/>
                <a:gd name="T1" fmla="*/ 22 h 50"/>
                <a:gd name="T2" fmla="*/ 8 w 18"/>
                <a:gd name="T3" fmla="*/ 45 h 50"/>
                <a:gd name="T4" fmla="*/ 8 w 18"/>
                <a:gd name="T5" fmla="*/ 50 h 50"/>
                <a:gd name="T6" fmla="*/ 1 w 18"/>
                <a:gd name="T7" fmla="*/ 24 h 50"/>
                <a:gd name="T8" fmla="*/ 11 w 18"/>
                <a:gd name="T9" fmla="*/ 0 h 50"/>
                <a:gd name="T10" fmla="*/ 18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18" y="22"/>
                  </a:moveTo>
                  <a:cubicBezTo>
                    <a:pt x="16" y="24"/>
                    <a:pt x="9" y="32"/>
                    <a:pt x="8" y="45"/>
                  </a:cubicBezTo>
                  <a:cubicBezTo>
                    <a:pt x="8" y="47"/>
                    <a:pt x="8" y="48"/>
                    <a:pt x="8" y="50"/>
                  </a:cubicBezTo>
                  <a:cubicBezTo>
                    <a:pt x="6" y="47"/>
                    <a:pt x="0" y="37"/>
                    <a:pt x="1" y="24"/>
                  </a:cubicBezTo>
                  <a:cubicBezTo>
                    <a:pt x="2" y="10"/>
                    <a:pt x="9" y="2"/>
                    <a:pt x="11" y="0"/>
                  </a:cubicBezTo>
                  <a:cubicBezTo>
                    <a:pt x="13" y="3"/>
                    <a:pt x="18" y="11"/>
                    <a:pt x="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27" name="Freeform 135"/>
            <p:cNvSpPr/>
            <p:nvPr/>
          </p:nvSpPr>
          <p:spPr bwMode="auto">
            <a:xfrm>
              <a:off x="8555038" y="1576388"/>
              <a:ext cx="133350" cy="93663"/>
            </a:xfrm>
            <a:custGeom>
              <a:avLst/>
              <a:gdLst>
                <a:gd name="T0" fmla="*/ 12 w 41"/>
                <a:gd name="T1" fmla="*/ 19 h 29"/>
                <a:gd name="T2" fmla="*/ 37 w 41"/>
                <a:gd name="T3" fmla="*/ 26 h 29"/>
                <a:gd name="T4" fmla="*/ 41 w 41"/>
                <a:gd name="T5" fmla="*/ 29 h 29"/>
                <a:gd name="T6" fmla="*/ 25 w 41"/>
                <a:gd name="T7" fmla="*/ 7 h 29"/>
                <a:gd name="T8" fmla="*/ 0 w 41"/>
                <a:gd name="T9" fmla="*/ 1 h 29"/>
                <a:gd name="T10" fmla="*/ 12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12" y="19"/>
                  </a:moveTo>
                  <a:cubicBezTo>
                    <a:pt x="15" y="19"/>
                    <a:pt x="26" y="18"/>
                    <a:pt x="37" y="26"/>
                  </a:cubicBezTo>
                  <a:cubicBezTo>
                    <a:pt x="38" y="27"/>
                    <a:pt x="40" y="28"/>
                    <a:pt x="41" y="29"/>
                  </a:cubicBezTo>
                  <a:cubicBezTo>
                    <a:pt x="40" y="26"/>
                    <a:pt x="36" y="15"/>
                    <a:pt x="25" y="7"/>
                  </a:cubicBezTo>
                  <a:cubicBezTo>
                    <a:pt x="14" y="0"/>
                    <a:pt x="3" y="0"/>
                    <a:pt x="0" y="1"/>
                  </a:cubicBezTo>
                  <a:cubicBezTo>
                    <a:pt x="1" y="3"/>
                    <a:pt x="4" y="12"/>
                    <a:pt x="1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28" name="Freeform 136"/>
            <p:cNvSpPr/>
            <p:nvPr/>
          </p:nvSpPr>
          <p:spPr bwMode="auto">
            <a:xfrm>
              <a:off x="8642350" y="1411288"/>
              <a:ext cx="74612" cy="155575"/>
            </a:xfrm>
            <a:custGeom>
              <a:avLst/>
              <a:gdLst>
                <a:gd name="T0" fmla="*/ 21 w 23"/>
                <a:gd name="T1" fmla="*/ 22 h 48"/>
                <a:gd name="T2" fmla="*/ 6 w 23"/>
                <a:gd name="T3" fmla="*/ 43 h 48"/>
                <a:gd name="T4" fmla="*/ 5 w 23"/>
                <a:gd name="T5" fmla="*/ 48 h 48"/>
                <a:gd name="T6" fmla="*/ 3 w 23"/>
                <a:gd name="T7" fmla="*/ 21 h 48"/>
                <a:gd name="T8" fmla="*/ 19 w 23"/>
                <a:gd name="T9" fmla="*/ 0 h 48"/>
                <a:gd name="T10" fmla="*/ 21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1" y="22"/>
                  </a:moveTo>
                  <a:cubicBezTo>
                    <a:pt x="18" y="24"/>
                    <a:pt x="9" y="30"/>
                    <a:pt x="6" y="43"/>
                  </a:cubicBezTo>
                  <a:cubicBezTo>
                    <a:pt x="5" y="45"/>
                    <a:pt x="5" y="46"/>
                    <a:pt x="5" y="48"/>
                  </a:cubicBezTo>
                  <a:cubicBezTo>
                    <a:pt x="3" y="45"/>
                    <a:pt x="0" y="33"/>
                    <a:pt x="3" y="21"/>
                  </a:cubicBezTo>
                  <a:cubicBezTo>
                    <a:pt x="7" y="8"/>
                    <a:pt x="16" y="1"/>
                    <a:pt x="19" y="0"/>
                  </a:cubicBezTo>
                  <a:cubicBezTo>
                    <a:pt x="20" y="3"/>
                    <a:pt x="23" y="11"/>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29" name="Freeform 137"/>
            <p:cNvSpPr/>
            <p:nvPr/>
          </p:nvSpPr>
          <p:spPr bwMode="auto">
            <a:xfrm>
              <a:off x="8532813" y="1454151"/>
              <a:ext cx="109537" cy="115888"/>
            </a:xfrm>
            <a:custGeom>
              <a:avLst/>
              <a:gdLst>
                <a:gd name="T0" fmla="*/ 8 w 34"/>
                <a:gd name="T1" fmla="*/ 20 h 36"/>
                <a:gd name="T2" fmla="*/ 31 w 34"/>
                <a:gd name="T3" fmla="*/ 32 h 36"/>
                <a:gd name="T4" fmla="*/ 34 w 34"/>
                <a:gd name="T5" fmla="*/ 36 h 36"/>
                <a:gd name="T6" fmla="*/ 23 w 34"/>
                <a:gd name="T7" fmla="*/ 11 h 36"/>
                <a:gd name="T8" fmla="*/ 0 w 34"/>
                <a:gd name="T9" fmla="*/ 0 h 36"/>
                <a:gd name="T10" fmla="*/ 8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8" y="20"/>
                  </a:moveTo>
                  <a:cubicBezTo>
                    <a:pt x="11" y="21"/>
                    <a:pt x="22" y="22"/>
                    <a:pt x="31" y="32"/>
                  </a:cubicBezTo>
                  <a:cubicBezTo>
                    <a:pt x="32" y="33"/>
                    <a:pt x="34" y="34"/>
                    <a:pt x="34" y="36"/>
                  </a:cubicBezTo>
                  <a:cubicBezTo>
                    <a:pt x="34" y="32"/>
                    <a:pt x="32" y="21"/>
                    <a:pt x="23" y="11"/>
                  </a:cubicBezTo>
                  <a:cubicBezTo>
                    <a:pt x="14" y="1"/>
                    <a:pt x="3" y="0"/>
                    <a:pt x="0" y="0"/>
                  </a:cubicBezTo>
                  <a:cubicBezTo>
                    <a:pt x="0" y="2"/>
                    <a:pt x="2"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0" name="Freeform 138"/>
            <p:cNvSpPr/>
            <p:nvPr/>
          </p:nvSpPr>
          <p:spPr bwMode="auto">
            <a:xfrm>
              <a:off x="8629650" y="1317626"/>
              <a:ext cx="87312" cy="142875"/>
            </a:xfrm>
            <a:custGeom>
              <a:avLst/>
              <a:gdLst>
                <a:gd name="T0" fmla="*/ 23 w 27"/>
                <a:gd name="T1" fmla="*/ 23 h 44"/>
                <a:gd name="T2" fmla="*/ 4 w 27"/>
                <a:gd name="T3" fmla="*/ 40 h 44"/>
                <a:gd name="T4" fmla="*/ 2 w 27"/>
                <a:gd name="T5" fmla="*/ 44 h 44"/>
                <a:gd name="T6" fmla="*/ 7 w 27"/>
                <a:gd name="T7" fmla="*/ 18 h 44"/>
                <a:gd name="T8" fmla="*/ 26 w 27"/>
                <a:gd name="T9" fmla="*/ 0 h 44"/>
                <a:gd name="T10" fmla="*/ 23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23" y="23"/>
                  </a:moveTo>
                  <a:cubicBezTo>
                    <a:pt x="20" y="24"/>
                    <a:pt x="10" y="28"/>
                    <a:pt x="4" y="40"/>
                  </a:cubicBezTo>
                  <a:cubicBezTo>
                    <a:pt x="3" y="41"/>
                    <a:pt x="3" y="43"/>
                    <a:pt x="2" y="44"/>
                  </a:cubicBezTo>
                  <a:cubicBezTo>
                    <a:pt x="2" y="41"/>
                    <a:pt x="0" y="29"/>
                    <a:pt x="7" y="18"/>
                  </a:cubicBezTo>
                  <a:cubicBezTo>
                    <a:pt x="13" y="6"/>
                    <a:pt x="23" y="2"/>
                    <a:pt x="26" y="0"/>
                  </a:cubicBezTo>
                  <a:cubicBezTo>
                    <a:pt x="26" y="3"/>
                    <a:pt x="27" y="13"/>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1" name="Freeform 139"/>
            <p:cNvSpPr/>
            <p:nvPr/>
          </p:nvSpPr>
          <p:spPr bwMode="auto">
            <a:xfrm>
              <a:off x="8535988" y="1323976"/>
              <a:ext cx="90487" cy="136525"/>
            </a:xfrm>
            <a:custGeom>
              <a:avLst/>
              <a:gdLst>
                <a:gd name="T0" fmla="*/ 5 w 28"/>
                <a:gd name="T1" fmla="*/ 22 h 42"/>
                <a:gd name="T2" fmla="*/ 25 w 28"/>
                <a:gd name="T3" fmla="*/ 38 h 42"/>
                <a:gd name="T4" fmla="*/ 27 w 28"/>
                <a:gd name="T5" fmla="*/ 42 h 42"/>
                <a:gd name="T6" fmla="*/ 21 w 28"/>
                <a:gd name="T7" fmla="*/ 16 h 42"/>
                <a:gd name="T8" fmla="*/ 1 w 28"/>
                <a:gd name="T9" fmla="*/ 0 h 42"/>
                <a:gd name="T10" fmla="*/ 5 w 28"/>
                <a:gd name="T11" fmla="*/ 22 h 42"/>
              </a:gdLst>
              <a:ahLst/>
              <a:cxnLst>
                <a:cxn ang="0">
                  <a:pos x="T0" y="T1"/>
                </a:cxn>
                <a:cxn ang="0">
                  <a:pos x="T2" y="T3"/>
                </a:cxn>
                <a:cxn ang="0">
                  <a:pos x="T4" y="T5"/>
                </a:cxn>
                <a:cxn ang="0">
                  <a:pos x="T6" y="T7"/>
                </a:cxn>
                <a:cxn ang="0">
                  <a:pos x="T8" y="T9"/>
                </a:cxn>
                <a:cxn ang="0">
                  <a:pos x="T10" y="T11"/>
                </a:cxn>
              </a:cxnLst>
              <a:rect l="0" t="0" r="r" b="b"/>
              <a:pathLst>
                <a:path w="28" h="42">
                  <a:moveTo>
                    <a:pt x="5" y="22"/>
                  </a:moveTo>
                  <a:cubicBezTo>
                    <a:pt x="7" y="23"/>
                    <a:pt x="17" y="27"/>
                    <a:pt x="25" y="38"/>
                  </a:cubicBezTo>
                  <a:cubicBezTo>
                    <a:pt x="25" y="40"/>
                    <a:pt x="26" y="41"/>
                    <a:pt x="27" y="42"/>
                  </a:cubicBezTo>
                  <a:cubicBezTo>
                    <a:pt x="27" y="39"/>
                    <a:pt x="28" y="27"/>
                    <a:pt x="21" y="16"/>
                  </a:cubicBezTo>
                  <a:cubicBezTo>
                    <a:pt x="14" y="5"/>
                    <a:pt x="4" y="1"/>
                    <a:pt x="1" y="0"/>
                  </a:cubicBezTo>
                  <a:cubicBezTo>
                    <a:pt x="0" y="3"/>
                    <a:pt x="0" y="1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2" name="Freeform 140"/>
            <p:cNvSpPr/>
            <p:nvPr/>
          </p:nvSpPr>
          <p:spPr bwMode="auto">
            <a:xfrm>
              <a:off x="8636000" y="1230313"/>
              <a:ext cx="106362" cy="123825"/>
            </a:xfrm>
            <a:custGeom>
              <a:avLst/>
              <a:gdLst>
                <a:gd name="T0" fmla="*/ 25 w 33"/>
                <a:gd name="T1" fmla="*/ 22 h 38"/>
                <a:gd name="T2" fmla="*/ 3 w 33"/>
                <a:gd name="T3" fmla="*/ 34 h 38"/>
                <a:gd name="T4" fmla="*/ 0 w 33"/>
                <a:gd name="T5" fmla="*/ 38 h 38"/>
                <a:gd name="T6" fmla="*/ 10 w 33"/>
                <a:gd name="T7" fmla="*/ 13 h 38"/>
                <a:gd name="T8" fmla="*/ 33 w 33"/>
                <a:gd name="T9" fmla="*/ 0 h 38"/>
                <a:gd name="T10" fmla="*/ 25 w 33"/>
                <a:gd name="T11" fmla="*/ 22 h 38"/>
              </a:gdLst>
              <a:ahLst/>
              <a:cxnLst>
                <a:cxn ang="0">
                  <a:pos x="T0" y="T1"/>
                </a:cxn>
                <a:cxn ang="0">
                  <a:pos x="T2" y="T3"/>
                </a:cxn>
                <a:cxn ang="0">
                  <a:pos x="T4" y="T5"/>
                </a:cxn>
                <a:cxn ang="0">
                  <a:pos x="T6" y="T7"/>
                </a:cxn>
                <a:cxn ang="0">
                  <a:pos x="T8" y="T9"/>
                </a:cxn>
                <a:cxn ang="0">
                  <a:pos x="T10" y="T11"/>
                </a:cxn>
              </a:cxnLst>
              <a:rect l="0" t="0" r="r" b="b"/>
              <a:pathLst>
                <a:path w="33" h="38">
                  <a:moveTo>
                    <a:pt x="25" y="22"/>
                  </a:moveTo>
                  <a:cubicBezTo>
                    <a:pt x="23" y="22"/>
                    <a:pt x="12" y="24"/>
                    <a:pt x="3" y="34"/>
                  </a:cubicBezTo>
                  <a:cubicBezTo>
                    <a:pt x="2" y="36"/>
                    <a:pt x="1" y="37"/>
                    <a:pt x="0" y="38"/>
                  </a:cubicBezTo>
                  <a:cubicBezTo>
                    <a:pt x="1" y="35"/>
                    <a:pt x="2" y="23"/>
                    <a:pt x="10" y="13"/>
                  </a:cubicBezTo>
                  <a:cubicBezTo>
                    <a:pt x="19" y="3"/>
                    <a:pt x="30" y="1"/>
                    <a:pt x="33" y="0"/>
                  </a:cubicBezTo>
                  <a:cubicBezTo>
                    <a:pt x="32" y="3"/>
                    <a:pt x="32" y="12"/>
                    <a:pt x="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3" name="Freeform 141"/>
            <p:cNvSpPr/>
            <p:nvPr/>
          </p:nvSpPr>
          <p:spPr bwMode="auto">
            <a:xfrm>
              <a:off x="8558213" y="1201738"/>
              <a:ext cx="77787" cy="152400"/>
            </a:xfrm>
            <a:custGeom>
              <a:avLst/>
              <a:gdLst>
                <a:gd name="T0" fmla="*/ 3 w 24"/>
                <a:gd name="T1" fmla="*/ 22 h 47"/>
                <a:gd name="T2" fmla="*/ 19 w 24"/>
                <a:gd name="T3" fmla="*/ 42 h 47"/>
                <a:gd name="T4" fmla="*/ 20 w 24"/>
                <a:gd name="T5" fmla="*/ 47 h 47"/>
                <a:gd name="T6" fmla="*/ 20 w 24"/>
                <a:gd name="T7" fmla="*/ 19 h 47"/>
                <a:gd name="T8" fmla="*/ 4 w 24"/>
                <a:gd name="T9" fmla="*/ 0 h 47"/>
                <a:gd name="T10" fmla="*/ 3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3" y="22"/>
                  </a:moveTo>
                  <a:cubicBezTo>
                    <a:pt x="5" y="24"/>
                    <a:pt x="14" y="29"/>
                    <a:pt x="19" y="42"/>
                  </a:cubicBezTo>
                  <a:cubicBezTo>
                    <a:pt x="19" y="43"/>
                    <a:pt x="20" y="45"/>
                    <a:pt x="20" y="47"/>
                  </a:cubicBezTo>
                  <a:cubicBezTo>
                    <a:pt x="21" y="43"/>
                    <a:pt x="24" y="32"/>
                    <a:pt x="20" y="19"/>
                  </a:cubicBezTo>
                  <a:cubicBezTo>
                    <a:pt x="15" y="7"/>
                    <a:pt x="6" y="1"/>
                    <a:pt x="4" y="0"/>
                  </a:cubicBezTo>
                  <a:cubicBezTo>
                    <a:pt x="3" y="2"/>
                    <a:pt x="0" y="11"/>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4" name="Freeform 142"/>
            <p:cNvSpPr/>
            <p:nvPr/>
          </p:nvSpPr>
          <p:spPr bwMode="auto">
            <a:xfrm>
              <a:off x="8661400" y="1149351"/>
              <a:ext cx="127000" cy="101600"/>
            </a:xfrm>
            <a:custGeom>
              <a:avLst/>
              <a:gdLst>
                <a:gd name="T0" fmla="*/ 28 w 39"/>
                <a:gd name="T1" fmla="*/ 20 h 31"/>
                <a:gd name="T2" fmla="*/ 3 w 39"/>
                <a:gd name="T3" fmla="*/ 28 h 31"/>
                <a:gd name="T4" fmla="*/ 0 w 39"/>
                <a:gd name="T5" fmla="*/ 31 h 31"/>
                <a:gd name="T6" fmla="*/ 15 w 39"/>
                <a:gd name="T7" fmla="*/ 9 h 31"/>
                <a:gd name="T8" fmla="*/ 39 w 39"/>
                <a:gd name="T9" fmla="*/ 1 h 31"/>
                <a:gd name="T10" fmla="*/ 28 w 39"/>
                <a:gd name="T11" fmla="*/ 20 h 31"/>
              </a:gdLst>
              <a:ahLst/>
              <a:cxnLst>
                <a:cxn ang="0">
                  <a:pos x="T0" y="T1"/>
                </a:cxn>
                <a:cxn ang="0">
                  <a:pos x="T2" y="T3"/>
                </a:cxn>
                <a:cxn ang="0">
                  <a:pos x="T4" y="T5"/>
                </a:cxn>
                <a:cxn ang="0">
                  <a:pos x="T6" y="T7"/>
                </a:cxn>
                <a:cxn ang="0">
                  <a:pos x="T8" y="T9"/>
                </a:cxn>
                <a:cxn ang="0">
                  <a:pos x="T10" y="T11"/>
                </a:cxn>
              </a:cxnLst>
              <a:rect l="0" t="0" r="r" b="b"/>
              <a:pathLst>
                <a:path w="39" h="31">
                  <a:moveTo>
                    <a:pt x="28" y="20"/>
                  </a:moveTo>
                  <a:cubicBezTo>
                    <a:pt x="25" y="20"/>
                    <a:pt x="14" y="20"/>
                    <a:pt x="3" y="28"/>
                  </a:cubicBezTo>
                  <a:cubicBezTo>
                    <a:pt x="2" y="29"/>
                    <a:pt x="1" y="30"/>
                    <a:pt x="0" y="31"/>
                  </a:cubicBezTo>
                  <a:cubicBezTo>
                    <a:pt x="0" y="28"/>
                    <a:pt x="4" y="17"/>
                    <a:pt x="15" y="9"/>
                  </a:cubicBezTo>
                  <a:cubicBezTo>
                    <a:pt x="25" y="0"/>
                    <a:pt x="36" y="0"/>
                    <a:pt x="39" y="1"/>
                  </a:cubicBezTo>
                  <a:cubicBezTo>
                    <a:pt x="38" y="3"/>
                    <a:pt x="35" y="12"/>
                    <a:pt x="2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5" name="Freeform 143"/>
            <p:cNvSpPr/>
            <p:nvPr/>
          </p:nvSpPr>
          <p:spPr bwMode="auto">
            <a:xfrm>
              <a:off x="8607425" y="1085851"/>
              <a:ext cx="65087" cy="157163"/>
            </a:xfrm>
            <a:custGeom>
              <a:avLst/>
              <a:gdLst>
                <a:gd name="T0" fmla="*/ 1 w 20"/>
                <a:gd name="T1" fmla="*/ 22 h 49"/>
                <a:gd name="T2" fmla="*/ 12 w 20"/>
                <a:gd name="T3" fmla="*/ 45 h 49"/>
                <a:gd name="T4" fmla="*/ 13 w 20"/>
                <a:gd name="T5" fmla="*/ 49 h 49"/>
                <a:gd name="T6" fmla="*/ 18 w 20"/>
                <a:gd name="T7" fmla="*/ 23 h 49"/>
                <a:gd name="T8" fmla="*/ 6 w 20"/>
                <a:gd name="T9" fmla="*/ 0 h 49"/>
                <a:gd name="T10" fmla="*/ 1 w 20"/>
                <a:gd name="T11" fmla="*/ 22 h 49"/>
              </a:gdLst>
              <a:ahLst/>
              <a:cxnLst>
                <a:cxn ang="0">
                  <a:pos x="T0" y="T1"/>
                </a:cxn>
                <a:cxn ang="0">
                  <a:pos x="T2" y="T3"/>
                </a:cxn>
                <a:cxn ang="0">
                  <a:pos x="T4" y="T5"/>
                </a:cxn>
                <a:cxn ang="0">
                  <a:pos x="T6" y="T7"/>
                </a:cxn>
                <a:cxn ang="0">
                  <a:pos x="T8" y="T9"/>
                </a:cxn>
                <a:cxn ang="0">
                  <a:pos x="T10" y="T11"/>
                </a:cxn>
              </a:cxnLst>
              <a:rect l="0" t="0" r="r" b="b"/>
              <a:pathLst>
                <a:path w="20" h="49">
                  <a:moveTo>
                    <a:pt x="1" y="22"/>
                  </a:moveTo>
                  <a:cubicBezTo>
                    <a:pt x="3" y="24"/>
                    <a:pt x="11" y="31"/>
                    <a:pt x="12" y="45"/>
                  </a:cubicBezTo>
                  <a:cubicBezTo>
                    <a:pt x="12" y="46"/>
                    <a:pt x="13" y="48"/>
                    <a:pt x="13" y="49"/>
                  </a:cubicBezTo>
                  <a:cubicBezTo>
                    <a:pt x="14" y="47"/>
                    <a:pt x="20" y="36"/>
                    <a:pt x="18" y="23"/>
                  </a:cubicBezTo>
                  <a:cubicBezTo>
                    <a:pt x="16" y="10"/>
                    <a:pt x="8" y="2"/>
                    <a:pt x="6" y="0"/>
                  </a:cubicBezTo>
                  <a:cubicBezTo>
                    <a:pt x="5" y="3"/>
                    <a:pt x="0" y="11"/>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6" name="Freeform 144"/>
            <p:cNvSpPr/>
            <p:nvPr/>
          </p:nvSpPr>
          <p:spPr bwMode="auto">
            <a:xfrm>
              <a:off x="8704263" y="1073151"/>
              <a:ext cx="144462" cy="79375"/>
            </a:xfrm>
            <a:custGeom>
              <a:avLst/>
              <a:gdLst>
                <a:gd name="T0" fmla="*/ 30 w 45"/>
                <a:gd name="T1" fmla="*/ 20 h 25"/>
                <a:gd name="T2" fmla="*/ 5 w 45"/>
                <a:gd name="T3" fmla="*/ 23 h 25"/>
                <a:gd name="T4" fmla="*/ 0 w 45"/>
                <a:gd name="T5" fmla="*/ 25 h 25"/>
                <a:gd name="T6" fmla="*/ 20 w 45"/>
                <a:gd name="T7" fmla="*/ 6 h 25"/>
                <a:gd name="T8" fmla="*/ 45 w 45"/>
                <a:gd name="T9" fmla="*/ 3 h 25"/>
                <a:gd name="T10" fmla="*/ 30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30" y="20"/>
                  </a:moveTo>
                  <a:cubicBezTo>
                    <a:pt x="27" y="19"/>
                    <a:pt x="17" y="17"/>
                    <a:pt x="5" y="23"/>
                  </a:cubicBezTo>
                  <a:cubicBezTo>
                    <a:pt x="3" y="23"/>
                    <a:pt x="2" y="24"/>
                    <a:pt x="0" y="25"/>
                  </a:cubicBezTo>
                  <a:cubicBezTo>
                    <a:pt x="2" y="22"/>
                    <a:pt x="8" y="12"/>
                    <a:pt x="20" y="6"/>
                  </a:cubicBezTo>
                  <a:cubicBezTo>
                    <a:pt x="32" y="0"/>
                    <a:pt x="42" y="3"/>
                    <a:pt x="45" y="3"/>
                  </a:cubicBezTo>
                  <a:cubicBezTo>
                    <a:pt x="44" y="6"/>
                    <a:pt x="39" y="14"/>
                    <a:pt x="3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7" name="Freeform 145"/>
            <p:cNvSpPr/>
            <p:nvPr/>
          </p:nvSpPr>
          <p:spPr bwMode="auto">
            <a:xfrm>
              <a:off x="8675688" y="985838"/>
              <a:ext cx="53975" cy="160338"/>
            </a:xfrm>
            <a:custGeom>
              <a:avLst/>
              <a:gdLst>
                <a:gd name="T0" fmla="*/ 0 w 17"/>
                <a:gd name="T1" fmla="*/ 20 h 50"/>
                <a:gd name="T2" fmla="*/ 6 w 17"/>
                <a:gd name="T3" fmla="*/ 45 h 50"/>
                <a:gd name="T4" fmla="*/ 6 w 17"/>
                <a:gd name="T5" fmla="*/ 50 h 50"/>
                <a:gd name="T6" fmla="*/ 16 w 17"/>
                <a:gd name="T7" fmla="*/ 25 h 50"/>
                <a:gd name="T8" fmla="*/ 10 w 17"/>
                <a:gd name="T9" fmla="*/ 0 h 50"/>
                <a:gd name="T10" fmla="*/ 0 w 17"/>
                <a:gd name="T11" fmla="*/ 20 h 50"/>
              </a:gdLst>
              <a:ahLst/>
              <a:cxnLst>
                <a:cxn ang="0">
                  <a:pos x="T0" y="T1"/>
                </a:cxn>
                <a:cxn ang="0">
                  <a:pos x="T2" y="T3"/>
                </a:cxn>
                <a:cxn ang="0">
                  <a:pos x="T4" y="T5"/>
                </a:cxn>
                <a:cxn ang="0">
                  <a:pos x="T6" y="T7"/>
                </a:cxn>
                <a:cxn ang="0">
                  <a:pos x="T8" y="T9"/>
                </a:cxn>
                <a:cxn ang="0">
                  <a:pos x="T10" y="T11"/>
                </a:cxn>
              </a:cxnLst>
              <a:rect l="0" t="0" r="r" b="b"/>
              <a:pathLst>
                <a:path w="17" h="50">
                  <a:moveTo>
                    <a:pt x="0" y="20"/>
                  </a:moveTo>
                  <a:cubicBezTo>
                    <a:pt x="1" y="23"/>
                    <a:pt x="7" y="31"/>
                    <a:pt x="6" y="45"/>
                  </a:cubicBezTo>
                  <a:cubicBezTo>
                    <a:pt x="6" y="47"/>
                    <a:pt x="6" y="48"/>
                    <a:pt x="6" y="50"/>
                  </a:cubicBezTo>
                  <a:cubicBezTo>
                    <a:pt x="8" y="47"/>
                    <a:pt x="15" y="38"/>
                    <a:pt x="16" y="25"/>
                  </a:cubicBezTo>
                  <a:cubicBezTo>
                    <a:pt x="17" y="11"/>
                    <a:pt x="11" y="2"/>
                    <a:pt x="10" y="0"/>
                  </a:cubicBezTo>
                  <a:cubicBezTo>
                    <a:pt x="8" y="2"/>
                    <a:pt x="2" y="9"/>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8" name="Freeform 146"/>
            <p:cNvSpPr/>
            <p:nvPr/>
          </p:nvSpPr>
          <p:spPr bwMode="auto">
            <a:xfrm>
              <a:off x="8769350" y="1011238"/>
              <a:ext cx="153987" cy="61913"/>
            </a:xfrm>
            <a:custGeom>
              <a:avLst/>
              <a:gdLst>
                <a:gd name="T0" fmla="*/ 30 w 48"/>
                <a:gd name="T1" fmla="*/ 19 h 19"/>
                <a:gd name="T2" fmla="*/ 5 w 48"/>
                <a:gd name="T3" fmla="*/ 16 h 19"/>
                <a:gd name="T4" fmla="*/ 0 w 48"/>
                <a:gd name="T5" fmla="*/ 18 h 19"/>
                <a:gd name="T6" fmla="*/ 23 w 48"/>
                <a:gd name="T7" fmla="*/ 3 h 19"/>
                <a:gd name="T8" fmla="*/ 48 w 48"/>
                <a:gd name="T9" fmla="*/ 6 h 19"/>
                <a:gd name="T10" fmla="*/ 30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30" y="19"/>
                  </a:moveTo>
                  <a:cubicBezTo>
                    <a:pt x="27" y="17"/>
                    <a:pt x="18" y="13"/>
                    <a:pt x="5" y="16"/>
                  </a:cubicBezTo>
                  <a:cubicBezTo>
                    <a:pt x="3" y="16"/>
                    <a:pt x="1" y="17"/>
                    <a:pt x="0" y="18"/>
                  </a:cubicBezTo>
                  <a:cubicBezTo>
                    <a:pt x="2" y="15"/>
                    <a:pt x="10" y="6"/>
                    <a:pt x="23" y="3"/>
                  </a:cubicBezTo>
                  <a:cubicBezTo>
                    <a:pt x="36" y="0"/>
                    <a:pt x="46" y="4"/>
                    <a:pt x="48" y="6"/>
                  </a:cubicBezTo>
                  <a:cubicBezTo>
                    <a:pt x="47" y="8"/>
                    <a:pt x="40" y="15"/>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9" name="Freeform 147"/>
            <p:cNvSpPr/>
            <p:nvPr/>
          </p:nvSpPr>
          <p:spPr bwMode="auto">
            <a:xfrm>
              <a:off x="8758238" y="904876"/>
              <a:ext cx="61912" cy="150813"/>
            </a:xfrm>
            <a:custGeom>
              <a:avLst/>
              <a:gdLst>
                <a:gd name="T0" fmla="*/ 0 w 19"/>
                <a:gd name="T1" fmla="*/ 17 h 47"/>
                <a:gd name="T2" fmla="*/ 2 w 19"/>
                <a:gd name="T3" fmla="*/ 43 h 47"/>
                <a:gd name="T4" fmla="*/ 0 w 19"/>
                <a:gd name="T5" fmla="*/ 47 h 47"/>
                <a:gd name="T6" fmla="*/ 16 w 19"/>
                <a:gd name="T7" fmla="*/ 25 h 47"/>
                <a:gd name="T8" fmla="*/ 14 w 19"/>
                <a:gd name="T9" fmla="*/ 0 h 47"/>
                <a:gd name="T10" fmla="*/ 0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0" y="17"/>
                  </a:moveTo>
                  <a:cubicBezTo>
                    <a:pt x="1" y="20"/>
                    <a:pt x="5" y="30"/>
                    <a:pt x="2" y="43"/>
                  </a:cubicBezTo>
                  <a:cubicBezTo>
                    <a:pt x="1" y="44"/>
                    <a:pt x="1" y="46"/>
                    <a:pt x="0" y="47"/>
                  </a:cubicBezTo>
                  <a:cubicBezTo>
                    <a:pt x="3" y="45"/>
                    <a:pt x="12" y="38"/>
                    <a:pt x="16" y="25"/>
                  </a:cubicBezTo>
                  <a:cubicBezTo>
                    <a:pt x="19" y="12"/>
                    <a:pt x="15" y="2"/>
                    <a:pt x="14" y="0"/>
                  </a:cubicBezTo>
                  <a:cubicBezTo>
                    <a:pt x="12" y="1"/>
                    <a:pt x="5" y="7"/>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0" name="Freeform 148"/>
            <p:cNvSpPr/>
            <p:nvPr/>
          </p:nvSpPr>
          <p:spPr bwMode="auto">
            <a:xfrm>
              <a:off x="8848725" y="965201"/>
              <a:ext cx="161925" cy="55563"/>
            </a:xfrm>
            <a:custGeom>
              <a:avLst/>
              <a:gdLst>
                <a:gd name="T0" fmla="*/ 29 w 50"/>
                <a:gd name="T1" fmla="*/ 17 h 17"/>
                <a:gd name="T2" fmla="*/ 5 w 50"/>
                <a:gd name="T3" fmla="*/ 9 h 17"/>
                <a:gd name="T4" fmla="*/ 0 w 50"/>
                <a:gd name="T5" fmla="*/ 10 h 17"/>
                <a:gd name="T6" fmla="*/ 25 w 50"/>
                <a:gd name="T7" fmla="*/ 0 h 17"/>
                <a:gd name="T8" fmla="*/ 50 w 50"/>
                <a:gd name="T9" fmla="*/ 8 h 17"/>
                <a:gd name="T10" fmla="*/ 29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9" y="17"/>
                  </a:moveTo>
                  <a:cubicBezTo>
                    <a:pt x="27" y="15"/>
                    <a:pt x="18" y="9"/>
                    <a:pt x="5" y="9"/>
                  </a:cubicBezTo>
                  <a:cubicBezTo>
                    <a:pt x="3" y="9"/>
                    <a:pt x="1" y="9"/>
                    <a:pt x="0" y="10"/>
                  </a:cubicBezTo>
                  <a:cubicBezTo>
                    <a:pt x="2" y="8"/>
                    <a:pt x="12" y="1"/>
                    <a:pt x="25" y="0"/>
                  </a:cubicBezTo>
                  <a:cubicBezTo>
                    <a:pt x="39" y="0"/>
                    <a:pt x="47" y="6"/>
                    <a:pt x="50" y="8"/>
                  </a:cubicBezTo>
                  <a:cubicBezTo>
                    <a:pt x="47" y="10"/>
                    <a:pt x="40" y="16"/>
                    <a:pt x="2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1" name="Freeform 149"/>
            <p:cNvSpPr/>
            <p:nvPr/>
          </p:nvSpPr>
          <p:spPr bwMode="auto">
            <a:xfrm>
              <a:off x="8842375" y="842963"/>
              <a:ext cx="84137" cy="142875"/>
            </a:xfrm>
            <a:custGeom>
              <a:avLst/>
              <a:gdLst>
                <a:gd name="T0" fmla="*/ 6 w 26"/>
                <a:gd name="T1" fmla="*/ 15 h 44"/>
                <a:gd name="T2" fmla="*/ 2 w 26"/>
                <a:gd name="T3" fmla="*/ 40 h 44"/>
                <a:gd name="T4" fmla="*/ 0 w 26"/>
                <a:gd name="T5" fmla="*/ 44 h 44"/>
                <a:gd name="T6" fmla="*/ 19 w 26"/>
                <a:gd name="T7" fmla="*/ 26 h 44"/>
                <a:gd name="T8" fmla="*/ 23 w 26"/>
                <a:gd name="T9" fmla="*/ 0 h 44"/>
                <a:gd name="T10" fmla="*/ 6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6" y="15"/>
                  </a:moveTo>
                  <a:cubicBezTo>
                    <a:pt x="7" y="18"/>
                    <a:pt x="8" y="28"/>
                    <a:pt x="2" y="40"/>
                  </a:cubicBezTo>
                  <a:cubicBezTo>
                    <a:pt x="1" y="41"/>
                    <a:pt x="0" y="43"/>
                    <a:pt x="0" y="44"/>
                  </a:cubicBezTo>
                  <a:cubicBezTo>
                    <a:pt x="2" y="43"/>
                    <a:pt x="13" y="37"/>
                    <a:pt x="19" y="26"/>
                  </a:cubicBezTo>
                  <a:cubicBezTo>
                    <a:pt x="26" y="14"/>
                    <a:pt x="24" y="3"/>
                    <a:pt x="23" y="0"/>
                  </a:cubicBezTo>
                  <a:cubicBezTo>
                    <a:pt x="21" y="1"/>
                    <a:pt x="12" y="6"/>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2" name="Freeform 150"/>
            <p:cNvSpPr/>
            <p:nvPr/>
          </p:nvSpPr>
          <p:spPr bwMode="auto">
            <a:xfrm>
              <a:off x="8842375" y="1831976"/>
              <a:ext cx="236537" cy="109538"/>
            </a:xfrm>
            <a:custGeom>
              <a:avLst/>
              <a:gdLst>
                <a:gd name="T0" fmla="*/ 1 w 73"/>
                <a:gd name="T1" fmla="*/ 0 h 34"/>
                <a:gd name="T2" fmla="*/ 73 w 73"/>
                <a:gd name="T3" fmla="*/ 26 h 34"/>
                <a:gd name="T4" fmla="*/ 72 w 73"/>
                <a:gd name="T5" fmla="*/ 34 h 34"/>
                <a:gd name="T6" fmla="*/ 0 w 73"/>
                <a:gd name="T7" fmla="*/ 2 h 34"/>
                <a:gd name="T8" fmla="*/ 1 w 73"/>
                <a:gd name="T9" fmla="*/ 0 h 34"/>
              </a:gdLst>
              <a:ahLst/>
              <a:cxnLst>
                <a:cxn ang="0">
                  <a:pos x="T0" y="T1"/>
                </a:cxn>
                <a:cxn ang="0">
                  <a:pos x="T2" y="T3"/>
                </a:cxn>
                <a:cxn ang="0">
                  <a:pos x="T4" y="T5"/>
                </a:cxn>
                <a:cxn ang="0">
                  <a:pos x="T6" y="T7"/>
                </a:cxn>
                <a:cxn ang="0">
                  <a:pos x="T8" y="T9"/>
                </a:cxn>
              </a:cxnLst>
              <a:rect l="0" t="0" r="r" b="b"/>
              <a:pathLst>
                <a:path w="73" h="34">
                  <a:moveTo>
                    <a:pt x="1" y="0"/>
                  </a:moveTo>
                  <a:cubicBezTo>
                    <a:pt x="23" y="15"/>
                    <a:pt x="48" y="23"/>
                    <a:pt x="73" y="26"/>
                  </a:cubicBezTo>
                  <a:cubicBezTo>
                    <a:pt x="72" y="34"/>
                    <a:pt x="72" y="34"/>
                    <a:pt x="72" y="34"/>
                  </a:cubicBezTo>
                  <a:cubicBezTo>
                    <a:pt x="45" y="29"/>
                    <a:pt x="21" y="18"/>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3" name="Freeform 151"/>
            <p:cNvSpPr/>
            <p:nvPr/>
          </p:nvSpPr>
          <p:spPr bwMode="auto">
            <a:xfrm>
              <a:off x="8667750" y="1766888"/>
              <a:ext cx="155575" cy="80963"/>
            </a:xfrm>
            <a:custGeom>
              <a:avLst/>
              <a:gdLst>
                <a:gd name="T0" fmla="*/ 22 w 48"/>
                <a:gd name="T1" fmla="*/ 21 h 25"/>
                <a:gd name="T2" fmla="*/ 48 w 48"/>
                <a:gd name="T3" fmla="*/ 20 h 25"/>
                <a:gd name="T4" fmla="*/ 26 w 48"/>
                <a:gd name="T5" fmla="*/ 4 h 25"/>
                <a:gd name="T6" fmla="*/ 0 w 48"/>
                <a:gd name="T7" fmla="*/ 5 h 25"/>
                <a:gd name="T8" fmla="*/ 22 w 48"/>
                <a:gd name="T9" fmla="*/ 21 h 25"/>
              </a:gdLst>
              <a:ahLst/>
              <a:cxnLst>
                <a:cxn ang="0">
                  <a:pos x="T0" y="T1"/>
                </a:cxn>
                <a:cxn ang="0">
                  <a:pos x="T2" y="T3"/>
                </a:cxn>
                <a:cxn ang="0">
                  <a:pos x="T4" y="T5"/>
                </a:cxn>
                <a:cxn ang="0">
                  <a:pos x="T6" y="T7"/>
                </a:cxn>
                <a:cxn ang="0">
                  <a:pos x="T8" y="T9"/>
                </a:cxn>
              </a:cxnLst>
              <a:rect l="0" t="0" r="r" b="b"/>
              <a:pathLst>
                <a:path w="48" h="25">
                  <a:moveTo>
                    <a:pt x="22" y="21"/>
                  </a:moveTo>
                  <a:cubicBezTo>
                    <a:pt x="35" y="25"/>
                    <a:pt x="45" y="21"/>
                    <a:pt x="48" y="20"/>
                  </a:cubicBezTo>
                  <a:cubicBezTo>
                    <a:pt x="46" y="17"/>
                    <a:pt x="39" y="8"/>
                    <a:pt x="26" y="4"/>
                  </a:cubicBezTo>
                  <a:cubicBezTo>
                    <a:pt x="13" y="0"/>
                    <a:pt x="3" y="4"/>
                    <a:pt x="0" y="5"/>
                  </a:cubicBezTo>
                  <a:cubicBezTo>
                    <a:pt x="2" y="8"/>
                    <a:pt x="9" y="17"/>
                    <a:pt x="2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4" name="Freeform 152"/>
            <p:cNvSpPr/>
            <p:nvPr/>
          </p:nvSpPr>
          <p:spPr bwMode="auto">
            <a:xfrm>
              <a:off x="8775700" y="1666876"/>
              <a:ext cx="76200" cy="155575"/>
            </a:xfrm>
            <a:custGeom>
              <a:avLst/>
              <a:gdLst>
                <a:gd name="T0" fmla="*/ 20 w 24"/>
                <a:gd name="T1" fmla="*/ 23 h 48"/>
                <a:gd name="T2" fmla="*/ 18 w 24"/>
                <a:gd name="T3" fmla="*/ 48 h 48"/>
                <a:gd name="T4" fmla="*/ 3 w 24"/>
                <a:gd name="T5" fmla="*/ 25 h 48"/>
                <a:gd name="T6" fmla="*/ 6 w 24"/>
                <a:gd name="T7" fmla="*/ 0 h 48"/>
                <a:gd name="T8" fmla="*/ 20 w 24"/>
                <a:gd name="T9" fmla="*/ 23 h 48"/>
              </a:gdLst>
              <a:ahLst/>
              <a:cxnLst>
                <a:cxn ang="0">
                  <a:pos x="T0" y="T1"/>
                </a:cxn>
                <a:cxn ang="0">
                  <a:pos x="T2" y="T3"/>
                </a:cxn>
                <a:cxn ang="0">
                  <a:pos x="T4" y="T5"/>
                </a:cxn>
                <a:cxn ang="0">
                  <a:pos x="T6" y="T7"/>
                </a:cxn>
                <a:cxn ang="0">
                  <a:pos x="T8" y="T9"/>
                </a:cxn>
              </a:cxnLst>
              <a:rect l="0" t="0" r="r" b="b"/>
              <a:pathLst>
                <a:path w="24" h="48">
                  <a:moveTo>
                    <a:pt x="20" y="23"/>
                  </a:moveTo>
                  <a:cubicBezTo>
                    <a:pt x="24" y="36"/>
                    <a:pt x="19" y="46"/>
                    <a:pt x="18" y="48"/>
                  </a:cubicBezTo>
                  <a:cubicBezTo>
                    <a:pt x="15" y="46"/>
                    <a:pt x="6" y="38"/>
                    <a:pt x="3" y="25"/>
                  </a:cubicBezTo>
                  <a:cubicBezTo>
                    <a:pt x="0" y="12"/>
                    <a:pt x="5" y="2"/>
                    <a:pt x="6" y="0"/>
                  </a:cubicBezTo>
                  <a:cubicBezTo>
                    <a:pt x="8" y="2"/>
                    <a:pt x="17" y="9"/>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5" name="Freeform 153"/>
            <p:cNvSpPr/>
            <p:nvPr/>
          </p:nvSpPr>
          <p:spPr bwMode="auto">
            <a:xfrm>
              <a:off x="8913813" y="865188"/>
              <a:ext cx="139700" cy="90488"/>
            </a:xfrm>
            <a:custGeom>
              <a:avLst/>
              <a:gdLst>
                <a:gd name="T0" fmla="*/ 17 w 43"/>
                <a:gd name="T1" fmla="*/ 7 h 28"/>
                <a:gd name="T2" fmla="*/ 0 w 43"/>
                <a:gd name="T3" fmla="*/ 26 h 28"/>
                <a:gd name="T4" fmla="*/ 25 w 43"/>
                <a:gd name="T5" fmla="*/ 21 h 28"/>
                <a:gd name="T6" fmla="*/ 43 w 43"/>
                <a:gd name="T7" fmla="*/ 2 h 28"/>
                <a:gd name="T8" fmla="*/ 17 w 43"/>
                <a:gd name="T9" fmla="*/ 7 h 28"/>
              </a:gdLst>
              <a:ahLst/>
              <a:cxnLst>
                <a:cxn ang="0">
                  <a:pos x="T0" y="T1"/>
                </a:cxn>
                <a:cxn ang="0">
                  <a:pos x="T2" y="T3"/>
                </a:cxn>
                <a:cxn ang="0">
                  <a:pos x="T4" y="T5"/>
                </a:cxn>
                <a:cxn ang="0">
                  <a:pos x="T6" y="T7"/>
                </a:cxn>
                <a:cxn ang="0">
                  <a:pos x="T8" y="T9"/>
                </a:cxn>
              </a:cxnLst>
              <a:rect l="0" t="0" r="r" b="b"/>
              <a:pathLst>
                <a:path w="43" h="28">
                  <a:moveTo>
                    <a:pt x="17" y="7"/>
                  </a:moveTo>
                  <a:cubicBezTo>
                    <a:pt x="6" y="14"/>
                    <a:pt x="1" y="23"/>
                    <a:pt x="0" y="26"/>
                  </a:cubicBezTo>
                  <a:cubicBezTo>
                    <a:pt x="3" y="27"/>
                    <a:pt x="14" y="28"/>
                    <a:pt x="25" y="21"/>
                  </a:cubicBezTo>
                  <a:cubicBezTo>
                    <a:pt x="37" y="14"/>
                    <a:pt x="41" y="4"/>
                    <a:pt x="43" y="2"/>
                  </a:cubicBezTo>
                  <a:cubicBezTo>
                    <a:pt x="40" y="1"/>
                    <a:pt x="29" y="0"/>
                    <a:pt x="1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322" name="文本框 321"/>
          <p:cNvSpPr txBox="1"/>
          <p:nvPr/>
        </p:nvSpPr>
        <p:spPr>
          <a:xfrm>
            <a:off x="3533001" y="3021728"/>
            <a:ext cx="264638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COCO</a:t>
            </a:r>
            <a:r>
              <a:rPr kumimoji="0" lang="zh-CN" altLang="en-US"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实例分割</a:t>
            </a:r>
            <a:br>
              <a:rPr kumimoji="0" lang="en-US" altLang="zh-CN"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br>
            <a:r>
              <a:rPr kumimoji="0" lang="zh-CN" altLang="en-US" sz="14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冠军</a:t>
            </a:r>
          </a:p>
        </p:txBody>
      </p:sp>
      <p:cxnSp>
        <p:nvCxnSpPr>
          <p:cNvPr id="323" name="直接连接符 322"/>
          <p:cNvCxnSpPr/>
          <p:nvPr/>
        </p:nvCxnSpPr>
        <p:spPr>
          <a:xfrm>
            <a:off x="4137054" y="3535404"/>
            <a:ext cx="1404000" cy="0"/>
          </a:xfrm>
          <a:prstGeom prst="line">
            <a:avLst/>
          </a:prstGeom>
          <a:ln w="31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69" name="文本框 368"/>
          <p:cNvSpPr txBox="1"/>
          <p:nvPr/>
        </p:nvSpPr>
        <p:spPr>
          <a:xfrm>
            <a:off x="1128657" y="4646377"/>
            <a:ext cx="150997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a:t>
            </a:r>
            <a:r>
              <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2018</a:t>
            </a: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年</a:t>
            </a:r>
            <a:endPar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nvGrpSpPr>
          <p:cNvPr id="370" name="组合 369"/>
          <p:cNvGrpSpPr/>
          <p:nvPr/>
        </p:nvGrpSpPr>
        <p:grpSpPr>
          <a:xfrm>
            <a:off x="2869963" y="4135478"/>
            <a:ext cx="346371" cy="700847"/>
            <a:chOff x="9207500" y="842963"/>
            <a:chExt cx="542925" cy="1098551"/>
          </a:xfrm>
          <a:solidFill>
            <a:schemeClr val="accent1">
              <a:alpha val="50000"/>
            </a:schemeClr>
          </a:solidFill>
        </p:grpSpPr>
        <p:sp>
          <p:nvSpPr>
            <p:cNvPr id="396" name="Freeform 110"/>
            <p:cNvSpPr/>
            <p:nvPr/>
          </p:nvSpPr>
          <p:spPr bwMode="auto">
            <a:xfrm>
              <a:off x="9507538" y="1592263"/>
              <a:ext cx="58737" cy="158750"/>
            </a:xfrm>
            <a:custGeom>
              <a:avLst/>
              <a:gdLst>
                <a:gd name="T0" fmla="*/ 0 w 18"/>
                <a:gd name="T1" fmla="*/ 19 h 49"/>
                <a:gd name="T2" fmla="*/ 5 w 18"/>
                <a:gd name="T3" fmla="*/ 44 h 49"/>
                <a:gd name="T4" fmla="*/ 5 w 18"/>
                <a:gd name="T5" fmla="*/ 49 h 49"/>
                <a:gd name="T6" fmla="*/ 17 w 18"/>
                <a:gd name="T7" fmla="*/ 25 h 49"/>
                <a:gd name="T8" fmla="*/ 11 w 18"/>
                <a:gd name="T9" fmla="*/ 0 h 49"/>
                <a:gd name="T10" fmla="*/ 0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0" y="19"/>
                  </a:moveTo>
                  <a:cubicBezTo>
                    <a:pt x="2" y="22"/>
                    <a:pt x="7" y="31"/>
                    <a:pt x="5" y="44"/>
                  </a:cubicBezTo>
                  <a:cubicBezTo>
                    <a:pt x="5" y="46"/>
                    <a:pt x="5" y="47"/>
                    <a:pt x="5" y="49"/>
                  </a:cubicBezTo>
                  <a:cubicBezTo>
                    <a:pt x="7" y="46"/>
                    <a:pt x="15" y="38"/>
                    <a:pt x="17" y="25"/>
                  </a:cubicBezTo>
                  <a:cubicBezTo>
                    <a:pt x="18" y="11"/>
                    <a:pt x="13" y="2"/>
                    <a:pt x="11" y="0"/>
                  </a:cubicBezTo>
                  <a:cubicBezTo>
                    <a:pt x="9" y="2"/>
                    <a:pt x="3" y="8"/>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7" name="Freeform 111"/>
            <p:cNvSpPr/>
            <p:nvPr/>
          </p:nvSpPr>
          <p:spPr bwMode="auto">
            <a:xfrm>
              <a:off x="9534525" y="1685926"/>
              <a:ext cx="147637" cy="71438"/>
            </a:xfrm>
            <a:custGeom>
              <a:avLst/>
              <a:gdLst>
                <a:gd name="T0" fmla="*/ 30 w 46"/>
                <a:gd name="T1" fmla="*/ 19 h 22"/>
                <a:gd name="T2" fmla="*/ 4 w 46"/>
                <a:gd name="T3" fmla="*/ 20 h 22"/>
                <a:gd name="T4" fmla="*/ 0 w 46"/>
                <a:gd name="T5" fmla="*/ 22 h 22"/>
                <a:gd name="T6" fmla="*/ 20 w 46"/>
                <a:gd name="T7" fmla="*/ 5 h 22"/>
                <a:gd name="T8" fmla="*/ 46 w 46"/>
                <a:gd name="T9" fmla="*/ 3 h 22"/>
                <a:gd name="T10" fmla="*/ 30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30" y="19"/>
                  </a:moveTo>
                  <a:cubicBezTo>
                    <a:pt x="27" y="18"/>
                    <a:pt x="17" y="15"/>
                    <a:pt x="4" y="20"/>
                  </a:cubicBezTo>
                  <a:cubicBezTo>
                    <a:pt x="3" y="21"/>
                    <a:pt x="1" y="22"/>
                    <a:pt x="0" y="22"/>
                  </a:cubicBezTo>
                  <a:cubicBezTo>
                    <a:pt x="2" y="20"/>
                    <a:pt x="8" y="10"/>
                    <a:pt x="20" y="5"/>
                  </a:cubicBezTo>
                  <a:cubicBezTo>
                    <a:pt x="33" y="0"/>
                    <a:pt x="43" y="3"/>
                    <a:pt x="46" y="3"/>
                  </a:cubicBezTo>
                  <a:cubicBezTo>
                    <a:pt x="44" y="6"/>
                    <a:pt x="39" y="14"/>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8" name="Freeform 112"/>
            <p:cNvSpPr/>
            <p:nvPr/>
          </p:nvSpPr>
          <p:spPr bwMode="auto">
            <a:xfrm>
              <a:off x="9550400" y="1501776"/>
              <a:ext cx="57150" cy="161925"/>
            </a:xfrm>
            <a:custGeom>
              <a:avLst/>
              <a:gdLst>
                <a:gd name="T0" fmla="*/ 0 w 18"/>
                <a:gd name="T1" fmla="*/ 22 h 50"/>
                <a:gd name="T2" fmla="*/ 11 w 18"/>
                <a:gd name="T3" fmla="*/ 45 h 50"/>
                <a:gd name="T4" fmla="*/ 11 w 18"/>
                <a:gd name="T5" fmla="*/ 50 h 50"/>
                <a:gd name="T6" fmla="*/ 17 w 18"/>
                <a:gd name="T7" fmla="*/ 24 h 50"/>
                <a:gd name="T8" fmla="*/ 7 w 18"/>
                <a:gd name="T9" fmla="*/ 0 h 50"/>
                <a:gd name="T10" fmla="*/ 0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0" y="22"/>
                  </a:moveTo>
                  <a:cubicBezTo>
                    <a:pt x="2" y="24"/>
                    <a:pt x="10" y="32"/>
                    <a:pt x="11" y="45"/>
                  </a:cubicBezTo>
                  <a:cubicBezTo>
                    <a:pt x="11" y="47"/>
                    <a:pt x="11" y="48"/>
                    <a:pt x="11" y="50"/>
                  </a:cubicBezTo>
                  <a:cubicBezTo>
                    <a:pt x="12" y="47"/>
                    <a:pt x="18" y="37"/>
                    <a:pt x="17" y="24"/>
                  </a:cubicBezTo>
                  <a:cubicBezTo>
                    <a:pt x="16" y="10"/>
                    <a:pt x="9" y="2"/>
                    <a:pt x="7" y="0"/>
                  </a:cubicBezTo>
                  <a:cubicBezTo>
                    <a:pt x="5" y="3"/>
                    <a:pt x="1" y="11"/>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9" name="Freeform 113"/>
            <p:cNvSpPr/>
            <p:nvPr/>
          </p:nvSpPr>
          <p:spPr bwMode="auto">
            <a:xfrm>
              <a:off x="9598025" y="1576388"/>
              <a:ext cx="133350" cy="93663"/>
            </a:xfrm>
            <a:custGeom>
              <a:avLst/>
              <a:gdLst>
                <a:gd name="T0" fmla="*/ 28 w 41"/>
                <a:gd name="T1" fmla="*/ 19 h 29"/>
                <a:gd name="T2" fmla="*/ 3 w 41"/>
                <a:gd name="T3" fmla="*/ 26 h 29"/>
                <a:gd name="T4" fmla="*/ 0 w 41"/>
                <a:gd name="T5" fmla="*/ 29 h 29"/>
                <a:gd name="T6" fmla="*/ 16 w 41"/>
                <a:gd name="T7" fmla="*/ 7 h 29"/>
                <a:gd name="T8" fmla="*/ 41 w 41"/>
                <a:gd name="T9" fmla="*/ 1 h 29"/>
                <a:gd name="T10" fmla="*/ 28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28" y="19"/>
                  </a:moveTo>
                  <a:cubicBezTo>
                    <a:pt x="25" y="19"/>
                    <a:pt x="14" y="18"/>
                    <a:pt x="3" y="26"/>
                  </a:cubicBezTo>
                  <a:cubicBezTo>
                    <a:pt x="2" y="27"/>
                    <a:pt x="1" y="28"/>
                    <a:pt x="0" y="29"/>
                  </a:cubicBezTo>
                  <a:cubicBezTo>
                    <a:pt x="1" y="26"/>
                    <a:pt x="5" y="15"/>
                    <a:pt x="16" y="7"/>
                  </a:cubicBezTo>
                  <a:cubicBezTo>
                    <a:pt x="27" y="0"/>
                    <a:pt x="38" y="0"/>
                    <a:pt x="41" y="1"/>
                  </a:cubicBezTo>
                  <a:cubicBezTo>
                    <a:pt x="40" y="3"/>
                    <a:pt x="36" y="12"/>
                    <a:pt x="2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0" name="Freeform 114"/>
            <p:cNvSpPr/>
            <p:nvPr/>
          </p:nvSpPr>
          <p:spPr bwMode="auto">
            <a:xfrm>
              <a:off x="9569450" y="1411288"/>
              <a:ext cx="74612" cy="155575"/>
            </a:xfrm>
            <a:custGeom>
              <a:avLst/>
              <a:gdLst>
                <a:gd name="T0" fmla="*/ 2 w 23"/>
                <a:gd name="T1" fmla="*/ 22 h 48"/>
                <a:gd name="T2" fmla="*/ 17 w 23"/>
                <a:gd name="T3" fmla="*/ 43 h 48"/>
                <a:gd name="T4" fmla="*/ 18 w 23"/>
                <a:gd name="T5" fmla="*/ 48 h 48"/>
                <a:gd name="T6" fmla="*/ 19 w 23"/>
                <a:gd name="T7" fmla="*/ 21 h 48"/>
                <a:gd name="T8" fmla="*/ 4 w 23"/>
                <a:gd name="T9" fmla="*/ 0 h 48"/>
                <a:gd name="T10" fmla="*/ 2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 y="22"/>
                  </a:moveTo>
                  <a:cubicBezTo>
                    <a:pt x="4" y="24"/>
                    <a:pt x="13" y="30"/>
                    <a:pt x="17" y="43"/>
                  </a:cubicBezTo>
                  <a:cubicBezTo>
                    <a:pt x="17" y="45"/>
                    <a:pt x="18" y="46"/>
                    <a:pt x="18" y="48"/>
                  </a:cubicBezTo>
                  <a:cubicBezTo>
                    <a:pt x="19" y="45"/>
                    <a:pt x="23" y="33"/>
                    <a:pt x="19" y="21"/>
                  </a:cubicBezTo>
                  <a:cubicBezTo>
                    <a:pt x="15" y="8"/>
                    <a:pt x="6" y="1"/>
                    <a:pt x="4" y="0"/>
                  </a:cubicBezTo>
                  <a:cubicBezTo>
                    <a:pt x="3" y="3"/>
                    <a:pt x="0" y="11"/>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1" name="Freeform 115"/>
            <p:cNvSpPr/>
            <p:nvPr/>
          </p:nvSpPr>
          <p:spPr bwMode="auto">
            <a:xfrm>
              <a:off x="9640888" y="1454151"/>
              <a:ext cx="109537" cy="115888"/>
            </a:xfrm>
            <a:custGeom>
              <a:avLst/>
              <a:gdLst>
                <a:gd name="T0" fmla="*/ 26 w 34"/>
                <a:gd name="T1" fmla="*/ 20 h 36"/>
                <a:gd name="T2" fmla="*/ 3 w 34"/>
                <a:gd name="T3" fmla="*/ 32 h 36"/>
                <a:gd name="T4" fmla="*/ 0 w 34"/>
                <a:gd name="T5" fmla="*/ 36 h 36"/>
                <a:gd name="T6" fmla="*/ 11 w 34"/>
                <a:gd name="T7" fmla="*/ 11 h 36"/>
                <a:gd name="T8" fmla="*/ 34 w 34"/>
                <a:gd name="T9" fmla="*/ 0 h 36"/>
                <a:gd name="T10" fmla="*/ 26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26" y="20"/>
                  </a:moveTo>
                  <a:cubicBezTo>
                    <a:pt x="23" y="21"/>
                    <a:pt x="12" y="22"/>
                    <a:pt x="3" y="32"/>
                  </a:cubicBezTo>
                  <a:cubicBezTo>
                    <a:pt x="2" y="33"/>
                    <a:pt x="1" y="34"/>
                    <a:pt x="0" y="36"/>
                  </a:cubicBezTo>
                  <a:cubicBezTo>
                    <a:pt x="0" y="32"/>
                    <a:pt x="2" y="21"/>
                    <a:pt x="11" y="11"/>
                  </a:cubicBezTo>
                  <a:cubicBezTo>
                    <a:pt x="21" y="1"/>
                    <a:pt x="31" y="0"/>
                    <a:pt x="34" y="0"/>
                  </a:cubicBezTo>
                  <a:cubicBezTo>
                    <a:pt x="34" y="2"/>
                    <a:pt x="33" y="12"/>
                    <a:pt x="2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2" name="Freeform 116"/>
            <p:cNvSpPr/>
            <p:nvPr/>
          </p:nvSpPr>
          <p:spPr bwMode="auto">
            <a:xfrm>
              <a:off x="9566275" y="1317626"/>
              <a:ext cx="87312" cy="142875"/>
            </a:xfrm>
            <a:custGeom>
              <a:avLst/>
              <a:gdLst>
                <a:gd name="T0" fmla="*/ 4 w 27"/>
                <a:gd name="T1" fmla="*/ 23 h 44"/>
                <a:gd name="T2" fmla="*/ 23 w 27"/>
                <a:gd name="T3" fmla="*/ 40 h 44"/>
                <a:gd name="T4" fmla="*/ 25 w 27"/>
                <a:gd name="T5" fmla="*/ 44 h 44"/>
                <a:gd name="T6" fmla="*/ 21 w 27"/>
                <a:gd name="T7" fmla="*/ 18 h 44"/>
                <a:gd name="T8" fmla="*/ 2 w 27"/>
                <a:gd name="T9" fmla="*/ 0 h 44"/>
                <a:gd name="T10" fmla="*/ 4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4" y="23"/>
                  </a:moveTo>
                  <a:cubicBezTo>
                    <a:pt x="7" y="24"/>
                    <a:pt x="17" y="28"/>
                    <a:pt x="23" y="40"/>
                  </a:cubicBezTo>
                  <a:cubicBezTo>
                    <a:pt x="24" y="41"/>
                    <a:pt x="25" y="43"/>
                    <a:pt x="25" y="44"/>
                  </a:cubicBezTo>
                  <a:cubicBezTo>
                    <a:pt x="26" y="41"/>
                    <a:pt x="27" y="29"/>
                    <a:pt x="21" y="18"/>
                  </a:cubicBezTo>
                  <a:cubicBezTo>
                    <a:pt x="14" y="6"/>
                    <a:pt x="5" y="2"/>
                    <a:pt x="2" y="0"/>
                  </a:cubicBezTo>
                  <a:cubicBezTo>
                    <a:pt x="1" y="3"/>
                    <a:pt x="0" y="1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3" name="Freeform 117"/>
            <p:cNvSpPr/>
            <p:nvPr/>
          </p:nvSpPr>
          <p:spPr bwMode="auto">
            <a:xfrm>
              <a:off x="9659938" y="1323976"/>
              <a:ext cx="87312" cy="136525"/>
            </a:xfrm>
            <a:custGeom>
              <a:avLst/>
              <a:gdLst>
                <a:gd name="T0" fmla="*/ 23 w 27"/>
                <a:gd name="T1" fmla="*/ 22 h 42"/>
                <a:gd name="T2" fmla="*/ 3 w 27"/>
                <a:gd name="T3" fmla="*/ 38 h 42"/>
                <a:gd name="T4" fmla="*/ 1 w 27"/>
                <a:gd name="T5" fmla="*/ 42 h 42"/>
                <a:gd name="T6" fmla="*/ 7 w 27"/>
                <a:gd name="T7" fmla="*/ 16 h 42"/>
                <a:gd name="T8" fmla="*/ 27 w 27"/>
                <a:gd name="T9" fmla="*/ 0 h 42"/>
                <a:gd name="T10" fmla="*/ 23 w 27"/>
                <a:gd name="T11" fmla="*/ 22 h 42"/>
              </a:gdLst>
              <a:ahLst/>
              <a:cxnLst>
                <a:cxn ang="0">
                  <a:pos x="T0" y="T1"/>
                </a:cxn>
                <a:cxn ang="0">
                  <a:pos x="T2" y="T3"/>
                </a:cxn>
                <a:cxn ang="0">
                  <a:pos x="T4" y="T5"/>
                </a:cxn>
                <a:cxn ang="0">
                  <a:pos x="T6" y="T7"/>
                </a:cxn>
                <a:cxn ang="0">
                  <a:pos x="T8" y="T9"/>
                </a:cxn>
                <a:cxn ang="0">
                  <a:pos x="T10" y="T11"/>
                </a:cxn>
              </a:cxnLst>
              <a:rect l="0" t="0" r="r" b="b"/>
              <a:pathLst>
                <a:path w="27" h="42">
                  <a:moveTo>
                    <a:pt x="23" y="22"/>
                  </a:moveTo>
                  <a:cubicBezTo>
                    <a:pt x="20" y="23"/>
                    <a:pt x="10" y="27"/>
                    <a:pt x="3" y="38"/>
                  </a:cubicBezTo>
                  <a:cubicBezTo>
                    <a:pt x="2" y="40"/>
                    <a:pt x="1" y="41"/>
                    <a:pt x="1" y="42"/>
                  </a:cubicBezTo>
                  <a:cubicBezTo>
                    <a:pt x="0" y="39"/>
                    <a:pt x="0" y="27"/>
                    <a:pt x="7" y="16"/>
                  </a:cubicBezTo>
                  <a:cubicBezTo>
                    <a:pt x="14" y="5"/>
                    <a:pt x="24" y="1"/>
                    <a:pt x="27" y="0"/>
                  </a:cubicBezTo>
                  <a:cubicBezTo>
                    <a:pt x="27" y="3"/>
                    <a:pt x="27" y="1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4" name="Freeform 118"/>
            <p:cNvSpPr/>
            <p:nvPr/>
          </p:nvSpPr>
          <p:spPr bwMode="auto">
            <a:xfrm>
              <a:off x="9544050" y="1230313"/>
              <a:ext cx="103187" cy="123825"/>
            </a:xfrm>
            <a:custGeom>
              <a:avLst/>
              <a:gdLst>
                <a:gd name="T0" fmla="*/ 7 w 32"/>
                <a:gd name="T1" fmla="*/ 22 h 38"/>
                <a:gd name="T2" fmla="*/ 29 w 32"/>
                <a:gd name="T3" fmla="*/ 34 h 38"/>
                <a:gd name="T4" fmla="*/ 32 w 32"/>
                <a:gd name="T5" fmla="*/ 38 h 38"/>
                <a:gd name="T6" fmla="*/ 22 w 32"/>
                <a:gd name="T7" fmla="*/ 13 h 38"/>
                <a:gd name="T8" fmla="*/ 0 w 32"/>
                <a:gd name="T9" fmla="*/ 0 h 38"/>
                <a:gd name="T10" fmla="*/ 7 w 32"/>
                <a:gd name="T11" fmla="*/ 22 h 38"/>
              </a:gdLst>
              <a:ahLst/>
              <a:cxnLst>
                <a:cxn ang="0">
                  <a:pos x="T0" y="T1"/>
                </a:cxn>
                <a:cxn ang="0">
                  <a:pos x="T2" y="T3"/>
                </a:cxn>
                <a:cxn ang="0">
                  <a:pos x="T4" y="T5"/>
                </a:cxn>
                <a:cxn ang="0">
                  <a:pos x="T6" y="T7"/>
                </a:cxn>
                <a:cxn ang="0">
                  <a:pos x="T8" y="T9"/>
                </a:cxn>
                <a:cxn ang="0">
                  <a:pos x="T10" y="T11"/>
                </a:cxn>
              </a:cxnLst>
              <a:rect l="0" t="0" r="r" b="b"/>
              <a:pathLst>
                <a:path w="32" h="38">
                  <a:moveTo>
                    <a:pt x="7" y="22"/>
                  </a:moveTo>
                  <a:cubicBezTo>
                    <a:pt x="10" y="22"/>
                    <a:pt x="20" y="24"/>
                    <a:pt x="29" y="34"/>
                  </a:cubicBezTo>
                  <a:cubicBezTo>
                    <a:pt x="30" y="36"/>
                    <a:pt x="31" y="37"/>
                    <a:pt x="32" y="38"/>
                  </a:cubicBezTo>
                  <a:cubicBezTo>
                    <a:pt x="32" y="35"/>
                    <a:pt x="31" y="23"/>
                    <a:pt x="22" y="13"/>
                  </a:cubicBezTo>
                  <a:cubicBezTo>
                    <a:pt x="13" y="3"/>
                    <a:pt x="3" y="1"/>
                    <a:pt x="0" y="0"/>
                  </a:cubicBezTo>
                  <a:cubicBezTo>
                    <a:pt x="0" y="3"/>
                    <a:pt x="1" y="12"/>
                    <a:pt x="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5" name="Freeform 119"/>
            <p:cNvSpPr/>
            <p:nvPr/>
          </p:nvSpPr>
          <p:spPr bwMode="auto">
            <a:xfrm>
              <a:off x="9647238" y="1201738"/>
              <a:ext cx="77787" cy="152400"/>
            </a:xfrm>
            <a:custGeom>
              <a:avLst/>
              <a:gdLst>
                <a:gd name="T0" fmla="*/ 22 w 24"/>
                <a:gd name="T1" fmla="*/ 22 h 47"/>
                <a:gd name="T2" fmla="*/ 6 w 24"/>
                <a:gd name="T3" fmla="*/ 42 h 47"/>
                <a:gd name="T4" fmla="*/ 4 w 24"/>
                <a:gd name="T5" fmla="*/ 47 h 47"/>
                <a:gd name="T6" fmla="*/ 5 w 24"/>
                <a:gd name="T7" fmla="*/ 19 h 47"/>
                <a:gd name="T8" fmla="*/ 21 w 24"/>
                <a:gd name="T9" fmla="*/ 0 h 47"/>
                <a:gd name="T10" fmla="*/ 22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22" y="22"/>
                  </a:moveTo>
                  <a:cubicBezTo>
                    <a:pt x="19" y="24"/>
                    <a:pt x="10" y="29"/>
                    <a:pt x="6" y="42"/>
                  </a:cubicBezTo>
                  <a:cubicBezTo>
                    <a:pt x="5" y="43"/>
                    <a:pt x="5" y="45"/>
                    <a:pt x="4" y="47"/>
                  </a:cubicBezTo>
                  <a:cubicBezTo>
                    <a:pt x="3" y="43"/>
                    <a:pt x="0" y="32"/>
                    <a:pt x="5" y="19"/>
                  </a:cubicBezTo>
                  <a:cubicBezTo>
                    <a:pt x="9" y="7"/>
                    <a:pt x="18" y="1"/>
                    <a:pt x="21" y="0"/>
                  </a:cubicBezTo>
                  <a:cubicBezTo>
                    <a:pt x="22" y="2"/>
                    <a:pt x="24"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6" name="Freeform 120"/>
            <p:cNvSpPr/>
            <p:nvPr/>
          </p:nvSpPr>
          <p:spPr bwMode="auto">
            <a:xfrm>
              <a:off x="9494838" y="1149351"/>
              <a:ext cx="130175" cy="101600"/>
            </a:xfrm>
            <a:custGeom>
              <a:avLst/>
              <a:gdLst>
                <a:gd name="T0" fmla="*/ 12 w 40"/>
                <a:gd name="T1" fmla="*/ 20 h 31"/>
                <a:gd name="T2" fmla="*/ 36 w 40"/>
                <a:gd name="T3" fmla="*/ 28 h 31"/>
                <a:gd name="T4" fmla="*/ 40 w 40"/>
                <a:gd name="T5" fmla="*/ 31 h 31"/>
                <a:gd name="T6" fmla="*/ 25 w 40"/>
                <a:gd name="T7" fmla="*/ 9 h 31"/>
                <a:gd name="T8" fmla="*/ 0 w 40"/>
                <a:gd name="T9" fmla="*/ 1 h 31"/>
                <a:gd name="T10" fmla="*/ 12 w 40"/>
                <a:gd name="T11" fmla="*/ 20 h 31"/>
              </a:gdLst>
              <a:ahLst/>
              <a:cxnLst>
                <a:cxn ang="0">
                  <a:pos x="T0" y="T1"/>
                </a:cxn>
                <a:cxn ang="0">
                  <a:pos x="T2" y="T3"/>
                </a:cxn>
                <a:cxn ang="0">
                  <a:pos x="T4" y="T5"/>
                </a:cxn>
                <a:cxn ang="0">
                  <a:pos x="T6" y="T7"/>
                </a:cxn>
                <a:cxn ang="0">
                  <a:pos x="T8" y="T9"/>
                </a:cxn>
                <a:cxn ang="0">
                  <a:pos x="T10" y="T11"/>
                </a:cxn>
              </a:cxnLst>
              <a:rect l="0" t="0" r="r" b="b"/>
              <a:pathLst>
                <a:path w="40" h="31">
                  <a:moveTo>
                    <a:pt x="12" y="20"/>
                  </a:moveTo>
                  <a:cubicBezTo>
                    <a:pt x="15" y="20"/>
                    <a:pt x="26" y="20"/>
                    <a:pt x="36" y="28"/>
                  </a:cubicBezTo>
                  <a:cubicBezTo>
                    <a:pt x="38" y="29"/>
                    <a:pt x="39" y="30"/>
                    <a:pt x="40" y="31"/>
                  </a:cubicBezTo>
                  <a:cubicBezTo>
                    <a:pt x="39" y="28"/>
                    <a:pt x="35" y="17"/>
                    <a:pt x="25" y="9"/>
                  </a:cubicBezTo>
                  <a:cubicBezTo>
                    <a:pt x="14" y="0"/>
                    <a:pt x="3" y="0"/>
                    <a:pt x="0" y="1"/>
                  </a:cubicBezTo>
                  <a:cubicBezTo>
                    <a:pt x="1" y="3"/>
                    <a:pt x="4" y="12"/>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7" name="Freeform 121"/>
            <p:cNvSpPr/>
            <p:nvPr/>
          </p:nvSpPr>
          <p:spPr bwMode="auto">
            <a:xfrm>
              <a:off x="9613900" y="1085851"/>
              <a:ext cx="61912" cy="157163"/>
            </a:xfrm>
            <a:custGeom>
              <a:avLst/>
              <a:gdLst>
                <a:gd name="T0" fmla="*/ 19 w 19"/>
                <a:gd name="T1" fmla="*/ 22 h 49"/>
                <a:gd name="T2" fmla="*/ 7 w 19"/>
                <a:gd name="T3" fmla="*/ 45 h 49"/>
                <a:gd name="T4" fmla="*/ 7 w 19"/>
                <a:gd name="T5" fmla="*/ 49 h 49"/>
                <a:gd name="T6" fmla="*/ 2 w 19"/>
                <a:gd name="T7" fmla="*/ 23 h 49"/>
                <a:gd name="T8" fmla="*/ 13 w 19"/>
                <a:gd name="T9" fmla="*/ 0 h 49"/>
                <a:gd name="T10" fmla="*/ 19 w 19"/>
                <a:gd name="T11" fmla="*/ 22 h 49"/>
              </a:gdLst>
              <a:ahLst/>
              <a:cxnLst>
                <a:cxn ang="0">
                  <a:pos x="T0" y="T1"/>
                </a:cxn>
                <a:cxn ang="0">
                  <a:pos x="T2" y="T3"/>
                </a:cxn>
                <a:cxn ang="0">
                  <a:pos x="T4" y="T5"/>
                </a:cxn>
                <a:cxn ang="0">
                  <a:pos x="T6" y="T7"/>
                </a:cxn>
                <a:cxn ang="0">
                  <a:pos x="T8" y="T9"/>
                </a:cxn>
                <a:cxn ang="0">
                  <a:pos x="T10" y="T11"/>
                </a:cxn>
              </a:cxnLst>
              <a:rect l="0" t="0" r="r" b="b"/>
              <a:pathLst>
                <a:path w="19" h="49">
                  <a:moveTo>
                    <a:pt x="19" y="22"/>
                  </a:moveTo>
                  <a:cubicBezTo>
                    <a:pt x="17" y="24"/>
                    <a:pt x="9" y="31"/>
                    <a:pt x="7" y="45"/>
                  </a:cubicBezTo>
                  <a:cubicBezTo>
                    <a:pt x="7" y="46"/>
                    <a:pt x="7" y="48"/>
                    <a:pt x="7" y="49"/>
                  </a:cubicBezTo>
                  <a:cubicBezTo>
                    <a:pt x="5" y="47"/>
                    <a:pt x="0" y="36"/>
                    <a:pt x="2" y="23"/>
                  </a:cubicBezTo>
                  <a:cubicBezTo>
                    <a:pt x="3" y="10"/>
                    <a:pt x="11" y="2"/>
                    <a:pt x="13" y="0"/>
                  </a:cubicBezTo>
                  <a:cubicBezTo>
                    <a:pt x="15" y="3"/>
                    <a:pt x="19" y="11"/>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8" name="Freeform 122"/>
            <p:cNvSpPr/>
            <p:nvPr/>
          </p:nvSpPr>
          <p:spPr bwMode="auto">
            <a:xfrm>
              <a:off x="9434513" y="1073151"/>
              <a:ext cx="144462" cy="79375"/>
            </a:xfrm>
            <a:custGeom>
              <a:avLst/>
              <a:gdLst>
                <a:gd name="T0" fmla="*/ 15 w 45"/>
                <a:gd name="T1" fmla="*/ 20 h 25"/>
                <a:gd name="T2" fmla="*/ 41 w 45"/>
                <a:gd name="T3" fmla="*/ 23 h 25"/>
                <a:gd name="T4" fmla="*/ 45 w 45"/>
                <a:gd name="T5" fmla="*/ 25 h 25"/>
                <a:gd name="T6" fmla="*/ 26 w 45"/>
                <a:gd name="T7" fmla="*/ 6 h 25"/>
                <a:gd name="T8" fmla="*/ 0 w 45"/>
                <a:gd name="T9" fmla="*/ 3 h 25"/>
                <a:gd name="T10" fmla="*/ 15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15" y="20"/>
                  </a:moveTo>
                  <a:cubicBezTo>
                    <a:pt x="18" y="19"/>
                    <a:pt x="29" y="17"/>
                    <a:pt x="41" y="23"/>
                  </a:cubicBezTo>
                  <a:cubicBezTo>
                    <a:pt x="42" y="23"/>
                    <a:pt x="44" y="24"/>
                    <a:pt x="45" y="25"/>
                  </a:cubicBezTo>
                  <a:cubicBezTo>
                    <a:pt x="44" y="22"/>
                    <a:pt x="38" y="12"/>
                    <a:pt x="26" y="6"/>
                  </a:cubicBezTo>
                  <a:cubicBezTo>
                    <a:pt x="14" y="0"/>
                    <a:pt x="3" y="3"/>
                    <a:pt x="0" y="3"/>
                  </a:cubicBezTo>
                  <a:cubicBezTo>
                    <a:pt x="2" y="6"/>
                    <a:pt x="6" y="14"/>
                    <a:pt x="1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9" name="Freeform 123"/>
            <p:cNvSpPr/>
            <p:nvPr/>
          </p:nvSpPr>
          <p:spPr bwMode="auto">
            <a:xfrm>
              <a:off x="9553575" y="985838"/>
              <a:ext cx="57150" cy="160338"/>
            </a:xfrm>
            <a:custGeom>
              <a:avLst/>
              <a:gdLst>
                <a:gd name="T0" fmla="*/ 18 w 18"/>
                <a:gd name="T1" fmla="*/ 20 h 50"/>
                <a:gd name="T2" fmla="*/ 11 w 18"/>
                <a:gd name="T3" fmla="*/ 45 h 50"/>
                <a:gd name="T4" fmla="*/ 12 w 18"/>
                <a:gd name="T5" fmla="*/ 50 h 50"/>
                <a:gd name="T6" fmla="*/ 1 w 18"/>
                <a:gd name="T7" fmla="*/ 25 h 50"/>
                <a:gd name="T8" fmla="*/ 8 w 18"/>
                <a:gd name="T9" fmla="*/ 0 h 50"/>
                <a:gd name="T10" fmla="*/ 18 w 18"/>
                <a:gd name="T11" fmla="*/ 20 h 50"/>
              </a:gdLst>
              <a:ahLst/>
              <a:cxnLst>
                <a:cxn ang="0">
                  <a:pos x="T0" y="T1"/>
                </a:cxn>
                <a:cxn ang="0">
                  <a:pos x="T2" y="T3"/>
                </a:cxn>
                <a:cxn ang="0">
                  <a:pos x="T4" y="T5"/>
                </a:cxn>
                <a:cxn ang="0">
                  <a:pos x="T6" y="T7"/>
                </a:cxn>
                <a:cxn ang="0">
                  <a:pos x="T8" y="T9"/>
                </a:cxn>
                <a:cxn ang="0">
                  <a:pos x="T10" y="T11"/>
                </a:cxn>
              </a:cxnLst>
              <a:rect l="0" t="0" r="r" b="b"/>
              <a:pathLst>
                <a:path w="18" h="50">
                  <a:moveTo>
                    <a:pt x="18" y="20"/>
                  </a:moveTo>
                  <a:cubicBezTo>
                    <a:pt x="16" y="23"/>
                    <a:pt x="10" y="31"/>
                    <a:pt x="11" y="45"/>
                  </a:cubicBezTo>
                  <a:cubicBezTo>
                    <a:pt x="11" y="47"/>
                    <a:pt x="11" y="48"/>
                    <a:pt x="12" y="50"/>
                  </a:cubicBezTo>
                  <a:cubicBezTo>
                    <a:pt x="9" y="47"/>
                    <a:pt x="2" y="38"/>
                    <a:pt x="1" y="25"/>
                  </a:cubicBezTo>
                  <a:cubicBezTo>
                    <a:pt x="0" y="11"/>
                    <a:pt x="6" y="2"/>
                    <a:pt x="8" y="0"/>
                  </a:cubicBezTo>
                  <a:cubicBezTo>
                    <a:pt x="10" y="2"/>
                    <a:pt x="16" y="9"/>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0" name="Freeform 124"/>
            <p:cNvSpPr/>
            <p:nvPr/>
          </p:nvSpPr>
          <p:spPr bwMode="auto">
            <a:xfrm>
              <a:off x="9359900" y="1011238"/>
              <a:ext cx="153987" cy="61913"/>
            </a:xfrm>
            <a:custGeom>
              <a:avLst/>
              <a:gdLst>
                <a:gd name="T0" fmla="*/ 18 w 48"/>
                <a:gd name="T1" fmla="*/ 19 h 19"/>
                <a:gd name="T2" fmla="*/ 44 w 48"/>
                <a:gd name="T3" fmla="*/ 16 h 19"/>
                <a:gd name="T4" fmla="*/ 48 w 48"/>
                <a:gd name="T5" fmla="*/ 18 h 19"/>
                <a:gd name="T6" fmla="*/ 26 w 48"/>
                <a:gd name="T7" fmla="*/ 3 h 19"/>
                <a:gd name="T8" fmla="*/ 0 w 48"/>
                <a:gd name="T9" fmla="*/ 6 h 19"/>
                <a:gd name="T10" fmla="*/ 18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18" y="19"/>
                  </a:moveTo>
                  <a:cubicBezTo>
                    <a:pt x="21" y="17"/>
                    <a:pt x="31" y="13"/>
                    <a:pt x="44" y="16"/>
                  </a:cubicBezTo>
                  <a:cubicBezTo>
                    <a:pt x="45" y="16"/>
                    <a:pt x="47" y="17"/>
                    <a:pt x="48" y="18"/>
                  </a:cubicBezTo>
                  <a:cubicBezTo>
                    <a:pt x="46" y="15"/>
                    <a:pt x="39" y="6"/>
                    <a:pt x="26" y="3"/>
                  </a:cubicBezTo>
                  <a:cubicBezTo>
                    <a:pt x="12" y="0"/>
                    <a:pt x="3" y="4"/>
                    <a:pt x="0" y="6"/>
                  </a:cubicBezTo>
                  <a:cubicBezTo>
                    <a:pt x="2" y="8"/>
                    <a:pt x="8" y="15"/>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1" name="Freeform 125"/>
            <p:cNvSpPr/>
            <p:nvPr/>
          </p:nvSpPr>
          <p:spPr bwMode="auto">
            <a:xfrm>
              <a:off x="9463088" y="904876"/>
              <a:ext cx="61912" cy="150813"/>
            </a:xfrm>
            <a:custGeom>
              <a:avLst/>
              <a:gdLst>
                <a:gd name="T0" fmla="*/ 19 w 19"/>
                <a:gd name="T1" fmla="*/ 17 h 47"/>
                <a:gd name="T2" fmla="*/ 18 w 19"/>
                <a:gd name="T3" fmla="*/ 43 h 47"/>
                <a:gd name="T4" fmla="*/ 19 w 19"/>
                <a:gd name="T5" fmla="*/ 47 h 47"/>
                <a:gd name="T6" fmla="*/ 4 w 19"/>
                <a:gd name="T7" fmla="*/ 25 h 47"/>
                <a:gd name="T8" fmla="*/ 5 w 19"/>
                <a:gd name="T9" fmla="*/ 0 h 47"/>
                <a:gd name="T10" fmla="*/ 19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19" y="17"/>
                  </a:moveTo>
                  <a:cubicBezTo>
                    <a:pt x="18" y="20"/>
                    <a:pt x="14" y="30"/>
                    <a:pt x="18" y="43"/>
                  </a:cubicBezTo>
                  <a:cubicBezTo>
                    <a:pt x="18" y="44"/>
                    <a:pt x="19" y="46"/>
                    <a:pt x="19" y="47"/>
                  </a:cubicBezTo>
                  <a:cubicBezTo>
                    <a:pt x="17" y="45"/>
                    <a:pt x="8" y="38"/>
                    <a:pt x="4" y="25"/>
                  </a:cubicBezTo>
                  <a:cubicBezTo>
                    <a:pt x="0" y="12"/>
                    <a:pt x="4" y="2"/>
                    <a:pt x="5" y="0"/>
                  </a:cubicBezTo>
                  <a:cubicBezTo>
                    <a:pt x="8" y="1"/>
                    <a:pt x="15" y="7"/>
                    <a:pt x="1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2" name="Freeform 126"/>
            <p:cNvSpPr/>
            <p:nvPr/>
          </p:nvSpPr>
          <p:spPr bwMode="auto">
            <a:xfrm>
              <a:off x="9275763" y="965201"/>
              <a:ext cx="161925" cy="55563"/>
            </a:xfrm>
            <a:custGeom>
              <a:avLst/>
              <a:gdLst>
                <a:gd name="T0" fmla="*/ 21 w 50"/>
                <a:gd name="T1" fmla="*/ 17 h 17"/>
                <a:gd name="T2" fmla="*/ 45 w 50"/>
                <a:gd name="T3" fmla="*/ 9 h 17"/>
                <a:gd name="T4" fmla="*/ 50 w 50"/>
                <a:gd name="T5" fmla="*/ 10 h 17"/>
                <a:gd name="T6" fmla="*/ 24 w 50"/>
                <a:gd name="T7" fmla="*/ 0 h 17"/>
                <a:gd name="T8" fmla="*/ 0 w 50"/>
                <a:gd name="T9" fmla="*/ 8 h 17"/>
                <a:gd name="T10" fmla="*/ 21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1" y="17"/>
                  </a:moveTo>
                  <a:cubicBezTo>
                    <a:pt x="23" y="15"/>
                    <a:pt x="31" y="9"/>
                    <a:pt x="45" y="9"/>
                  </a:cubicBezTo>
                  <a:cubicBezTo>
                    <a:pt x="47" y="9"/>
                    <a:pt x="48" y="9"/>
                    <a:pt x="50" y="10"/>
                  </a:cubicBezTo>
                  <a:cubicBezTo>
                    <a:pt x="47" y="8"/>
                    <a:pt x="38" y="1"/>
                    <a:pt x="24" y="0"/>
                  </a:cubicBezTo>
                  <a:cubicBezTo>
                    <a:pt x="11" y="0"/>
                    <a:pt x="2" y="6"/>
                    <a:pt x="0" y="8"/>
                  </a:cubicBezTo>
                  <a:cubicBezTo>
                    <a:pt x="2" y="10"/>
                    <a:pt x="10" y="16"/>
                    <a:pt x="2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3" name="Freeform 127"/>
            <p:cNvSpPr/>
            <p:nvPr/>
          </p:nvSpPr>
          <p:spPr bwMode="auto">
            <a:xfrm>
              <a:off x="9359900" y="842963"/>
              <a:ext cx="84137" cy="142875"/>
            </a:xfrm>
            <a:custGeom>
              <a:avLst/>
              <a:gdLst>
                <a:gd name="T0" fmla="*/ 19 w 26"/>
                <a:gd name="T1" fmla="*/ 15 h 44"/>
                <a:gd name="T2" fmla="*/ 23 w 26"/>
                <a:gd name="T3" fmla="*/ 40 h 44"/>
                <a:gd name="T4" fmla="*/ 26 w 26"/>
                <a:gd name="T5" fmla="*/ 44 h 44"/>
                <a:gd name="T6" fmla="*/ 6 w 26"/>
                <a:gd name="T7" fmla="*/ 26 h 44"/>
                <a:gd name="T8" fmla="*/ 2 w 26"/>
                <a:gd name="T9" fmla="*/ 0 h 44"/>
                <a:gd name="T10" fmla="*/ 19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19" y="15"/>
                  </a:moveTo>
                  <a:cubicBezTo>
                    <a:pt x="19" y="18"/>
                    <a:pt x="17" y="28"/>
                    <a:pt x="23" y="40"/>
                  </a:cubicBezTo>
                  <a:cubicBezTo>
                    <a:pt x="24" y="41"/>
                    <a:pt x="25" y="43"/>
                    <a:pt x="26" y="44"/>
                  </a:cubicBezTo>
                  <a:cubicBezTo>
                    <a:pt x="23" y="43"/>
                    <a:pt x="12" y="37"/>
                    <a:pt x="6" y="26"/>
                  </a:cubicBezTo>
                  <a:cubicBezTo>
                    <a:pt x="0" y="14"/>
                    <a:pt x="2" y="3"/>
                    <a:pt x="2" y="0"/>
                  </a:cubicBezTo>
                  <a:cubicBezTo>
                    <a:pt x="5" y="1"/>
                    <a:pt x="13" y="6"/>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4" name="Freeform 128"/>
            <p:cNvSpPr/>
            <p:nvPr/>
          </p:nvSpPr>
          <p:spPr bwMode="auto">
            <a:xfrm>
              <a:off x="9207500" y="1831976"/>
              <a:ext cx="233362" cy="109538"/>
            </a:xfrm>
            <a:custGeom>
              <a:avLst/>
              <a:gdLst>
                <a:gd name="T0" fmla="*/ 72 w 72"/>
                <a:gd name="T1" fmla="*/ 2 h 34"/>
                <a:gd name="T2" fmla="*/ 1 w 72"/>
                <a:gd name="T3" fmla="*/ 34 h 34"/>
                <a:gd name="T4" fmla="*/ 0 w 72"/>
                <a:gd name="T5" fmla="*/ 26 h 34"/>
                <a:gd name="T6" fmla="*/ 71 w 72"/>
                <a:gd name="T7" fmla="*/ 0 h 34"/>
                <a:gd name="T8" fmla="*/ 72 w 72"/>
                <a:gd name="T9" fmla="*/ 2 h 34"/>
              </a:gdLst>
              <a:ahLst/>
              <a:cxnLst>
                <a:cxn ang="0">
                  <a:pos x="T0" y="T1"/>
                </a:cxn>
                <a:cxn ang="0">
                  <a:pos x="T2" y="T3"/>
                </a:cxn>
                <a:cxn ang="0">
                  <a:pos x="T4" y="T5"/>
                </a:cxn>
                <a:cxn ang="0">
                  <a:pos x="T6" y="T7"/>
                </a:cxn>
                <a:cxn ang="0">
                  <a:pos x="T8" y="T9"/>
                </a:cxn>
              </a:cxnLst>
              <a:rect l="0" t="0" r="r" b="b"/>
              <a:pathLst>
                <a:path w="72" h="34">
                  <a:moveTo>
                    <a:pt x="72" y="2"/>
                  </a:moveTo>
                  <a:cubicBezTo>
                    <a:pt x="52" y="18"/>
                    <a:pt x="27" y="29"/>
                    <a:pt x="1" y="34"/>
                  </a:cubicBezTo>
                  <a:cubicBezTo>
                    <a:pt x="0" y="26"/>
                    <a:pt x="0" y="26"/>
                    <a:pt x="0" y="26"/>
                  </a:cubicBezTo>
                  <a:cubicBezTo>
                    <a:pt x="25" y="23"/>
                    <a:pt x="50" y="15"/>
                    <a:pt x="71" y="0"/>
                  </a:cubicBezTo>
                  <a:lnTo>
                    <a:pt x="7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5" name="Freeform 129"/>
            <p:cNvSpPr/>
            <p:nvPr/>
          </p:nvSpPr>
          <p:spPr bwMode="auto">
            <a:xfrm>
              <a:off x="9459913" y="1766888"/>
              <a:ext cx="153987" cy="80963"/>
            </a:xfrm>
            <a:custGeom>
              <a:avLst/>
              <a:gdLst>
                <a:gd name="T0" fmla="*/ 26 w 48"/>
                <a:gd name="T1" fmla="*/ 21 h 25"/>
                <a:gd name="T2" fmla="*/ 0 w 48"/>
                <a:gd name="T3" fmla="*/ 20 h 25"/>
                <a:gd name="T4" fmla="*/ 23 w 48"/>
                <a:gd name="T5" fmla="*/ 4 h 25"/>
                <a:gd name="T6" fmla="*/ 48 w 48"/>
                <a:gd name="T7" fmla="*/ 6 h 25"/>
                <a:gd name="T8" fmla="*/ 26 w 48"/>
                <a:gd name="T9" fmla="*/ 21 h 25"/>
              </a:gdLst>
              <a:ahLst/>
              <a:cxnLst>
                <a:cxn ang="0">
                  <a:pos x="T0" y="T1"/>
                </a:cxn>
                <a:cxn ang="0">
                  <a:pos x="T2" y="T3"/>
                </a:cxn>
                <a:cxn ang="0">
                  <a:pos x="T4" y="T5"/>
                </a:cxn>
                <a:cxn ang="0">
                  <a:pos x="T6" y="T7"/>
                </a:cxn>
                <a:cxn ang="0">
                  <a:pos x="T8" y="T9"/>
                </a:cxn>
              </a:cxnLst>
              <a:rect l="0" t="0" r="r" b="b"/>
              <a:pathLst>
                <a:path w="48" h="25">
                  <a:moveTo>
                    <a:pt x="26" y="21"/>
                  </a:moveTo>
                  <a:cubicBezTo>
                    <a:pt x="13" y="25"/>
                    <a:pt x="3" y="21"/>
                    <a:pt x="0" y="20"/>
                  </a:cubicBezTo>
                  <a:cubicBezTo>
                    <a:pt x="2" y="17"/>
                    <a:pt x="10" y="8"/>
                    <a:pt x="23" y="4"/>
                  </a:cubicBezTo>
                  <a:cubicBezTo>
                    <a:pt x="36" y="0"/>
                    <a:pt x="46" y="4"/>
                    <a:pt x="48" y="6"/>
                  </a:cubicBezTo>
                  <a:cubicBezTo>
                    <a:pt x="46" y="8"/>
                    <a:pt x="39" y="17"/>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6" name="Freeform 130"/>
            <p:cNvSpPr/>
            <p:nvPr/>
          </p:nvSpPr>
          <p:spPr bwMode="auto">
            <a:xfrm>
              <a:off x="9434513" y="1663701"/>
              <a:ext cx="73025" cy="158750"/>
            </a:xfrm>
            <a:custGeom>
              <a:avLst/>
              <a:gdLst>
                <a:gd name="T0" fmla="*/ 3 w 23"/>
                <a:gd name="T1" fmla="*/ 23 h 49"/>
                <a:gd name="T2" fmla="*/ 6 w 23"/>
                <a:gd name="T3" fmla="*/ 49 h 49"/>
                <a:gd name="T4" fmla="*/ 20 w 23"/>
                <a:gd name="T5" fmla="*/ 26 h 49"/>
                <a:gd name="T6" fmla="*/ 18 w 23"/>
                <a:gd name="T7" fmla="*/ 0 h 49"/>
                <a:gd name="T8" fmla="*/ 3 w 23"/>
                <a:gd name="T9" fmla="*/ 23 h 49"/>
              </a:gdLst>
              <a:ahLst/>
              <a:cxnLst>
                <a:cxn ang="0">
                  <a:pos x="T0" y="T1"/>
                </a:cxn>
                <a:cxn ang="0">
                  <a:pos x="T2" y="T3"/>
                </a:cxn>
                <a:cxn ang="0">
                  <a:pos x="T4" y="T5"/>
                </a:cxn>
                <a:cxn ang="0">
                  <a:pos x="T6" y="T7"/>
                </a:cxn>
                <a:cxn ang="0">
                  <a:pos x="T8" y="T9"/>
                </a:cxn>
              </a:cxnLst>
              <a:rect l="0" t="0" r="r" b="b"/>
              <a:pathLst>
                <a:path w="23" h="49">
                  <a:moveTo>
                    <a:pt x="3" y="23"/>
                  </a:moveTo>
                  <a:cubicBezTo>
                    <a:pt x="0" y="37"/>
                    <a:pt x="4" y="46"/>
                    <a:pt x="6" y="49"/>
                  </a:cubicBezTo>
                  <a:cubicBezTo>
                    <a:pt x="8" y="47"/>
                    <a:pt x="17" y="39"/>
                    <a:pt x="20" y="26"/>
                  </a:cubicBezTo>
                  <a:cubicBezTo>
                    <a:pt x="23" y="13"/>
                    <a:pt x="19" y="3"/>
                    <a:pt x="18" y="0"/>
                  </a:cubicBezTo>
                  <a:cubicBezTo>
                    <a:pt x="15" y="3"/>
                    <a:pt x="6" y="10"/>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17" name="Freeform 131"/>
            <p:cNvSpPr/>
            <p:nvPr/>
          </p:nvSpPr>
          <p:spPr bwMode="auto">
            <a:xfrm>
              <a:off x="9232900" y="865188"/>
              <a:ext cx="136525" cy="90488"/>
            </a:xfrm>
            <a:custGeom>
              <a:avLst/>
              <a:gdLst>
                <a:gd name="T0" fmla="*/ 25 w 42"/>
                <a:gd name="T1" fmla="*/ 7 h 28"/>
                <a:gd name="T2" fmla="*/ 42 w 42"/>
                <a:gd name="T3" fmla="*/ 26 h 28"/>
                <a:gd name="T4" fmla="*/ 17 w 42"/>
                <a:gd name="T5" fmla="*/ 21 h 28"/>
                <a:gd name="T6" fmla="*/ 0 w 42"/>
                <a:gd name="T7" fmla="*/ 2 h 28"/>
                <a:gd name="T8" fmla="*/ 25 w 42"/>
                <a:gd name="T9" fmla="*/ 7 h 28"/>
              </a:gdLst>
              <a:ahLst/>
              <a:cxnLst>
                <a:cxn ang="0">
                  <a:pos x="T0" y="T1"/>
                </a:cxn>
                <a:cxn ang="0">
                  <a:pos x="T2" y="T3"/>
                </a:cxn>
                <a:cxn ang="0">
                  <a:pos x="T4" y="T5"/>
                </a:cxn>
                <a:cxn ang="0">
                  <a:pos x="T6" y="T7"/>
                </a:cxn>
                <a:cxn ang="0">
                  <a:pos x="T8" y="T9"/>
                </a:cxn>
              </a:cxnLst>
              <a:rect l="0" t="0" r="r" b="b"/>
              <a:pathLst>
                <a:path w="42" h="28">
                  <a:moveTo>
                    <a:pt x="25" y="7"/>
                  </a:moveTo>
                  <a:cubicBezTo>
                    <a:pt x="37" y="14"/>
                    <a:pt x="41" y="23"/>
                    <a:pt x="42" y="26"/>
                  </a:cubicBezTo>
                  <a:cubicBezTo>
                    <a:pt x="39" y="27"/>
                    <a:pt x="28" y="28"/>
                    <a:pt x="17" y="21"/>
                  </a:cubicBezTo>
                  <a:cubicBezTo>
                    <a:pt x="6" y="14"/>
                    <a:pt x="1" y="4"/>
                    <a:pt x="0" y="2"/>
                  </a:cubicBezTo>
                  <a:cubicBezTo>
                    <a:pt x="3" y="1"/>
                    <a:pt x="14" y="0"/>
                    <a:pt x="2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371" name="组合 370"/>
          <p:cNvGrpSpPr/>
          <p:nvPr/>
        </p:nvGrpSpPr>
        <p:grpSpPr>
          <a:xfrm>
            <a:off x="545366" y="4135479"/>
            <a:ext cx="348397" cy="700848"/>
            <a:chOff x="8532813" y="842963"/>
            <a:chExt cx="546099" cy="1098551"/>
          </a:xfrm>
          <a:solidFill>
            <a:schemeClr val="accent1">
              <a:alpha val="50000"/>
            </a:schemeClr>
          </a:solidFill>
        </p:grpSpPr>
        <p:sp>
          <p:nvSpPr>
            <p:cNvPr id="374" name="Freeform 132"/>
            <p:cNvSpPr/>
            <p:nvPr/>
          </p:nvSpPr>
          <p:spPr bwMode="auto">
            <a:xfrm>
              <a:off x="8716963" y="1592263"/>
              <a:ext cx="58737" cy="158750"/>
            </a:xfrm>
            <a:custGeom>
              <a:avLst/>
              <a:gdLst>
                <a:gd name="T0" fmla="*/ 18 w 18"/>
                <a:gd name="T1" fmla="*/ 19 h 49"/>
                <a:gd name="T2" fmla="*/ 13 w 18"/>
                <a:gd name="T3" fmla="*/ 44 h 49"/>
                <a:gd name="T4" fmla="*/ 14 w 18"/>
                <a:gd name="T5" fmla="*/ 49 h 49"/>
                <a:gd name="T6" fmla="*/ 2 w 18"/>
                <a:gd name="T7" fmla="*/ 25 h 49"/>
                <a:gd name="T8" fmla="*/ 7 w 18"/>
                <a:gd name="T9" fmla="*/ 0 h 49"/>
                <a:gd name="T10" fmla="*/ 18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18" y="19"/>
                  </a:moveTo>
                  <a:cubicBezTo>
                    <a:pt x="17" y="22"/>
                    <a:pt x="11" y="31"/>
                    <a:pt x="13" y="44"/>
                  </a:cubicBezTo>
                  <a:cubicBezTo>
                    <a:pt x="13" y="46"/>
                    <a:pt x="13" y="47"/>
                    <a:pt x="14" y="49"/>
                  </a:cubicBezTo>
                  <a:cubicBezTo>
                    <a:pt x="12" y="46"/>
                    <a:pt x="4" y="38"/>
                    <a:pt x="2" y="25"/>
                  </a:cubicBezTo>
                  <a:cubicBezTo>
                    <a:pt x="0" y="11"/>
                    <a:pt x="6" y="2"/>
                    <a:pt x="7" y="0"/>
                  </a:cubicBezTo>
                  <a:cubicBezTo>
                    <a:pt x="9" y="2"/>
                    <a:pt x="15" y="8"/>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5" name="Freeform 133"/>
            <p:cNvSpPr/>
            <p:nvPr/>
          </p:nvSpPr>
          <p:spPr bwMode="auto">
            <a:xfrm>
              <a:off x="8601075" y="1685926"/>
              <a:ext cx="147637" cy="71438"/>
            </a:xfrm>
            <a:custGeom>
              <a:avLst/>
              <a:gdLst>
                <a:gd name="T0" fmla="*/ 17 w 46"/>
                <a:gd name="T1" fmla="*/ 19 h 22"/>
                <a:gd name="T2" fmla="*/ 42 w 46"/>
                <a:gd name="T3" fmla="*/ 20 h 22"/>
                <a:gd name="T4" fmla="*/ 46 w 46"/>
                <a:gd name="T5" fmla="*/ 22 h 22"/>
                <a:gd name="T6" fmla="*/ 26 w 46"/>
                <a:gd name="T7" fmla="*/ 5 h 22"/>
                <a:gd name="T8" fmla="*/ 0 w 46"/>
                <a:gd name="T9" fmla="*/ 3 h 22"/>
                <a:gd name="T10" fmla="*/ 17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17" y="19"/>
                  </a:moveTo>
                  <a:cubicBezTo>
                    <a:pt x="19" y="18"/>
                    <a:pt x="30" y="15"/>
                    <a:pt x="42" y="20"/>
                  </a:cubicBezTo>
                  <a:cubicBezTo>
                    <a:pt x="44" y="21"/>
                    <a:pt x="45" y="22"/>
                    <a:pt x="46" y="22"/>
                  </a:cubicBezTo>
                  <a:cubicBezTo>
                    <a:pt x="45" y="20"/>
                    <a:pt x="38" y="10"/>
                    <a:pt x="26" y="5"/>
                  </a:cubicBezTo>
                  <a:cubicBezTo>
                    <a:pt x="14" y="0"/>
                    <a:pt x="3" y="3"/>
                    <a:pt x="0" y="3"/>
                  </a:cubicBezTo>
                  <a:cubicBezTo>
                    <a:pt x="2" y="6"/>
                    <a:pt x="7" y="14"/>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6" name="Freeform 134"/>
            <p:cNvSpPr/>
            <p:nvPr/>
          </p:nvSpPr>
          <p:spPr bwMode="auto">
            <a:xfrm>
              <a:off x="8675688" y="1501776"/>
              <a:ext cx="57150" cy="161925"/>
            </a:xfrm>
            <a:custGeom>
              <a:avLst/>
              <a:gdLst>
                <a:gd name="T0" fmla="*/ 18 w 18"/>
                <a:gd name="T1" fmla="*/ 22 h 50"/>
                <a:gd name="T2" fmla="*/ 8 w 18"/>
                <a:gd name="T3" fmla="*/ 45 h 50"/>
                <a:gd name="T4" fmla="*/ 8 w 18"/>
                <a:gd name="T5" fmla="*/ 50 h 50"/>
                <a:gd name="T6" fmla="*/ 1 w 18"/>
                <a:gd name="T7" fmla="*/ 24 h 50"/>
                <a:gd name="T8" fmla="*/ 11 w 18"/>
                <a:gd name="T9" fmla="*/ 0 h 50"/>
                <a:gd name="T10" fmla="*/ 18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18" y="22"/>
                  </a:moveTo>
                  <a:cubicBezTo>
                    <a:pt x="16" y="24"/>
                    <a:pt x="9" y="32"/>
                    <a:pt x="8" y="45"/>
                  </a:cubicBezTo>
                  <a:cubicBezTo>
                    <a:pt x="8" y="47"/>
                    <a:pt x="8" y="48"/>
                    <a:pt x="8" y="50"/>
                  </a:cubicBezTo>
                  <a:cubicBezTo>
                    <a:pt x="6" y="47"/>
                    <a:pt x="0" y="37"/>
                    <a:pt x="1" y="24"/>
                  </a:cubicBezTo>
                  <a:cubicBezTo>
                    <a:pt x="2" y="10"/>
                    <a:pt x="9" y="2"/>
                    <a:pt x="11" y="0"/>
                  </a:cubicBezTo>
                  <a:cubicBezTo>
                    <a:pt x="13" y="3"/>
                    <a:pt x="18" y="11"/>
                    <a:pt x="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7" name="Freeform 135"/>
            <p:cNvSpPr/>
            <p:nvPr/>
          </p:nvSpPr>
          <p:spPr bwMode="auto">
            <a:xfrm>
              <a:off x="8555038" y="1576388"/>
              <a:ext cx="133350" cy="93663"/>
            </a:xfrm>
            <a:custGeom>
              <a:avLst/>
              <a:gdLst>
                <a:gd name="T0" fmla="*/ 12 w 41"/>
                <a:gd name="T1" fmla="*/ 19 h 29"/>
                <a:gd name="T2" fmla="*/ 37 w 41"/>
                <a:gd name="T3" fmla="*/ 26 h 29"/>
                <a:gd name="T4" fmla="*/ 41 w 41"/>
                <a:gd name="T5" fmla="*/ 29 h 29"/>
                <a:gd name="T6" fmla="*/ 25 w 41"/>
                <a:gd name="T7" fmla="*/ 7 h 29"/>
                <a:gd name="T8" fmla="*/ 0 w 41"/>
                <a:gd name="T9" fmla="*/ 1 h 29"/>
                <a:gd name="T10" fmla="*/ 12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12" y="19"/>
                  </a:moveTo>
                  <a:cubicBezTo>
                    <a:pt x="15" y="19"/>
                    <a:pt x="26" y="18"/>
                    <a:pt x="37" y="26"/>
                  </a:cubicBezTo>
                  <a:cubicBezTo>
                    <a:pt x="38" y="27"/>
                    <a:pt x="40" y="28"/>
                    <a:pt x="41" y="29"/>
                  </a:cubicBezTo>
                  <a:cubicBezTo>
                    <a:pt x="40" y="26"/>
                    <a:pt x="36" y="15"/>
                    <a:pt x="25" y="7"/>
                  </a:cubicBezTo>
                  <a:cubicBezTo>
                    <a:pt x="14" y="0"/>
                    <a:pt x="3" y="0"/>
                    <a:pt x="0" y="1"/>
                  </a:cubicBezTo>
                  <a:cubicBezTo>
                    <a:pt x="1" y="3"/>
                    <a:pt x="4" y="12"/>
                    <a:pt x="1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8" name="Freeform 136"/>
            <p:cNvSpPr/>
            <p:nvPr/>
          </p:nvSpPr>
          <p:spPr bwMode="auto">
            <a:xfrm>
              <a:off x="8642350" y="1411288"/>
              <a:ext cx="74612" cy="155575"/>
            </a:xfrm>
            <a:custGeom>
              <a:avLst/>
              <a:gdLst>
                <a:gd name="T0" fmla="*/ 21 w 23"/>
                <a:gd name="T1" fmla="*/ 22 h 48"/>
                <a:gd name="T2" fmla="*/ 6 w 23"/>
                <a:gd name="T3" fmla="*/ 43 h 48"/>
                <a:gd name="T4" fmla="*/ 5 w 23"/>
                <a:gd name="T5" fmla="*/ 48 h 48"/>
                <a:gd name="T6" fmla="*/ 3 w 23"/>
                <a:gd name="T7" fmla="*/ 21 h 48"/>
                <a:gd name="T8" fmla="*/ 19 w 23"/>
                <a:gd name="T9" fmla="*/ 0 h 48"/>
                <a:gd name="T10" fmla="*/ 21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1" y="22"/>
                  </a:moveTo>
                  <a:cubicBezTo>
                    <a:pt x="18" y="24"/>
                    <a:pt x="9" y="30"/>
                    <a:pt x="6" y="43"/>
                  </a:cubicBezTo>
                  <a:cubicBezTo>
                    <a:pt x="5" y="45"/>
                    <a:pt x="5" y="46"/>
                    <a:pt x="5" y="48"/>
                  </a:cubicBezTo>
                  <a:cubicBezTo>
                    <a:pt x="3" y="45"/>
                    <a:pt x="0" y="33"/>
                    <a:pt x="3" y="21"/>
                  </a:cubicBezTo>
                  <a:cubicBezTo>
                    <a:pt x="7" y="8"/>
                    <a:pt x="16" y="1"/>
                    <a:pt x="19" y="0"/>
                  </a:cubicBezTo>
                  <a:cubicBezTo>
                    <a:pt x="20" y="3"/>
                    <a:pt x="23" y="11"/>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9" name="Freeform 137"/>
            <p:cNvSpPr/>
            <p:nvPr/>
          </p:nvSpPr>
          <p:spPr bwMode="auto">
            <a:xfrm>
              <a:off x="8532813" y="1454151"/>
              <a:ext cx="109537" cy="115888"/>
            </a:xfrm>
            <a:custGeom>
              <a:avLst/>
              <a:gdLst>
                <a:gd name="T0" fmla="*/ 8 w 34"/>
                <a:gd name="T1" fmla="*/ 20 h 36"/>
                <a:gd name="T2" fmla="*/ 31 w 34"/>
                <a:gd name="T3" fmla="*/ 32 h 36"/>
                <a:gd name="T4" fmla="*/ 34 w 34"/>
                <a:gd name="T5" fmla="*/ 36 h 36"/>
                <a:gd name="T6" fmla="*/ 23 w 34"/>
                <a:gd name="T7" fmla="*/ 11 h 36"/>
                <a:gd name="T8" fmla="*/ 0 w 34"/>
                <a:gd name="T9" fmla="*/ 0 h 36"/>
                <a:gd name="T10" fmla="*/ 8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8" y="20"/>
                  </a:moveTo>
                  <a:cubicBezTo>
                    <a:pt x="11" y="21"/>
                    <a:pt x="22" y="22"/>
                    <a:pt x="31" y="32"/>
                  </a:cubicBezTo>
                  <a:cubicBezTo>
                    <a:pt x="32" y="33"/>
                    <a:pt x="34" y="34"/>
                    <a:pt x="34" y="36"/>
                  </a:cubicBezTo>
                  <a:cubicBezTo>
                    <a:pt x="34" y="32"/>
                    <a:pt x="32" y="21"/>
                    <a:pt x="23" y="11"/>
                  </a:cubicBezTo>
                  <a:cubicBezTo>
                    <a:pt x="14" y="1"/>
                    <a:pt x="3" y="0"/>
                    <a:pt x="0" y="0"/>
                  </a:cubicBezTo>
                  <a:cubicBezTo>
                    <a:pt x="0" y="2"/>
                    <a:pt x="2"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0" name="Freeform 138"/>
            <p:cNvSpPr/>
            <p:nvPr/>
          </p:nvSpPr>
          <p:spPr bwMode="auto">
            <a:xfrm>
              <a:off x="8629650" y="1317626"/>
              <a:ext cx="87312" cy="142875"/>
            </a:xfrm>
            <a:custGeom>
              <a:avLst/>
              <a:gdLst>
                <a:gd name="T0" fmla="*/ 23 w 27"/>
                <a:gd name="T1" fmla="*/ 23 h 44"/>
                <a:gd name="T2" fmla="*/ 4 w 27"/>
                <a:gd name="T3" fmla="*/ 40 h 44"/>
                <a:gd name="T4" fmla="*/ 2 w 27"/>
                <a:gd name="T5" fmla="*/ 44 h 44"/>
                <a:gd name="T6" fmla="*/ 7 w 27"/>
                <a:gd name="T7" fmla="*/ 18 h 44"/>
                <a:gd name="T8" fmla="*/ 26 w 27"/>
                <a:gd name="T9" fmla="*/ 0 h 44"/>
                <a:gd name="T10" fmla="*/ 23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23" y="23"/>
                  </a:moveTo>
                  <a:cubicBezTo>
                    <a:pt x="20" y="24"/>
                    <a:pt x="10" y="28"/>
                    <a:pt x="4" y="40"/>
                  </a:cubicBezTo>
                  <a:cubicBezTo>
                    <a:pt x="3" y="41"/>
                    <a:pt x="3" y="43"/>
                    <a:pt x="2" y="44"/>
                  </a:cubicBezTo>
                  <a:cubicBezTo>
                    <a:pt x="2" y="41"/>
                    <a:pt x="0" y="29"/>
                    <a:pt x="7" y="18"/>
                  </a:cubicBezTo>
                  <a:cubicBezTo>
                    <a:pt x="13" y="6"/>
                    <a:pt x="23" y="2"/>
                    <a:pt x="26" y="0"/>
                  </a:cubicBezTo>
                  <a:cubicBezTo>
                    <a:pt x="26" y="3"/>
                    <a:pt x="27" y="13"/>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1" name="Freeform 139"/>
            <p:cNvSpPr/>
            <p:nvPr/>
          </p:nvSpPr>
          <p:spPr bwMode="auto">
            <a:xfrm>
              <a:off x="8535988" y="1323976"/>
              <a:ext cx="90487" cy="136525"/>
            </a:xfrm>
            <a:custGeom>
              <a:avLst/>
              <a:gdLst>
                <a:gd name="T0" fmla="*/ 5 w 28"/>
                <a:gd name="T1" fmla="*/ 22 h 42"/>
                <a:gd name="T2" fmla="*/ 25 w 28"/>
                <a:gd name="T3" fmla="*/ 38 h 42"/>
                <a:gd name="T4" fmla="*/ 27 w 28"/>
                <a:gd name="T5" fmla="*/ 42 h 42"/>
                <a:gd name="T6" fmla="*/ 21 w 28"/>
                <a:gd name="T7" fmla="*/ 16 h 42"/>
                <a:gd name="T8" fmla="*/ 1 w 28"/>
                <a:gd name="T9" fmla="*/ 0 h 42"/>
                <a:gd name="T10" fmla="*/ 5 w 28"/>
                <a:gd name="T11" fmla="*/ 22 h 42"/>
              </a:gdLst>
              <a:ahLst/>
              <a:cxnLst>
                <a:cxn ang="0">
                  <a:pos x="T0" y="T1"/>
                </a:cxn>
                <a:cxn ang="0">
                  <a:pos x="T2" y="T3"/>
                </a:cxn>
                <a:cxn ang="0">
                  <a:pos x="T4" y="T5"/>
                </a:cxn>
                <a:cxn ang="0">
                  <a:pos x="T6" y="T7"/>
                </a:cxn>
                <a:cxn ang="0">
                  <a:pos x="T8" y="T9"/>
                </a:cxn>
                <a:cxn ang="0">
                  <a:pos x="T10" y="T11"/>
                </a:cxn>
              </a:cxnLst>
              <a:rect l="0" t="0" r="r" b="b"/>
              <a:pathLst>
                <a:path w="28" h="42">
                  <a:moveTo>
                    <a:pt x="5" y="22"/>
                  </a:moveTo>
                  <a:cubicBezTo>
                    <a:pt x="7" y="23"/>
                    <a:pt x="17" y="27"/>
                    <a:pt x="25" y="38"/>
                  </a:cubicBezTo>
                  <a:cubicBezTo>
                    <a:pt x="25" y="40"/>
                    <a:pt x="26" y="41"/>
                    <a:pt x="27" y="42"/>
                  </a:cubicBezTo>
                  <a:cubicBezTo>
                    <a:pt x="27" y="39"/>
                    <a:pt x="28" y="27"/>
                    <a:pt x="21" y="16"/>
                  </a:cubicBezTo>
                  <a:cubicBezTo>
                    <a:pt x="14" y="5"/>
                    <a:pt x="4" y="1"/>
                    <a:pt x="1" y="0"/>
                  </a:cubicBezTo>
                  <a:cubicBezTo>
                    <a:pt x="0" y="3"/>
                    <a:pt x="0" y="1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2" name="Freeform 140"/>
            <p:cNvSpPr/>
            <p:nvPr/>
          </p:nvSpPr>
          <p:spPr bwMode="auto">
            <a:xfrm>
              <a:off x="8636000" y="1230313"/>
              <a:ext cx="106362" cy="123825"/>
            </a:xfrm>
            <a:custGeom>
              <a:avLst/>
              <a:gdLst>
                <a:gd name="T0" fmla="*/ 25 w 33"/>
                <a:gd name="T1" fmla="*/ 22 h 38"/>
                <a:gd name="T2" fmla="*/ 3 w 33"/>
                <a:gd name="T3" fmla="*/ 34 h 38"/>
                <a:gd name="T4" fmla="*/ 0 w 33"/>
                <a:gd name="T5" fmla="*/ 38 h 38"/>
                <a:gd name="T6" fmla="*/ 10 w 33"/>
                <a:gd name="T7" fmla="*/ 13 h 38"/>
                <a:gd name="T8" fmla="*/ 33 w 33"/>
                <a:gd name="T9" fmla="*/ 0 h 38"/>
                <a:gd name="T10" fmla="*/ 25 w 33"/>
                <a:gd name="T11" fmla="*/ 22 h 38"/>
              </a:gdLst>
              <a:ahLst/>
              <a:cxnLst>
                <a:cxn ang="0">
                  <a:pos x="T0" y="T1"/>
                </a:cxn>
                <a:cxn ang="0">
                  <a:pos x="T2" y="T3"/>
                </a:cxn>
                <a:cxn ang="0">
                  <a:pos x="T4" y="T5"/>
                </a:cxn>
                <a:cxn ang="0">
                  <a:pos x="T6" y="T7"/>
                </a:cxn>
                <a:cxn ang="0">
                  <a:pos x="T8" y="T9"/>
                </a:cxn>
                <a:cxn ang="0">
                  <a:pos x="T10" y="T11"/>
                </a:cxn>
              </a:cxnLst>
              <a:rect l="0" t="0" r="r" b="b"/>
              <a:pathLst>
                <a:path w="33" h="38">
                  <a:moveTo>
                    <a:pt x="25" y="22"/>
                  </a:moveTo>
                  <a:cubicBezTo>
                    <a:pt x="23" y="22"/>
                    <a:pt x="12" y="24"/>
                    <a:pt x="3" y="34"/>
                  </a:cubicBezTo>
                  <a:cubicBezTo>
                    <a:pt x="2" y="36"/>
                    <a:pt x="1" y="37"/>
                    <a:pt x="0" y="38"/>
                  </a:cubicBezTo>
                  <a:cubicBezTo>
                    <a:pt x="1" y="35"/>
                    <a:pt x="2" y="23"/>
                    <a:pt x="10" y="13"/>
                  </a:cubicBezTo>
                  <a:cubicBezTo>
                    <a:pt x="19" y="3"/>
                    <a:pt x="30" y="1"/>
                    <a:pt x="33" y="0"/>
                  </a:cubicBezTo>
                  <a:cubicBezTo>
                    <a:pt x="32" y="3"/>
                    <a:pt x="32" y="12"/>
                    <a:pt x="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3" name="Freeform 141"/>
            <p:cNvSpPr/>
            <p:nvPr/>
          </p:nvSpPr>
          <p:spPr bwMode="auto">
            <a:xfrm>
              <a:off x="8558213" y="1201738"/>
              <a:ext cx="77787" cy="152400"/>
            </a:xfrm>
            <a:custGeom>
              <a:avLst/>
              <a:gdLst>
                <a:gd name="T0" fmla="*/ 3 w 24"/>
                <a:gd name="T1" fmla="*/ 22 h 47"/>
                <a:gd name="T2" fmla="*/ 19 w 24"/>
                <a:gd name="T3" fmla="*/ 42 h 47"/>
                <a:gd name="T4" fmla="*/ 20 w 24"/>
                <a:gd name="T5" fmla="*/ 47 h 47"/>
                <a:gd name="T6" fmla="*/ 20 w 24"/>
                <a:gd name="T7" fmla="*/ 19 h 47"/>
                <a:gd name="T8" fmla="*/ 4 w 24"/>
                <a:gd name="T9" fmla="*/ 0 h 47"/>
                <a:gd name="T10" fmla="*/ 3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3" y="22"/>
                  </a:moveTo>
                  <a:cubicBezTo>
                    <a:pt x="5" y="24"/>
                    <a:pt x="14" y="29"/>
                    <a:pt x="19" y="42"/>
                  </a:cubicBezTo>
                  <a:cubicBezTo>
                    <a:pt x="19" y="43"/>
                    <a:pt x="20" y="45"/>
                    <a:pt x="20" y="47"/>
                  </a:cubicBezTo>
                  <a:cubicBezTo>
                    <a:pt x="21" y="43"/>
                    <a:pt x="24" y="32"/>
                    <a:pt x="20" y="19"/>
                  </a:cubicBezTo>
                  <a:cubicBezTo>
                    <a:pt x="15" y="7"/>
                    <a:pt x="6" y="1"/>
                    <a:pt x="4" y="0"/>
                  </a:cubicBezTo>
                  <a:cubicBezTo>
                    <a:pt x="3" y="2"/>
                    <a:pt x="0" y="11"/>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4" name="Freeform 142"/>
            <p:cNvSpPr/>
            <p:nvPr/>
          </p:nvSpPr>
          <p:spPr bwMode="auto">
            <a:xfrm>
              <a:off x="8661400" y="1149351"/>
              <a:ext cx="127000" cy="101600"/>
            </a:xfrm>
            <a:custGeom>
              <a:avLst/>
              <a:gdLst>
                <a:gd name="T0" fmla="*/ 28 w 39"/>
                <a:gd name="T1" fmla="*/ 20 h 31"/>
                <a:gd name="T2" fmla="*/ 3 w 39"/>
                <a:gd name="T3" fmla="*/ 28 h 31"/>
                <a:gd name="T4" fmla="*/ 0 w 39"/>
                <a:gd name="T5" fmla="*/ 31 h 31"/>
                <a:gd name="T6" fmla="*/ 15 w 39"/>
                <a:gd name="T7" fmla="*/ 9 h 31"/>
                <a:gd name="T8" fmla="*/ 39 w 39"/>
                <a:gd name="T9" fmla="*/ 1 h 31"/>
                <a:gd name="T10" fmla="*/ 28 w 39"/>
                <a:gd name="T11" fmla="*/ 20 h 31"/>
              </a:gdLst>
              <a:ahLst/>
              <a:cxnLst>
                <a:cxn ang="0">
                  <a:pos x="T0" y="T1"/>
                </a:cxn>
                <a:cxn ang="0">
                  <a:pos x="T2" y="T3"/>
                </a:cxn>
                <a:cxn ang="0">
                  <a:pos x="T4" y="T5"/>
                </a:cxn>
                <a:cxn ang="0">
                  <a:pos x="T6" y="T7"/>
                </a:cxn>
                <a:cxn ang="0">
                  <a:pos x="T8" y="T9"/>
                </a:cxn>
                <a:cxn ang="0">
                  <a:pos x="T10" y="T11"/>
                </a:cxn>
              </a:cxnLst>
              <a:rect l="0" t="0" r="r" b="b"/>
              <a:pathLst>
                <a:path w="39" h="31">
                  <a:moveTo>
                    <a:pt x="28" y="20"/>
                  </a:moveTo>
                  <a:cubicBezTo>
                    <a:pt x="25" y="20"/>
                    <a:pt x="14" y="20"/>
                    <a:pt x="3" y="28"/>
                  </a:cubicBezTo>
                  <a:cubicBezTo>
                    <a:pt x="2" y="29"/>
                    <a:pt x="1" y="30"/>
                    <a:pt x="0" y="31"/>
                  </a:cubicBezTo>
                  <a:cubicBezTo>
                    <a:pt x="0" y="28"/>
                    <a:pt x="4" y="17"/>
                    <a:pt x="15" y="9"/>
                  </a:cubicBezTo>
                  <a:cubicBezTo>
                    <a:pt x="25" y="0"/>
                    <a:pt x="36" y="0"/>
                    <a:pt x="39" y="1"/>
                  </a:cubicBezTo>
                  <a:cubicBezTo>
                    <a:pt x="38" y="3"/>
                    <a:pt x="35" y="12"/>
                    <a:pt x="2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5" name="Freeform 143"/>
            <p:cNvSpPr/>
            <p:nvPr/>
          </p:nvSpPr>
          <p:spPr bwMode="auto">
            <a:xfrm>
              <a:off x="8607425" y="1085851"/>
              <a:ext cx="65087" cy="157163"/>
            </a:xfrm>
            <a:custGeom>
              <a:avLst/>
              <a:gdLst>
                <a:gd name="T0" fmla="*/ 1 w 20"/>
                <a:gd name="T1" fmla="*/ 22 h 49"/>
                <a:gd name="T2" fmla="*/ 12 w 20"/>
                <a:gd name="T3" fmla="*/ 45 h 49"/>
                <a:gd name="T4" fmla="*/ 13 w 20"/>
                <a:gd name="T5" fmla="*/ 49 h 49"/>
                <a:gd name="T6" fmla="*/ 18 w 20"/>
                <a:gd name="T7" fmla="*/ 23 h 49"/>
                <a:gd name="T8" fmla="*/ 6 w 20"/>
                <a:gd name="T9" fmla="*/ 0 h 49"/>
                <a:gd name="T10" fmla="*/ 1 w 20"/>
                <a:gd name="T11" fmla="*/ 22 h 49"/>
              </a:gdLst>
              <a:ahLst/>
              <a:cxnLst>
                <a:cxn ang="0">
                  <a:pos x="T0" y="T1"/>
                </a:cxn>
                <a:cxn ang="0">
                  <a:pos x="T2" y="T3"/>
                </a:cxn>
                <a:cxn ang="0">
                  <a:pos x="T4" y="T5"/>
                </a:cxn>
                <a:cxn ang="0">
                  <a:pos x="T6" y="T7"/>
                </a:cxn>
                <a:cxn ang="0">
                  <a:pos x="T8" y="T9"/>
                </a:cxn>
                <a:cxn ang="0">
                  <a:pos x="T10" y="T11"/>
                </a:cxn>
              </a:cxnLst>
              <a:rect l="0" t="0" r="r" b="b"/>
              <a:pathLst>
                <a:path w="20" h="49">
                  <a:moveTo>
                    <a:pt x="1" y="22"/>
                  </a:moveTo>
                  <a:cubicBezTo>
                    <a:pt x="3" y="24"/>
                    <a:pt x="11" y="31"/>
                    <a:pt x="12" y="45"/>
                  </a:cubicBezTo>
                  <a:cubicBezTo>
                    <a:pt x="12" y="46"/>
                    <a:pt x="13" y="48"/>
                    <a:pt x="13" y="49"/>
                  </a:cubicBezTo>
                  <a:cubicBezTo>
                    <a:pt x="14" y="47"/>
                    <a:pt x="20" y="36"/>
                    <a:pt x="18" y="23"/>
                  </a:cubicBezTo>
                  <a:cubicBezTo>
                    <a:pt x="16" y="10"/>
                    <a:pt x="8" y="2"/>
                    <a:pt x="6" y="0"/>
                  </a:cubicBezTo>
                  <a:cubicBezTo>
                    <a:pt x="5" y="3"/>
                    <a:pt x="0" y="11"/>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6" name="Freeform 144"/>
            <p:cNvSpPr/>
            <p:nvPr/>
          </p:nvSpPr>
          <p:spPr bwMode="auto">
            <a:xfrm>
              <a:off x="8704263" y="1073151"/>
              <a:ext cx="144462" cy="79375"/>
            </a:xfrm>
            <a:custGeom>
              <a:avLst/>
              <a:gdLst>
                <a:gd name="T0" fmla="*/ 30 w 45"/>
                <a:gd name="T1" fmla="*/ 20 h 25"/>
                <a:gd name="T2" fmla="*/ 5 w 45"/>
                <a:gd name="T3" fmla="*/ 23 h 25"/>
                <a:gd name="T4" fmla="*/ 0 w 45"/>
                <a:gd name="T5" fmla="*/ 25 h 25"/>
                <a:gd name="T6" fmla="*/ 20 w 45"/>
                <a:gd name="T7" fmla="*/ 6 h 25"/>
                <a:gd name="T8" fmla="*/ 45 w 45"/>
                <a:gd name="T9" fmla="*/ 3 h 25"/>
                <a:gd name="T10" fmla="*/ 30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30" y="20"/>
                  </a:moveTo>
                  <a:cubicBezTo>
                    <a:pt x="27" y="19"/>
                    <a:pt x="17" y="17"/>
                    <a:pt x="5" y="23"/>
                  </a:cubicBezTo>
                  <a:cubicBezTo>
                    <a:pt x="3" y="23"/>
                    <a:pt x="2" y="24"/>
                    <a:pt x="0" y="25"/>
                  </a:cubicBezTo>
                  <a:cubicBezTo>
                    <a:pt x="2" y="22"/>
                    <a:pt x="8" y="12"/>
                    <a:pt x="20" y="6"/>
                  </a:cubicBezTo>
                  <a:cubicBezTo>
                    <a:pt x="32" y="0"/>
                    <a:pt x="42" y="3"/>
                    <a:pt x="45" y="3"/>
                  </a:cubicBezTo>
                  <a:cubicBezTo>
                    <a:pt x="44" y="6"/>
                    <a:pt x="39" y="14"/>
                    <a:pt x="3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7" name="Freeform 145"/>
            <p:cNvSpPr/>
            <p:nvPr/>
          </p:nvSpPr>
          <p:spPr bwMode="auto">
            <a:xfrm>
              <a:off x="8675688" y="985838"/>
              <a:ext cx="53975" cy="160338"/>
            </a:xfrm>
            <a:custGeom>
              <a:avLst/>
              <a:gdLst>
                <a:gd name="T0" fmla="*/ 0 w 17"/>
                <a:gd name="T1" fmla="*/ 20 h 50"/>
                <a:gd name="T2" fmla="*/ 6 w 17"/>
                <a:gd name="T3" fmla="*/ 45 h 50"/>
                <a:gd name="T4" fmla="*/ 6 w 17"/>
                <a:gd name="T5" fmla="*/ 50 h 50"/>
                <a:gd name="T6" fmla="*/ 16 w 17"/>
                <a:gd name="T7" fmla="*/ 25 h 50"/>
                <a:gd name="T8" fmla="*/ 10 w 17"/>
                <a:gd name="T9" fmla="*/ 0 h 50"/>
                <a:gd name="T10" fmla="*/ 0 w 17"/>
                <a:gd name="T11" fmla="*/ 20 h 50"/>
              </a:gdLst>
              <a:ahLst/>
              <a:cxnLst>
                <a:cxn ang="0">
                  <a:pos x="T0" y="T1"/>
                </a:cxn>
                <a:cxn ang="0">
                  <a:pos x="T2" y="T3"/>
                </a:cxn>
                <a:cxn ang="0">
                  <a:pos x="T4" y="T5"/>
                </a:cxn>
                <a:cxn ang="0">
                  <a:pos x="T6" y="T7"/>
                </a:cxn>
                <a:cxn ang="0">
                  <a:pos x="T8" y="T9"/>
                </a:cxn>
                <a:cxn ang="0">
                  <a:pos x="T10" y="T11"/>
                </a:cxn>
              </a:cxnLst>
              <a:rect l="0" t="0" r="r" b="b"/>
              <a:pathLst>
                <a:path w="17" h="50">
                  <a:moveTo>
                    <a:pt x="0" y="20"/>
                  </a:moveTo>
                  <a:cubicBezTo>
                    <a:pt x="1" y="23"/>
                    <a:pt x="7" y="31"/>
                    <a:pt x="6" y="45"/>
                  </a:cubicBezTo>
                  <a:cubicBezTo>
                    <a:pt x="6" y="47"/>
                    <a:pt x="6" y="48"/>
                    <a:pt x="6" y="50"/>
                  </a:cubicBezTo>
                  <a:cubicBezTo>
                    <a:pt x="8" y="47"/>
                    <a:pt x="15" y="38"/>
                    <a:pt x="16" y="25"/>
                  </a:cubicBezTo>
                  <a:cubicBezTo>
                    <a:pt x="17" y="11"/>
                    <a:pt x="11" y="2"/>
                    <a:pt x="10" y="0"/>
                  </a:cubicBezTo>
                  <a:cubicBezTo>
                    <a:pt x="8" y="2"/>
                    <a:pt x="2" y="9"/>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8" name="Freeform 146"/>
            <p:cNvSpPr/>
            <p:nvPr/>
          </p:nvSpPr>
          <p:spPr bwMode="auto">
            <a:xfrm>
              <a:off x="8769350" y="1011238"/>
              <a:ext cx="153987" cy="61913"/>
            </a:xfrm>
            <a:custGeom>
              <a:avLst/>
              <a:gdLst>
                <a:gd name="T0" fmla="*/ 30 w 48"/>
                <a:gd name="T1" fmla="*/ 19 h 19"/>
                <a:gd name="T2" fmla="*/ 5 w 48"/>
                <a:gd name="T3" fmla="*/ 16 h 19"/>
                <a:gd name="T4" fmla="*/ 0 w 48"/>
                <a:gd name="T5" fmla="*/ 18 h 19"/>
                <a:gd name="T6" fmla="*/ 23 w 48"/>
                <a:gd name="T7" fmla="*/ 3 h 19"/>
                <a:gd name="T8" fmla="*/ 48 w 48"/>
                <a:gd name="T9" fmla="*/ 6 h 19"/>
                <a:gd name="T10" fmla="*/ 30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30" y="19"/>
                  </a:moveTo>
                  <a:cubicBezTo>
                    <a:pt x="27" y="17"/>
                    <a:pt x="18" y="13"/>
                    <a:pt x="5" y="16"/>
                  </a:cubicBezTo>
                  <a:cubicBezTo>
                    <a:pt x="3" y="16"/>
                    <a:pt x="1" y="17"/>
                    <a:pt x="0" y="18"/>
                  </a:cubicBezTo>
                  <a:cubicBezTo>
                    <a:pt x="2" y="15"/>
                    <a:pt x="10" y="6"/>
                    <a:pt x="23" y="3"/>
                  </a:cubicBezTo>
                  <a:cubicBezTo>
                    <a:pt x="36" y="0"/>
                    <a:pt x="46" y="4"/>
                    <a:pt x="48" y="6"/>
                  </a:cubicBezTo>
                  <a:cubicBezTo>
                    <a:pt x="47" y="8"/>
                    <a:pt x="40" y="15"/>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89" name="Freeform 147"/>
            <p:cNvSpPr/>
            <p:nvPr/>
          </p:nvSpPr>
          <p:spPr bwMode="auto">
            <a:xfrm>
              <a:off x="8758238" y="904876"/>
              <a:ext cx="61912" cy="150813"/>
            </a:xfrm>
            <a:custGeom>
              <a:avLst/>
              <a:gdLst>
                <a:gd name="T0" fmla="*/ 0 w 19"/>
                <a:gd name="T1" fmla="*/ 17 h 47"/>
                <a:gd name="T2" fmla="*/ 2 w 19"/>
                <a:gd name="T3" fmla="*/ 43 h 47"/>
                <a:gd name="T4" fmla="*/ 0 w 19"/>
                <a:gd name="T5" fmla="*/ 47 h 47"/>
                <a:gd name="T6" fmla="*/ 16 w 19"/>
                <a:gd name="T7" fmla="*/ 25 h 47"/>
                <a:gd name="T8" fmla="*/ 14 w 19"/>
                <a:gd name="T9" fmla="*/ 0 h 47"/>
                <a:gd name="T10" fmla="*/ 0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0" y="17"/>
                  </a:moveTo>
                  <a:cubicBezTo>
                    <a:pt x="1" y="20"/>
                    <a:pt x="5" y="30"/>
                    <a:pt x="2" y="43"/>
                  </a:cubicBezTo>
                  <a:cubicBezTo>
                    <a:pt x="1" y="44"/>
                    <a:pt x="1" y="46"/>
                    <a:pt x="0" y="47"/>
                  </a:cubicBezTo>
                  <a:cubicBezTo>
                    <a:pt x="3" y="45"/>
                    <a:pt x="12" y="38"/>
                    <a:pt x="16" y="25"/>
                  </a:cubicBezTo>
                  <a:cubicBezTo>
                    <a:pt x="19" y="12"/>
                    <a:pt x="15" y="2"/>
                    <a:pt x="14" y="0"/>
                  </a:cubicBezTo>
                  <a:cubicBezTo>
                    <a:pt x="12" y="1"/>
                    <a:pt x="5" y="7"/>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0" name="Freeform 148"/>
            <p:cNvSpPr/>
            <p:nvPr/>
          </p:nvSpPr>
          <p:spPr bwMode="auto">
            <a:xfrm>
              <a:off x="8848725" y="965201"/>
              <a:ext cx="161925" cy="55563"/>
            </a:xfrm>
            <a:custGeom>
              <a:avLst/>
              <a:gdLst>
                <a:gd name="T0" fmla="*/ 29 w 50"/>
                <a:gd name="T1" fmla="*/ 17 h 17"/>
                <a:gd name="T2" fmla="*/ 5 w 50"/>
                <a:gd name="T3" fmla="*/ 9 h 17"/>
                <a:gd name="T4" fmla="*/ 0 w 50"/>
                <a:gd name="T5" fmla="*/ 10 h 17"/>
                <a:gd name="T6" fmla="*/ 25 w 50"/>
                <a:gd name="T7" fmla="*/ 0 h 17"/>
                <a:gd name="T8" fmla="*/ 50 w 50"/>
                <a:gd name="T9" fmla="*/ 8 h 17"/>
                <a:gd name="T10" fmla="*/ 29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9" y="17"/>
                  </a:moveTo>
                  <a:cubicBezTo>
                    <a:pt x="27" y="15"/>
                    <a:pt x="18" y="9"/>
                    <a:pt x="5" y="9"/>
                  </a:cubicBezTo>
                  <a:cubicBezTo>
                    <a:pt x="3" y="9"/>
                    <a:pt x="1" y="9"/>
                    <a:pt x="0" y="10"/>
                  </a:cubicBezTo>
                  <a:cubicBezTo>
                    <a:pt x="2" y="8"/>
                    <a:pt x="12" y="1"/>
                    <a:pt x="25" y="0"/>
                  </a:cubicBezTo>
                  <a:cubicBezTo>
                    <a:pt x="39" y="0"/>
                    <a:pt x="47" y="6"/>
                    <a:pt x="50" y="8"/>
                  </a:cubicBezTo>
                  <a:cubicBezTo>
                    <a:pt x="47" y="10"/>
                    <a:pt x="40" y="16"/>
                    <a:pt x="2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1" name="Freeform 149"/>
            <p:cNvSpPr/>
            <p:nvPr/>
          </p:nvSpPr>
          <p:spPr bwMode="auto">
            <a:xfrm>
              <a:off x="8842375" y="842963"/>
              <a:ext cx="84137" cy="142875"/>
            </a:xfrm>
            <a:custGeom>
              <a:avLst/>
              <a:gdLst>
                <a:gd name="T0" fmla="*/ 6 w 26"/>
                <a:gd name="T1" fmla="*/ 15 h 44"/>
                <a:gd name="T2" fmla="*/ 2 w 26"/>
                <a:gd name="T3" fmla="*/ 40 h 44"/>
                <a:gd name="T4" fmla="*/ 0 w 26"/>
                <a:gd name="T5" fmla="*/ 44 h 44"/>
                <a:gd name="T6" fmla="*/ 19 w 26"/>
                <a:gd name="T7" fmla="*/ 26 h 44"/>
                <a:gd name="T8" fmla="*/ 23 w 26"/>
                <a:gd name="T9" fmla="*/ 0 h 44"/>
                <a:gd name="T10" fmla="*/ 6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6" y="15"/>
                  </a:moveTo>
                  <a:cubicBezTo>
                    <a:pt x="7" y="18"/>
                    <a:pt x="8" y="28"/>
                    <a:pt x="2" y="40"/>
                  </a:cubicBezTo>
                  <a:cubicBezTo>
                    <a:pt x="1" y="41"/>
                    <a:pt x="0" y="43"/>
                    <a:pt x="0" y="44"/>
                  </a:cubicBezTo>
                  <a:cubicBezTo>
                    <a:pt x="2" y="43"/>
                    <a:pt x="13" y="37"/>
                    <a:pt x="19" y="26"/>
                  </a:cubicBezTo>
                  <a:cubicBezTo>
                    <a:pt x="26" y="14"/>
                    <a:pt x="24" y="3"/>
                    <a:pt x="23" y="0"/>
                  </a:cubicBezTo>
                  <a:cubicBezTo>
                    <a:pt x="21" y="1"/>
                    <a:pt x="12" y="6"/>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2" name="Freeform 150"/>
            <p:cNvSpPr/>
            <p:nvPr/>
          </p:nvSpPr>
          <p:spPr bwMode="auto">
            <a:xfrm>
              <a:off x="8842375" y="1831976"/>
              <a:ext cx="236537" cy="109538"/>
            </a:xfrm>
            <a:custGeom>
              <a:avLst/>
              <a:gdLst>
                <a:gd name="T0" fmla="*/ 1 w 73"/>
                <a:gd name="T1" fmla="*/ 0 h 34"/>
                <a:gd name="T2" fmla="*/ 73 w 73"/>
                <a:gd name="T3" fmla="*/ 26 h 34"/>
                <a:gd name="T4" fmla="*/ 72 w 73"/>
                <a:gd name="T5" fmla="*/ 34 h 34"/>
                <a:gd name="T6" fmla="*/ 0 w 73"/>
                <a:gd name="T7" fmla="*/ 2 h 34"/>
                <a:gd name="T8" fmla="*/ 1 w 73"/>
                <a:gd name="T9" fmla="*/ 0 h 34"/>
              </a:gdLst>
              <a:ahLst/>
              <a:cxnLst>
                <a:cxn ang="0">
                  <a:pos x="T0" y="T1"/>
                </a:cxn>
                <a:cxn ang="0">
                  <a:pos x="T2" y="T3"/>
                </a:cxn>
                <a:cxn ang="0">
                  <a:pos x="T4" y="T5"/>
                </a:cxn>
                <a:cxn ang="0">
                  <a:pos x="T6" y="T7"/>
                </a:cxn>
                <a:cxn ang="0">
                  <a:pos x="T8" y="T9"/>
                </a:cxn>
              </a:cxnLst>
              <a:rect l="0" t="0" r="r" b="b"/>
              <a:pathLst>
                <a:path w="73" h="34">
                  <a:moveTo>
                    <a:pt x="1" y="0"/>
                  </a:moveTo>
                  <a:cubicBezTo>
                    <a:pt x="23" y="15"/>
                    <a:pt x="48" y="23"/>
                    <a:pt x="73" y="26"/>
                  </a:cubicBezTo>
                  <a:cubicBezTo>
                    <a:pt x="72" y="34"/>
                    <a:pt x="72" y="34"/>
                    <a:pt x="72" y="34"/>
                  </a:cubicBezTo>
                  <a:cubicBezTo>
                    <a:pt x="45" y="29"/>
                    <a:pt x="21" y="18"/>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3" name="Freeform 151"/>
            <p:cNvSpPr/>
            <p:nvPr/>
          </p:nvSpPr>
          <p:spPr bwMode="auto">
            <a:xfrm>
              <a:off x="8667750" y="1766888"/>
              <a:ext cx="155575" cy="80963"/>
            </a:xfrm>
            <a:custGeom>
              <a:avLst/>
              <a:gdLst>
                <a:gd name="T0" fmla="*/ 22 w 48"/>
                <a:gd name="T1" fmla="*/ 21 h 25"/>
                <a:gd name="T2" fmla="*/ 48 w 48"/>
                <a:gd name="T3" fmla="*/ 20 h 25"/>
                <a:gd name="T4" fmla="*/ 26 w 48"/>
                <a:gd name="T5" fmla="*/ 4 h 25"/>
                <a:gd name="T6" fmla="*/ 0 w 48"/>
                <a:gd name="T7" fmla="*/ 5 h 25"/>
                <a:gd name="T8" fmla="*/ 22 w 48"/>
                <a:gd name="T9" fmla="*/ 21 h 25"/>
              </a:gdLst>
              <a:ahLst/>
              <a:cxnLst>
                <a:cxn ang="0">
                  <a:pos x="T0" y="T1"/>
                </a:cxn>
                <a:cxn ang="0">
                  <a:pos x="T2" y="T3"/>
                </a:cxn>
                <a:cxn ang="0">
                  <a:pos x="T4" y="T5"/>
                </a:cxn>
                <a:cxn ang="0">
                  <a:pos x="T6" y="T7"/>
                </a:cxn>
                <a:cxn ang="0">
                  <a:pos x="T8" y="T9"/>
                </a:cxn>
              </a:cxnLst>
              <a:rect l="0" t="0" r="r" b="b"/>
              <a:pathLst>
                <a:path w="48" h="25">
                  <a:moveTo>
                    <a:pt x="22" y="21"/>
                  </a:moveTo>
                  <a:cubicBezTo>
                    <a:pt x="35" y="25"/>
                    <a:pt x="45" y="21"/>
                    <a:pt x="48" y="20"/>
                  </a:cubicBezTo>
                  <a:cubicBezTo>
                    <a:pt x="46" y="17"/>
                    <a:pt x="39" y="8"/>
                    <a:pt x="26" y="4"/>
                  </a:cubicBezTo>
                  <a:cubicBezTo>
                    <a:pt x="13" y="0"/>
                    <a:pt x="3" y="4"/>
                    <a:pt x="0" y="5"/>
                  </a:cubicBezTo>
                  <a:cubicBezTo>
                    <a:pt x="2" y="8"/>
                    <a:pt x="9" y="17"/>
                    <a:pt x="2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4" name="Freeform 152"/>
            <p:cNvSpPr/>
            <p:nvPr/>
          </p:nvSpPr>
          <p:spPr bwMode="auto">
            <a:xfrm>
              <a:off x="8775700" y="1666876"/>
              <a:ext cx="76200" cy="155575"/>
            </a:xfrm>
            <a:custGeom>
              <a:avLst/>
              <a:gdLst>
                <a:gd name="T0" fmla="*/ 20 w 24"/>
                <a:gd name="T1" fmla="*/ 23 h 48"/>
                <a:gd name="T2" fmla="*/ 18 w 24"/>
                <a:gd name="T3" fmla="*/ 48 h 48"/>
                <a:gd name="T4" fmla="*/ 3 w 24"/>
                <a:gd name="T5" fmla="*/ 25 h 48"/>
                <a:gd name="T6" fmla="*/ 6 w 24"/>
                <a:gd name="T7" fmla="*/ 0 h 48"/>
                <a:gd name="T8" fmla="*/ 20 w 24"/>
                <a:gd name="T9" fmla="*/ 23 h 48"/>
              </a:gdLst>
              <a:ahLst/>
              <a:cxnLst>
                <a:cxn ang="0">
                  <a:pos x="T0" y="T1"/>
                </a:cxn>
                <a:cxn ang="0">
                  <a:pos x="T2" y="T3"/>
                </a:cxn>
                <a:cxn ang="0">
                  <a:pos x="T4" y="T5"/>
                </a:cxn>
                <a:cxn ang="0">
                  <a:pos x="T6" y="T7"/>
                </a:cxn>
                <a:cxn ang="0">
                  <a:pos x="T8" y="T9"/>
                </a:cxn>
              </a:cxnLst>
              <a:rect l="0" t="0" r="r" b="b"/>
              <a:pathLst>
                <a:path w="24" h="48">
                  <a:moveTo>
                    <a:pt x="20" y="23"/>
                  </a:moveTo>
                  <a:cubicBezTo>
                    <a:pt x="24" y="36"/>
                    <a:pt x="19" y="46"/>
                    <a:pt x="18" y="48"/>
                  </a:cubicBezTo>
                  <a:cubicBezTo>
                    <a:pt x="15" y="46"/>
                    <a:pt x="6" y="38"/>
                    <a:pt x="3" y="25"/>
                  </a:cubicBezTo>
                  <a:cubicBezTo>
                    <a:pt x="0" y="12"/>
                    <a:pt x="5" y="2"/>
                    <a:pt x="6" y="0"/>
                  </a:cubicBezTo>
                  <a:cubicBezTo>
                    <a:pt x="8" y="2"/>
                    <a:pt x="17" y="9"/>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5" name="Freeform 153"/>
            <p:cNvSpPr/>
            <p:nvPr/>
          </p:nvSpPr>
          <p:spPr bwMode="auto">
            <a:xfrm>
              <a:off x="8913813" y="865188"/>
              <a:ext cx="139700" cy="90488"/>
            </a:xfrm>
            <a:custGeom>
              <a:avLst/>
              <a:gdLst>
                <a:gd name="T0" fmla="*/ 17 w 43"/>
                <a:gd name="T1" fmla="*/ 7 h 28"/>
                <a:gd name="T2" fmla="*/ 0 w 43"/>
                <a:gd name="T3" fmla="*/ 26 h 28"/>
                <a:gd name="T4" fmla="*/ 25 w 43"/>
                <a:gd name="T5" fmla="*/ 21 h 28"/>
                <a:gd name="T6" fmla="*/ 43 w 43"/>
                <a:gd name="T7" fmla="*/ 2 h 28"/>
                <a:gd name="T8" fmla="*/ 17 w 43"/>
                <a:gd name="T9" fmla="*/ 7 h 28"/>
              </a:gdLst>
              <a:ahLst/>
              <a:cxnLst>
                <a:cxn ang="0">
                  <a:pos x="T0" y="T1"/>
                </a:cxn>
                <a:cxn ang="0">
                  <a:pos x="T2" y="T3"/>
                </a:cxn>
                <a:cxn ang="0">
                  <a:pos x="T4" y="T5"/>
                </a:cxn>
                <a:cxn ang="0">
                  <a:pos x="T6" y="T7"/>
                </a:cxn>
                <a:cxn ang="0">
                  <a:pos x="T8" y="T9"/>
                </a:cxn>
              </a:cxnLst>
              <a:rect l="0" t="0" r="r" b="b"/>
              <a:pathLst>
                <a:path w="43" h="28">
                  <a:moveTo>
                    <a:pt x="17" y="7"/>
                  </a:moveTo>
                  <a:cubicBezTo>
                    <a:pt x="6" y="14"/>
                    <a:pt x="1" y="23"/>
                    <a:pt x="0" y="26"/>
                  </a:cubicBezTo>
                  <a:cubicBezTo>
                    <a:pt x="3" y="27"/>
                    <a:pt x="14" y="28"/>
                    <a:pt x="25" y="21"/>
                  </a:cubicBezTo>
                  <a:cubicBezTo>
                    <a:pt x="37" y="14"/>
                    <a:pt x="41" y="4"/>
                    <a:pt x="43" y="2"/>
                  </a:cubicBezTo>
                  <a:cubicBezTo>
                    <a:pt x="40" y="1"/>
                    <a:pt x="29" y="0"/>
                    <a:pt x="1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372" name="文本框 371"/>
          <p:cNvSpPr txBox="1"/>
          <p:nvPr/>
        </p:nvSpPr>
        <p:spPr>
          <a:xfrm>
            <a:off x="560454" y="4113928"/>
            <a:ext cx="264638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WAD</a:t>
            </a:r>
            <a:r>
              <a:rPr kumimoji="0" lang="zh-CN" altLang="en-US"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道路语义分割竞赛</a:t>
            </a:r>
            <a:br>
              <a:rPr kumimoji="0" lang="en-US" altLang="zh-CN"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br>
            <a:r>
              <a:rPr kumimoji="0" lang="zh-CN" altLang="en-US" sz="14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冠军</a:t>
            </a:r>
          </a:p>
        </p:txBody>
      </p:sp>
      <p:cxnSp>
        <p:nvCxnSpPr>
          <p:cNvPr id="373" name="直接连接符 372"/>
          <p:cNvCxnSpPr/>
          <p:nvPr/>
        </p:nvCxnSpPr>
        <p:spPr>
          <a:xfrm>
            <a:off x="1164507" y="4627604"/>
            <a:ext cx="1404000" cy="0"/>
          </a:xfrm>
          <a:prstGeom prst="line">
            <a:avLst/>
          </a:prstGeom>
          <a:ln w="31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419" name="文本框 418"/>
          <p:cNvSpPr txBox="1"/>
          <p:nvPr/>
        </p:nvSpPr>
        <p:spPr>
          <a:xfrm>
            <a:off x="4101204" y="4646377"/>
            <a:ext cx="150997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a:t>
            </a:r>
            <a:r>
              <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2018</a:t>
            </a: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年</a:t>
            </a:r>
            <a:endPar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nvGrpSpPr>
          <p:cNvPr id="420" name="组合 419"/>
          <p:cNvGrpSpPr/>
          <p:nvPr/>
        </p:nvGrpSpPr>
        <p:grpSpPr>
          <a:xfrm>
            <a:off x="5842510" y="4135478"/>
            <a:ext cx="346371" cy="700847"/>
            <a:chOff x="9207500" y="842963"/>
            <a:chExt cx="542925" cy="1098551"/>
          </a:xfrm>
          <a:solidFill>
            <a:schemeClr val="accent1">
              <a:alpha val="50000"/>
            </a:schemeClr>
          </a:solidFill>
        </p:grpSpPr>
        <p:sp>
          <p:nvSpPr>
            <p:cNvPr id="446" name="Freeform 110"/>
            <p:cNvSpPr/>
            <p:nvPr/>
          </p:nvSpPr>
          <p:spPr bwMode="auto">
            <a:xfrm>
              <a:off x="9507538" y="1592263"/>
              <a:ext cx="58737" cy="158750"/>
            </a:xfrm>
            <a:custGeom>
              <a:avLst/>
              <a:gdLst>
                <a:gd name="T0" fmla="*/ 0 w 18"/>
                <a:gd name="T1" fmla="*/ 19 h 49"/>
                <a:gd name="T2" fmla="*/ 5 w 18"/>
                <a:gd name="T3" fmla="*/ 44 h 49"/>
                <a:gd name="T4" fmla="*/ 5 w 18"/>
                <a:gd name="T5" fmla="*/ 49 h 49"/>
                <a:gd name="T6" fmla="*/ 17 w 18"/>
                <a:gd name="T7" fmla="*/ 25 h 49"/>
                <a:gd name="T8" fmla="*/ 11 w 18"/>
                <a:gd name="T9" fmla="*/ 0 h 49"/>
                <a:gd name="T10" fmla="*/ 0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0" y="19"/>
                  </a:moveTo>
                  <a:cubicBezTo>
                    <a:pt x="2" y="22"/>
                    <a:pt x="7" y="31"/>
                    <a:pt x="5" y="44"/>
                  </a:cubicBezTo>
                  <a:cubicBezTo>
                    <a:pt x="5" y="46"/>
                    <a:pt x="5" y="47"/>
                    <a:pt x="5" y="49"/>
                  </a:cubicBezTo>
                  <a:cubicBezTo>
                    <a:pt x="7" y="46"/>
                    <a:pt x="15" y="38"/>
                    <a:pt x="17" y="25"/>
                  </a:cubicBezTo>
                  <a:cubicBezTo>
                    <a:pt x="18" y="11"/>
                    <a:pt x="13" y="2"/>
                    <a:pt x="11" y="0"/>
                  </a:cubicBezTo>
                  <a:cubicBezTo>
                    <a:pt x="9" y="2"/>
                    <a:pt x="3" y="8"/>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7" name="Freeform 111"/>
            <p:cNvSpPr/>
            <p:nvPr/>
          </p:nvSpPr>
          <p:spPr bwMode="auto">
            <a:xfrm>
              <a:off x="9534525" y="1685926"/>
              <a:ext cx="147637" cy="71438"/>
            </a:xfrm>
            <a:custGeom>
              <a:avLst/>
              <a:gdLst>
                <a:gd name="T0" fmla="*/ 30 w 46"/>
                <a:gd name="T1" fmla="*/ 19 h 22"/>
                <a:gd name="T2" fmla="*/ 4 w 46"/>
                <a:gd name="T3" fmla="*/ 20 h 22"/>
                <a:gd name="T4" fmla="*/ 0 w 46"/>
                <a:gd name="T5" fmla="*/ 22 h 22"/>
                <a:gd name="T6" fmla="*/ 20 w 46"/>
                <a:gd name="T7" fmla="*/ 5 h 22"/>
                <a:gd name="T8" fmla="*/ 46 w 46"/>
                <a:gd name="T9" fmla="*/ 3 h 22"/>
                <a:gd name="T10" fmla="*/ 30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30" y="19"/>
                  </a:moveTo>
                  <a:cubicBezTo>
                    <a:pt x="27" y="18"/>
                    <a:pt x="17" y="15"/>
                    <a:pt x="4" y="20"/>
                  </a:cubicBezTo>
                  <a:cubicBezTo>
                    <a:pt x="3" y="21"/>
                    <a:pt x="1" y="22"/>
                    <a:pt x="0" y="22"/>
                  </a:cubicBezTo>
                  <a:cubicBezTo>
                    <a:pt x="2" y="20"/>
                    <a:pt x="8" y="10"/>
                    <a:pt x="20" y="5"/>
                  </a:cubicBezTo>
                  <a:cubicBezTo>
                    <a:pt x="33" y="0"/>
                    <a:pt x="43" y="3"/>
                    <a:pt x="46" y="3"/>
                  </a:cubicBezTo>
                  <a:cubicBezTo>
                    <a:pt x="44" y="6"/>
                    <a:pt x="39" y="14"/>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8" name="Freeform 112"/>
            <p:cNvSpPr/>
            <p:nvPr/>
          </p:nvSpPr>
          <p:spPr bwMode="auto">
            <a:xfrm>
              <a:off x="9550400" y="1501776"/>
              <a:ext cx="57150" cy="161925"/>
            </a:xfrm>
            <a:custGeom>
              <a:avLst/>
              <a:gdLst>
                <a:gd name="T0" fmla="*/ 0 w 18"/>
                <a:gd name="T1" fmla="*/ 22 h 50"/>
                <a:gd name="T2" fmla="*/ 11 w 18"/>
                <a:gd name="T3" fmla="*/ 45 h 50"/>
                <a:gd name="T4" fmla="*/ 11 w 18"/>
                <a:gd name="T5" fmla="*/ 50 h 50"/>
                <a:gd name="T6" fmla="*/ 17 w 18"/>
                <a:gd name="T7" fmla="*/ 24 h 50"/>
                <a:gd name="T8" fmla="*/ 7 w 18"/>
                <a:gd name="T9" fmla="*/ 0 h 50"/>
                <a:gd name="T10" fmla="*/ 0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0" y="22"/>
                  </a:moveTo>
                  <a:cubicBezTo>
                    <a:pt x="2" y="24"/>
                    <a:pt x="10" y="32"/>
                    <a:pt x="11" y="45"/>
                  </a:cubicBezTo>
                  <a:cubicBezTo>
                    <a:pt x="11" y="47"/>
                    <a:pt x="11" y="48"/>
                    <a:pt x="11" y="50"/>
                  </a:cubicBezTo>
                  <a:cubicBezTo>
                    <a:pt x="12" y="47"/>
                    <a:pt x="18" y="37"/>
                    <a:pt x="17" y="24"/>
                  </a:cubicBezTo>
                  <a:cubicBezTo>
                    <a:pt x="16" y="10"/>
                    <a:pt x="9" y="2"/>
                    <a:pt x="7" y="0"/>
                  </a:cubicBezTo>
                  <a:cubicBezTo>
                    <a:pt x="5" y="3"/>
                    <a:pt x="1" y="11"/>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9" name="Freeform 113"/>
            <p:cNvSpPr/>
            <p:nvPr/>
          </p:nvSpPr>
          <p:spPr bwMode="auto">
            <a:xfrm>
              <a:off x="9598025" y="1576388"/>
              <a:ext cx="133350" cy="93663"/>
            </a:xfrm>
            <a:custGeom>
              <a:avLst/>
              <a:gdLst>
                <a:gd name="T0" fmla="*/ 28 w 41"/>
                <a:gd name="T1" fmla="*/ 19 h 29"/>
                <a:gd name="T2" fmla="*/ 3 w 41"/>
                <a:gd name="T3" fmla="*/ 26 h 29"/>
                <a:gd name="T4" fmla="*/ 0 w 41"/>
                <a:gd name="T5" fmla="*/ 29 h 29"/>
                <a:gd name="T6" fmla="*/ 16 w 41"/>
                <a:gd name="T7" fmla="*/ 7 h 29"/>
                <a:gd name="T8" fmla="*/ 41 w 41"/>
                <a:gd name="T9" fmla="*/ 1 h 29"/>
                <a:gd name="T10" fmla="*/ 28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28" y="19"/>
                  </a:moveTo>
                  <a:cubicBezTo>
                    <a:pt x="25" y="19"/>
                    <a:pt x="14" y="18"/>
                    <a:pt x="3" y="26"/>
                  </a:cubicBezTo>
                  <a:cubicBezTo>
                    <a:pt x="2" y="27"/>
                    <a:pt x="1" y="28"/>
                    <a:pt x="0" y="29"/>
                  </a:cubicBezTo>
                  <a:cubicBezTo>
                    <a:pt x="1" y="26"/>
                    <a:pt x="5" y="15"/>
                    <a:pt x="16" y="7"/>
                  </a:cubicBezTo>
                  <a:cubicBezTo>
                    <a:pt x="27" y="0"/>
                    <a:pt x="38" y="0"/>
                    <a:pt x="41" y="1"/>
                  </a:cubicBezTo>
                  <a:cubicBezTo>
                    <a:pt x="40" y="3"/>
                    <a:pt x="36" y="12"/>
                    <a:pt x="2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0" name="Freeform 114"/>
            <p:cNvSpPr/>
            <p:nvPr/>
          </p:nvSpPr>
          <p:spPr bwMode="auto">
            <a:xfrm>
              <a:off x="9569450" y="1411288"/>
              <a:ext cx="74612" cy="155575"/>
            </a:xfrm>
            <a:custGeom>
              <a:avLst/>
              <a:gdLst>
                <a:gd name="T0" fmla="*/ 2 w 23"/>
                <a:gd name="T1" fmla="*/ 22 h 48"/>
                <a:gd name="T2" fmla="*/ 17 w 23"/>
                <a:gd name="T3" fmla="*/ 43 h 48"/>
                <a:gd name="T4" fmla="*/ 18 w 23"/>
                <a:gd name="T5" fmla="*/ 48 h 48"/>
                <a:gd name="T6" fmla="*/ 19 w 23"/>
                <a:gd name="T7" fmla="*/ 21 h 48"/>
                <a:gd name="T8" fmla="*/ 4 w 23"/>
                <a:gd name="T9" fmla="*/ 0 h 48"/>
                <a:gd name="T10" fmla="*/ 2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 y="22"/>
                  </a:moveTo>
                  <a:cubicBezTo>
                    <a:pt x="4" y="24"/>
                    <a:pt x="13" y="30"/>
                    <a:pt x="17" y="43"/>
                  </a:cubicBezTo>
                  <a:cubicBezTo>
                    <a:pt x="17" y="45"/>
                    <a:pt x="18" y="46"/>
                    <a:pt x="18" y="48"/>
                  </a:cubicBezTo>
                  <a:cubicBezTo>
                    <a:pt x="19" y="45"/>
                    <a:pt x="23" y="33"/>
                    <a:pt x="19" y="21"/>
                  </a:cubicBezTo>
                  <a:cubicBezTo>
                    <a:pt x="15" y="8"/>
                    <a:pt x="6" y="1"/>
                    <a:pt x="4" y="0"/>
                  </a:cubicBezTo>
                  <a:cubicBezTo>
                    <a:pt x="3" y="3"/>
                    <a:pt x="0" y="11"/>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1" name="Freeform 115"/>
            <p:cNvSpPr/>
            <p:nvPr/>
          </p:nvSpPr>
          <p:spPr bwMode="auto">
            <a:xfrm>
              <a:off x="9640888" y="1454151"/>
              <a:ext cx="109537" cy="115888"/>
            </a:xfrm>
            <a:custGeom>
              <a:avLst/>
              <a:gdLst>
                <a:gd name="T0" fmla="*/ 26 w 34"/>
                <a:gd name="T1" fmla="*/ 20 h 36"/>
                <a:gd name="T2" fmla="*/ 3 w 34"/>
                <a:gd name="T3" fmla="*/ 32 h 36"/>
                <a:gd name="T4" fmla="*/ 0 w 34"/>
                <a:gd name="T5" fmla="*/ 36 h 36"/>
                <a:gd name="T6" fmla="*/ 11 w 34"/>
                <a:gd name="T7" fmla="*/ 11 h 36"/>
                <a:gd name="T8" fmla="*/ 34 w 34"/>
                <a:gd name="T9" fmla="*/ 0 h 36"/>
                <a:gd name="T10" fmla="*/ 26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26" y="20"/>
                  </a:moveTo>
                  <a:cubicBezTo>
                    <a:pt x="23" y="21"/>
                    <a:pt x="12" y="22"/>
                    <a:pt x="3" y="32"/>
                  </a:cubicBezTo>
                  <a:cubicBezTo>
                    <a:pt x="2" y="33"/>
                    <a:pt x="1" y="34"/>
                    <a:pt x="0" y="36"/>
                  </a:cubicBezTo>
                  <a:cubicBezTo>
                    <a:pt x="0" y="32"/>
                    <a:pt x="2" y="21"/>
                    <a:pt x="11" y="11"/>
                  </a:cubicBezTo>
                  <a:cubicBezTo>
                    <a:pt x="21" y="1"/>
                    <a:pt x="31" y="0"/>
                    <a:pt x="34" y="0"/>
                  </a:cubicBezTo>
                  <a:cubicBezTo>
                    <a:pt x="34" y="2"/>
                    <a:pt x="33" y="12"/>
                    <a:pt x="2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2" name="Freeform 116"/>
            <p:cNvSpPr/>
            <p:nvPr/>
          </p:nvSpPr>
          <p:spPr bwMode="auto">
            <a:xfrm>
              <a:off x="9566275" y="1317626"/>
              <a:ext cx="87312" cy="142875"/>
            </a:xfrm>
            <a:custGeom>
              <a:avLst/>
              <a:gdLst>
                <a:gd name="T0" fmla="*/ 4 w 27"/>
                <a:gd name="T1" fmla="*/ 23 h 44"/>
                <a:gd name="T2" fmla="*/ 23 w 27"/>
                <a:gd name="T3" fmla="*/ 40 h 44"/>
                <a:gd name="T4" fmla="*/ 25 w 27"/>
                <a:gd name="T5" fmla="*/ 44 h 44"/>
                <a:gd name="T6" fmla="*/ 21 w 27"/>
                <a:gd name="T7" fmla="*/ 18 h 44"/>
                <a:gd name="T8" fmla="*/ 2 w 27"/>
                <a:gd name="T9" fmla="*/ 0 h 44"/>
                <a:gd name="T10" fmla="*/ 4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4" y="23"/>
                  </a:moveTo>
                  <a:cubicBezTo>
                    <a:pt x="7" y="24"/>
                    <a:pt x="17" y="28"/>
                    <a:pt x="23" y="40"/>
                  </a:cubicBezTo>
                  <a:cubicBezTo>
                    <a:pt x="24" y="41"/>
                    <a:pt x="25" y="43"/>
                    <a:pt x="25" y="44"/>
                  </a:cubicBezTo>
                  <a:cubicBezTo>
                    <a:pt x="26" y="41"/>
                    <a:pt x="27" y="29"/>
                    <a:pt x="21" y="18"/>
                  </a:cubicBezTo>
                  <a:cubicBezTo>
                    <a:pt x="14" y="6"/>
                    <a:pt x="5" y="2"/>
                    <a:pt x="2" y="0"/>
                  </a:cubicBezTo>
                  <a:cubicBezTo>
                    <a:pt x="1" y="3"/>
                    <a:pt x="0" y="1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3" name="Freeform 117"/>
            <p:cNvSpPr/>
            <p:nvPr/>
          </p:nvSpPr>
          <p:spPr bwMode="auto">
            <a:xfrm>
              <a:off x="9659938" y="1323976"/>
              <a:ext cx="87312" cy="136525"/>
            </a:xfrm>
            <a:custGeom>
              <a:avLst/>
              <a:gdLst>
                <a:gd name="T0" fmla="*/ 23 w 27"/>
                <a:gd name="T1" fmla="*/ 22 h 42"/>
                <a:gd name="T2" fmla="*/ 3 w 27"/>
                <a:gd name="T3" fmla="*/ 38 h 42"/>
                <a:gd name="T4" fmla="*/ 1 w 27"/>
                <a:gd name="T5" fmla="*/ 42 h 42"/>
                <a:gd name="T6" fmla="*/ 7 w 27"/>
                <a:gd name="T7" fmla="*/ 16 h 42"/>
                <a:gd name="T8" fmla="*/ 27 w 27"/>
                <a:gd name="T9" fmla="*/ 0 h 42"/>
                <a:gd name="T10" fmla="*/ 23 w 27"/>
                <a:gd name="T11" fmla="*/ 22 h 42"/>
              </a:gdLst>
              <a:ahLst/>
              <a:cxnLst>
                <a:cxn ang="0">
                  <a:pos x="T0" y="T1"/>
                </a:cxn>
                <a:cxn ang="0">
                  <a:pos x="T2" y="T3"/>
                </a:cxn>
                <a:cxn ang="0">
                  <a:pos x="T4" y="T5"/>
                </a:cxn>
                <a:cxn ang="0">
                  <a:pos x="T6" y="T7"/>
                </a:cxn>
                <a:cxn ang="0">
                  <a:pos x="T8" y="T9"/>
                </a:cxn>
                <a:cxn ang="0">
                  <a:pos x="T10" y="T11"/>
                </a:cxn>
              </a:cxnLst>
              <a:rect l="0" t="0" r="r" b="b"/>
              <a:pathLst>
                <a:path w="27" h="42">
                  <a:moveTo>
                    <a:pt x="23" y="22"/>
                  </a:moveTo>
                  <a:cubicBezTo>
                    <a:pt x="20" y="23"/>
                    <a:pt x="10" y="27"/>
                    <a:pt x="3" y="38"/>
                  </a:cubicBezTo>
                  <a:cubicBezTo>
                    <a:pt x="2" y="40"/>
                    <a:pt x="1" y="41"/>
                    <a:pt x="1" y="42"/>
                  </a:cubicBezTo>
                  <a:cubicBezTo>
                    <a:pt x="0" y="39"/>
                    <a:pt x="0" y="27"/>
                    <a:pt x="7" y="16"/>
                  </a:cubicBezTo>
                  <a:cubicBezTo>
                    <a:pt x="14" y="5"/>
                    <a:pt x="24" y="1"/>
                    <a:pt x="27" y="0"/>
                  </a:cubicBezTo>
                  <a:cubicBezTo>
                    <a:pt x="27" y="3"/>
                    <a:pt x="27" y="1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4" name="Freeform 118"/>
            <p:cNvSpPr/>
            <p:nvPr/>
          </p:nvSpPr>
          <p:spPr bwMode="auto">
            <a:xfrm>
              <a:off x="9544050" y="1230313"/>
              <a:ext cx="103187" cy="123825"/>
            </a:xfrm>
            <a:custGeom>
              <a:avLst/>
              <a:gdLst>
                <a:gd name="T0" fmla="*/ 7 w 32"/>
                <a:gd name="T1" fmla="*/ 22 h 38"/>
                <a:gd name="T2" fmla="*/ 29 w 32"/>
                <a:gd name="T3" fmla="*/ 34 h 38"/>
                <a:gd name="T4" fmla="*/ 32 w 32"/>
                <a:gd name="T5" fmla="*/ 38 h 38"/>
                <a:gd name="T6" fmla="*/ 22 w 32"/>
                <a:gd name="T7" fmla="*/ 13 h 38"/>
                <a:gd name="T8" fmla="*/ 0 w 32"/>
                <a:gd name="T9" fmla="*/ 0 h 38"/>
                <a:gd name="T10" fmla="*/ 7 w 32"/>
                <a:gd name="T11" fmla="*/ 22 h 38"/>
              </a:gdLst>
              <a:ahLst/>
              <a:cxnLst>
                <a:cxn ang="0">
                  <a:pos x="T0" y="T1"/>
                </a:cxn>
                <a:cxn ang="0">
                  <a:pos x="T2" y="T3"/>
                </a:cxn>
                <a:cxn ang="0">
                  <a:pos x="T4" y="T5"/>
                </a:cxn>
                <a:cxn ang="0">
                  <a:pos x="T6" y="T7"/>
                </a:cxn>
                <a:cxn ang="0">
                  <a:pos x="T8" y="T9"/>
                </a:cxn>
                <a:cxn ang="0">
                  <a:pos x="T10" y="T11"/>
                </a:cxn>
              </a:cxnLst>
              <a:rect l="0" t="0" r="r" b="b"/>
              <a:pathLst>
                <a:path w="32" h="38">
                  <a:moveTo>
                    <a:pt x="7" y="22"/>
                  </a:moveTo>
                  <a:cubicBezTo>
                    <a:pt x="10" y="22"/>
                    <a:pt x="20" y="24"/>
                    <a:pt x="29" y="34"/>
                  </a:cubicBezTo>
                  <a:cubicBezTo>
                    <a:pt x="30" y="36"/>
                    <a:pt x="31" y="37"/>
                    <a:pt x="32" y="38"/>
                  </a:cubicBezTo>
                  <a:cubicBezTo>
                    <a:pt x="32" y="35"/>
                    <a:pt x="31" y="23"/>
                    <a:pt x="22" y="13"/>
                  </a:cubicBezTo>
                  <a:cubicBezTo>
                    <a:pt x="13" y="3"/>
                    <a:pt x="3" y="1"/>
                    <a:pt x="0" y="0"/>
                  </a:cubicBezTo>
                  <a:cubicBezTo>
                    <a:pt x="0" y="3"/>
                    <a:pt x="1" y="12"/>
                    <a:pt x="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5" name="Freeform 119"/>
            <p:cNvSpPr/>
            <p:nvPr/>
          </p:nvSpPr>
          <p:spPr bwMode="auto">
            <a:xfrm>
              <a:off x="9647238" y="1201738"/>
              <a:ext cx="77787" cy="152400"/>
            </a:xfrm>
            <a:custGeom>
              <a:avLst/>
              <a:gdLst>
                <a:gd name="T0" fmla="*/ 22 w 24"/>
                <a:gd name="T1" fmla="*/ 22 h 47"/>
                <a:gd name="T2" fmla="*/ 6 w 24"/>
                <a:gd name="T3" fmla="*/ 42 h 47"/>
                <a:gd name="T4" fmla="*/ 4 w 24"/>
                <a:gd name="T5" fmla="*/ 47 h 47"/>
                <a:gd name="T6" fmla="*/ 5 w 24"/>
                <a:gd name="T7" fmla="*/ 19 h 47"/>
                <a:gd name="T8" fmla="*/ 21 w 24"/>
                <a:gd name="T9" fmla="*/ 0 h 47"/>
                <a:gd name="T10" fmla="*/ 22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22" y="22"/>
                  </a:moveTo>
                  <a:cubicBezTo>
                    <a:pt x="19" y="24"/>
                    <a:pt x="10" y="29"/>
                    <a:pt x="6" y="42"/>
                  </a:cubicBezTo>
                  <a:cubicBezTo>
                    <a:pt x="5" y="43"/>
                    <a:pt x="5" y="45"/>
                    <a:pt x="4" y="47"/>
                  </a:cubicBezTo>
                  <a:cubicBezTo>
                    <a:pt x="3" y="43"/>
                    <a:pt x="0" y="32"/>
                    <a:pt x="5" y="19"/>
                  </a:cubicBezTo>
                  <a:cubicBezTo>
                    <a:pt x="9" y="7"/>
                    <a:pt x="18" y="1"/>
                    <a:pt x="21" y="0"/>
                  </a:cubicBezTo>
                  <a:cubicBezTo>
                    <a:pt x="22" y="2"/>
                    <a:pt x="24"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6" name="Freeform 120"/>
            <p:cNvSpPr/>
            <p:nvPr/>
          </p:nvSpPr>
          <p:spPr bwMode="auto">
            <a:xfrm>
              <a:off x="9494838" y="1149351"/>
              <a:ext cx="130175" cy="101600"/>
            </a:xfrm>
            <a:custGeom>
              <a:avLst/>
              <a:gdLst>
                <a:gd name="T0" fmla="*/ 12 w 40"/>
                <a:gd name="T1" fmla="*/ 20 h 31"/>
                <a:gd name="T2" fmla="*/ 36 w 40"/>
                <a:gd name="T3" fmla="*/ 28 h 31"/>
                <a:gd name="T4" fmla="*/ 40 w 40"/>
                <a:gd name="T5" fmla="*/ 31 h 31"/>
                <a:gd name="T6" fmla="*/ 25 w 40"/>
                <a:gd name="T7" fmla="*/ 9 h 31"/>
                <a:gd name="T8" fmla="*/ 0 w 40"/>
                <a:gd name="T9" fmla="*/ 1 h 31"/>
                <a:gd name="T10" fmla="*/ 12 w 40"/>
                <a:gd name="T11" fmla="*/ 20 h 31"/>
              </a:gdLst>
              <a:ahLst/>
              <a:cxnLst>
                <a:cxn ang="0">
                  <a:pos x="T0" y="T1"/>
                </a:cxn>
                <a:cxn ang="0">
                  <a:pos x="T2" y="T3"/>
                </a:cxn>
                <a:cxn ang="0">
                  <a:pos x="T4" y="T5"/>
                </a:cxn>
                <a:cxn ang="0">
                  <a:pos x="T6" y="T7"/>
                </a:cxn>
                <a:cxn ang="0">
                  <a:pos x="T8" y="T9"/>
                </a:cxn>
                <a:cxn ang="0">
                  <a:pos x="T10" y="T11"/>
                </a:cxn>
              </a:cxnLst>
              <a:rect l="0" t="0" r="r" b="b"/>
              <a:pathLst>
                <a:path w="40" h="31">
                  <a:moveTo>
                    <a:pt x="12" y="20"/>
                  </a:moveTo>
                  <a:cubicBezTo>
                    <a:pt x="15" y="20"/>
                    <a:pt x="26" y="20"/>
                    <a:pt x="36" y="28"/>
                  </a:cubicBezTo>
                  <a:cubicBezTo>
                    <a:pt x="38" y="29"/>
                    <a:pt x="39" y="30"/>
                    <a:pt x="40" y="31"/>
                  </a:cubicBezTo>
                  <a:cubicBezTo>
                    <a:pt x="39" y="28"/>
                    <a:pt x="35" y="17"/>
                    <a:pt x="25" y="9"/>
                  </a:cubicBezTo>
                  <a:cubicBezTo>
                    <a:pt x="14" y="0"/>
                    <a:pt x="3" y="0"/>
                    <a:pt x="0" y="1"/>
                  </a:cubicBezTo>
                  <a:cubicBezTo>
                    <a:pt x="1" y="3"/>
                    <a:pt x="4" y="12"/>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7" name="Freeform 121"/>
            <p:cNvSpPr/>
            <p:nvPr/>
          </p:nvSpPr>
          <p:spPr bwMode="auto">
            <a:xfrm>
              <a:off x="9613900" y="1085851"/>
              <a:ext cx="61912" cy="157163"/>
            </a:xfrm>
            <a:custGeom>
              <a:avLst/>
              <a:gdLst>
                <a:gd name="T0" fmla="*/ 19 w 19"/>
                <a:gd name="T1" fmla="*/ 22 h 49"/>
                <a:gd name="T2" fmla="*/ 7 w 19"/>
                <a:gd name="T3" fmla="*/ 45 h 49"/>
                <a:gd name="T4" fmla="*/ 7 w 19"/>
                <a:gd name="T5" fmla="*/ 49 h 49"/>
                <a:gd name="T6" fmla="*/ 2 w 19"/>
                <a:gd name="T7" fmla="*/ 23 h 49"/>
                <a:gd name="T8" fmla="*/ 13 w 19"/>
                <a:gd name="T9" fmla="*/ 0 h 49"/>
                <a:gd name="T10" fmla="*/ 19 w 19"/>
                <a:gd name="T11" fmla="*/ 22 h 49"/>
              </a:gdLst>
              <a:ahLst/>
              <a:cxnLst>
                <a:cxn ang="0">
                  <a:pos x="T0" y="T1"/>
                </a:cxn>
                <a:cxn ang="0">
                  <a:pos x="T2" y="T3"/>
                </a:cxn>
                <a:cxn ang="0">
                  <a:pos x="T4" y="T5"/>
                </a:cxn>
                <a:cxn ang="0">
                  <a:pos x="T6" y="T7"/>
                </a:cxn>
                <a:cxn ang="0">
                  <a:pos x="T8" y="T9"/>
                </a:cxn>
                <a:cxn ang="0">
                  <a:pos x="T10" y="T11"/>
                </a:cxn>
              </a:cxnLst>
              <a:rect l="0" t="0" r="r" b="b"/>
              <a:pathLst>
                <a:path w="19" h="49">
                  <a:moveTo>
                    <a:pt x="19" y="22"/>
                  </a:moveTo>
                  <a:cubicBezTo>
                    <a:pt x="17" y="24"/>
                    <a:pt x="9" y="31"/>
                    <a:pt x="7" y="45"/>
                  </a:cubicBezTo>
                  <a:cubicBezTo>
                    <a:pt x="7" y="46"/>
                    <a:pt x="7" y="48"/>
                    <a:pt x="7" y="49"/>
                  </a:cubicBezTo>
                  <a:cubicBezTo>
                    <a:pt x="5" y="47"/>
                    <a:pt x="0" y="36"/>
                    <a:pt x="2" y="23"/>
                  </a:cubicBezTo>
                  <a:cubicBezTo>
                    <a:pt x="3" y="10"/>
                    <a:pt x="11" y="2"/>
                    <a:pt x="13" y="0"/>
                  </a:cubicBezTo>
                  <a:cubicBezTo>
                    <a:pt x="15" y="3"/>
                    <a:pt x="19" y="11"/>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8" name="Freeform 122"/>
            <p:cNvSpPr/>
            <p:nvPr/>
          </p:nvSpPr>
          <p:spPr bwMode="auto">
            <a:xfrm>
              <a:off x="9434513" y="1073151"/>
              <a:ext cx="144462" cy="79375"/>
            </a:xfrm>
            <a:custGeom>
              <a:avLst/>
              <a:gdLst>
                <a:gd name="T0" fmla="*/ 15 w 45"/>
                <a:gd name="T1" fmla="*/ 20 h 25"/>
                <a:gd name="T2" fmla="*/ 41 w 45"/>
                <a:gd name="T3" fmla="*/ 23 h 25"/>
                <a:gd name="T4" fmla="*/ 45 w 45"/>
                <a:gd name="T5" fmla="*/ 25 h 25"/>
                <a:gd name="T6" fmla="*/ 26 w 45"/>
                <a:gd name="T7" fmla="*/ 6 h 25"/>
                <a:gd name="T8" fmla="*/ 0 w 45"/>
                <a:gd name="T9" fmla="*/ 3 h 25"/>
                <a:gd name="T10" fmla="*/ 15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15" y="20"/>
                  </a:moveTo>
                  <a:cubicBezTo>
                    <a:pt x="18" y="19"/>
                    <a:pt x="29" y="17"/>
                    <a:pt x="41" y="23"/>
                  </a:cubicBezTo>
                  <a:cubicBezTo>
                    <a:pt x="42" y="23"/>
                    <a:pt x="44" y="24"/>
                    <a:pt x="45" y="25"/>
                  </a:cubicBezTo>
                  <a:cubicBezTo>
                    <a:pt x="44" y="22"/>
                    <a:pt x="38" y="12"/>
                    <a:pt x="26" y="6"/>
                  </a:cubicBezTo>
                  <a:cubicBezTo>
                    <a:pt x="14" y="0"/>
                    <a:pt x="3" y="3"/>
                    <a:pt x="0" y="3"/>
                  </a:cubicBezTo>
                  <a:cubicBezTo>
                    <a:pt x="2" y="6"/>
                    <a:pt x="6" y="14"/>
                    <a:pt x="1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59" name="Freeform 123"/>
            <p:cNvSpPr/>
            <p:nvPr/>
          </p:nvSpPr>
          <p:spPr bwMode="auto">
            <a:xfrm>
              <a:off x="9553575" y="985838"/>
              <a:ext cx="57150" cy="160338"/>
            </a:xfrm>
            <a:custGeom>
              <a:avLst/>
              <a:gdLst>
                <a:gd name="T0" fmla="*/ 18 w 18"/>
                <a:gd name="T1" fmla="*/ 20 h 50"/>
                <a:gd name="T2" fmla="*/ 11 w 18"/>
                <a:gd name="T3" fmla="*/ 45 h 50"/>
                <a:gd name="T4" fmla="*/ 12 w 18"/>
                <a:gd name="T5" fmla="*/ 50 h 50"/>
                <a:gd name="T6" fmla="*/ 1 w 18"/>
                <a:gd name="T7" fmla="*/ 25 h 50"/>
                <a:gd name="T8" fmla="*/ 8 w 18"/>
                <a:gd name="T9" fmla="*/ 0 h 50"/>
                <a:gd name="T10" fmla="*/ 18 w 18"/>
                <a:gd name="T11" fmla="*/ 20 h 50"/>
              </a:gdLst>
              <a:ahLst/>
              <a:cxnLst>
                <a:cxn ang="0">
                  <a:pos x="T0" y="T1"/>
                </a:cxn>
                <a:cxn ang="0">
                  <a:pos x="T2" y="T3"/>
                </a:cxn>
                <a:cxn ang="0">
                  <a:pos x="T4" y="T5"/>
                </a:cxn>
                <a:cxn ang="0">
                  <a:pos x="T6" y="T7"/>
                </a:cxn>
                <a:cxn ang="0">
                  <a:pos x="T8" y="T9"/>
                </a:cxn>
                <a:cxn ang="0">
                  <a:pos x="T10" y="T11"/>
                </a:cxn>
              </a:cxnLst>
              <a:rect l="0" t="0" r="r" b="b"/>
              <a:pathLst>
                <a:path w="18" h="50">
                  <a:moveTo>
                    <a:pt x="18" y="20"/>
                  </a:moveTo>
                  <a:cubicBezTo>
                    <a:pt x="16" y="23"/>
                    <a:pt x="10" y="31"/>
                    <a:pt x="11" y="45"/>
                  </a:cubicBezTo>
                  <a:cubicBezTo>
                    <a:pt x="11" y="47"/>
                    <a:pt x="11" y="48"/>
                    <a:pt x="12" y="50"/>
                  </a:cubicBezTo>
                  <a:cubicBezTo>
                    <a:pt x="9" y="47"/>
                    <a:pt x="2" y="38"/>
                    <a:pt x="1" y="25"/>
                  </a:cubicBezTo>
                  <a:cubicBezTo>
                    <a:pt x="0" y="11"/>
                    <a:pt x="6" y="2"/>
                    <a:pt x="8" y="0"/>
                  </a:cubicBezTo>
                  <a:cubicBezTo>
                    <a:pt x="10" y="2"/>
                    <a:pt x="16" y="9"/>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60" name="Freeform 124"/>
            <p:cNvSpPr/>
            <p:nvPr/>
          </p:nvSpPr>
          <p:spPr bwMode="auto">
            <a:xfrm>
              <a:off x="9359900" y="1011238"/>
              <a:ext cx="153987" cy="61913"/>
            </a:xfrm>
            <a:custGeom>
              <a:avLst/>
              <a:gdLst>
                <a:gd name="T0" fmla="*/ 18 w 48"/>
                <a:gd name="T1" fmla="*/ 19 h 19"/>
                <a:gd name="T2" fmla="*/ 44 w 48"/>
                <a:gd name="T3" fmla="*/ 16 h 19"/>
                <a:gd name="T4" fmla="*/ 48 w 48"/>
                <a:gd name="T5" fmla="*/ 18 h 19"/>
                <a:gd name="T6" fmla="*/ 26 w 48"/>
                <a:gd name="T7" fmla="*/ 3 h 19"/>
                <a:gd name="T8" fmla="*/ 0 w 48"/>
                <a:gd name="T9" fmla="*/ 6 h 19"/>
                <a:gd name="T10" fmla="*/ 18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18" y="19"/>
                  </a:moveTo>
                  <a:cubicBezTo>
                    <a:pt x="21" y="17"/>
                    <a:pt x="31" y="13"/>
                    <a:pt x="44" y="16"/>
                  </a:cubicBezTo>
                  <a:cubicBezTo>
                    <a:pt x="45" y="16"/>
                    <a:pt x="47" y="17"/>
                    <a:pt x="48" y="18"/>
                  </a:cubicBezTo>
                  <a:cubicBezTo>
                    <a:pt x="46" y="15"/>
                    <a:pt x="39" y="6"/>
                    <a:pt x="26" y="3"/>
                  </a:cubicBezTo>
                  <a:cubicBezTo>
                    <a:pt x="12" y="0"/>
                    <a:pt x="3" y="4"/>
                    <a:pt x="0" y="6"/>
                  </a:cubicBezTo>
                  <a:cubicBezTo>
                    <a:pt x="2" y="8"/>
                    <a:pt x="8" y="15"/>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61" name="Freeform 125"/>
            <p:cNvSpPr/>
            <p:nvPr/>
          </p:nvSpPr>
          <p:spPr bwMode="auto">
            <a:xfrm>
              <a:off x="9463088" y="904876"/>
              <a:ext cx="61912" cy="150813"/>
            </a:xfrm>
            <a:custGeom>
              <a:avLst/>
              <a:gdLst>
                <a:gd name="T0" fmla="*/ 19 w 19"/>
                <a:gd name="T1" fmla="*/ 17 h 47"/>
                <a:gd name="T2" fmla="*/ 18 w 19"/>
                <a:gd name="T3" fmla="*/ 43 h 47"/>
                <a:gd name="T4" fmla="*/ 19 w 19"/>
                <a:gd name="T5" fmla="*/ 47 h 47"/>
                <a:gd name="T6" fmla="*/ 4 w 19"/>
                <a:gd name="T7" fmla="*/ 25 h 47"/>
                <a:gd name="T8" fmla="*/ 5 w 19"/>
                <a:gd name="T9" fmla="*/ 0 h 47"/>
                <a:gd name="T10" fmla="*/ 19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19" y="17"/>
                  </a:moveTo>
                  <a:cubicBezTo>
                    <a:pt x="18" y="20"/>
                    <a:pt x="14" y="30"/>
                    <a:pt x="18" y="43"/>
                  </a:cubicBezTo>
                  <a:cubicBezTo>
                    <a:pt x="18" y="44"/>
                    <a:pt x="19" y="46"/>
                    <a:pt x="19" y="47"/>
                  </a:cubicBezTo>
                  <a:cubicBezTo>
                    <a:pt x="17" y="45"/>
                    <a:pt x="8" y="38"/>
                    <a:pt x="4" y="25"/>
                  </a:cubicBezTo>
                  <a:cubicBezTo>
                    <a:pt x="0" y="12"/>
                    <a:pt x="4" y="2"/>
                    <a:pt x="5" y="0"/>
                  </a:cubicBezTo>
                  <a:cubicBezTo>
                    <a:pt x="8" y="1"/>
                    <a:pt x="15" y="7"/>
                    <a:pt x="1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62" name="Freeform 126"/>
            <p:cNvSpPr/>
            <p:nvPr/>
          </p:nvSpPr>
          <p:spPr bwMode="auto">
            <a:xfrm>
              <a:off x="9275763" y="965201"/>
              <a:ext cx="161925" cy="55563"/>
            </a:xfrm>
            <a:custGeom>
              <a:avLst/>
              <a:gdLst>
                <a:gd name="T0" fmla="*/ 21 w 50"/>
                <a:gd name="T1" fmla="*/ 17 h 17"/>
                <a:gd name="T2" fmla="*/ 45 w 50"/>
                <a:gd name="T3" fmla="*/ 9 h 17"/>
                <a:gd name="T4" fmla="*/ 50 w 50"/>
                <a:gd name="T5" fmla="*/ 10 h 17"/>
                <a:gd name="T6" fmla="*/ 24 w 50"/>
                <a:gd name="T7" fmla="*/ 0 h 17"/>
                <a:gd name="T8" fmla="*/ 0 w 50"/>
                <a:gd name="T9" fmla="*/ 8 h 17"/>
                <a:gd name="T10" fmla="*/ 21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1" y="17"/>
                  </a:moveTo>
                  <a:cubicBezTo>
                    <a:pt x="23" y="15"/>
                    <a:pt x="31" y="9"/>
                    <a:pt x="45" y="9"/>
                  </a:cubicBezTo>
                  <a:cubicBezTo>
                    <a:pt x="47" y="9"/>
                    <a:pt x="48" y="9"/>
                    <a:pt x="50" y="10"/>
                  </a:cubicBezTo>
                  <a:cubicBezTo>
                    <a:pt x="47" y="8"/>
                    <a:pt x="38" y="1"/>
                    <a:pt x="24" y="0"/>
                  </a:cubicBezTo>
                  <a:cubicBezTo>
                    <a:pt x="11" y="0"/>
                    <a:pt x="2" y="6"/>
                    <a:pt x="0" y="8"/>
                  </a:cubicBezTo>
                  <a:cubicBezTo>
                    <a:pt x="2" y="10"/>
                    <a:pt x="10" y="16"/>
                    <a:pt x="2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63" name="Freeform 127"/>
            <p:cNvSpPr/>
            <p:nvPr/>
          </p:nvSpPr>
          <p:spPr bwMode="auto">
            <a:xfrm>
              <a:off x="9359900" y="842963"/>
              <a:ext cx="84137" cy="142875"/>
            </a:xfrm>
            <a:custGeom>
              <a:avLst/>
              <a:gdLst>
                <a:gd name="T0" fmla="*/ 19 w 26"/>
                <a:gd name="T1" fmla="*/ 15 h 44"/>
                <a:gd name="T2" fmla="*/ 23 w 26"/>
                <a:gd name="T3" fmla="*/ 40 h 44"/>
                <a:gd name="T4" fmla="*/ 26 w 26"/>
                <a:gd name="T5" fmla="*/ 44 h 44"/>
                <a:gd name="T6" fmla="*/ 6 w 26"/>
                <a:gd name="T7" fmla="*/ 26 h 44"/>
                <a:gd name="T8" fmla="*/ 2 w 26"/>
                <a:gd name="T9" fmla="*/ 0 h 44"/>
                <a:gd name="T10" fmla="*/ 19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19" y="15"/>
                  </a:moveTo>
                  <a:cubicBezTo>
                    <a:pt x="19" y="18"/>
                    <a:pt x="17" y="28"/>
                    <a:pt x="23" y="40"/>
                  </a:cubicBezTo>
                  <a:cubicBezTo>
                    <a:pt x="24" y="41"/>
                    <a:pt x="25" y="43"/>
                    <a:pt x="26" y="44"/>
                  </a:cubicBezTo>
                  <a:cubicBezTo>
                    <a:pt x="23" y="43"/>
                    <a:pt x="12" y="37"/>
                    <a:pt x="6" y="26"/>
                  </a:cubicBezTo>
                  <a:cubicBezTo>
                    <a:pt x="0" y="14"/>
                    <a:pt x="2" y="3"/>
                    <a:pt x="2" y="0"/>
                  </a:cubicBezTo>
                  <a:cubicBezTo>
                    <a:pt x="5" y="1"/>
                    <a:pt x="13" y="6"/>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64" name="Freeform 128"/>
            <p:cNvSpPr/>
            <p:nvPr/>
          </p:nvSpPr>
          <p:spPr bwMode="auto">
            <a:xfrm>
              <a:off x="9207500" y="1831976"/>
              <a:ext cx="233362" cy="109538"/>
            </a:xfrm>
            <a:custGeom>
              <a:avLst/>
              <a:gdLst>
                <a:gd name="T0" fmla="*/ 72 w 72"/>
                <a:gd name="T1" fmla="*/ 2 h 34"/>
                <a:gd name="T2" fmla="*/ 1 w 72"/>
                <a:gd name="T3" fmla="*/ 34 h 34"/>
                <a:gd name="T4" fmla="*/ 0 w 72"/>
                <a:gd name="T5" fmla="*/ 26 h 34"/>
                <a:gd name="T6" fmla="*/ 71 w 72"/>
                <a:gd name="T7" fmla="*/ 0 h 34"/>
                <a:gd name="T8" fmla="*/ 72 w 72"/>
                <a:gd name="T9" fmla="*/ 2 h 34"/>
              </a:gdLst>
              <a:ahLst/>
              <a:cxnLst>
                <a:cxn ang="0">
                  <a:pos x="T0" y="T1"/>
                </a:cxn>
                <a:cxn ang="0">
                  <a:pos x="T2" y="T3"/>
                </a:cxn>
                <a:cxn ang="0">
                  <a:pos x="T4" y="T5"/>
                </a:cxn>
                <a:cxn ang="0">
                  <a:pos x="T6" y="T7"/>
                </a:cxn>
                <a:cxn ang="0">
                  <a:pos x="T8" y="T9"/>
                </a:cxn>
              </a:cxnLst>
              <a:rect l="0" t="0" r="r" b="b"/>
              <a:pathLst>
                <a:path w="72" h="34">
                  <a:moveTo>
                    <a:pt x="72" y="2"/>
                  </a:moveTo>
                  <a:cubicBezTo>
                    <a:pt x="52" y="18"/>
                    <a:pt x="27" y="29"/>
                    <a:pt x="1" y="34"/>
                  </a:cubicBezTo>
                  <a:cubicBezTo>
                    <a:pt x="0" y="26"/>
                    <a:pt x="0" y="26"/>
                    <a:pt x="0" y="26"/>
                  </a:cubicBezTo>
                  <a:cubicBezTo>
                    <a:pt x="25" y="23"/>
                    <a:pt x="50" y="15"/>
                    <a:pt x="71" y="0"/>
                  </a:cubicBezTo>
                  <a:lnTo>
                    <a:pt x="7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65" name="Freeform 129"/>
            <p:cNvSpPr/>
            <p:nvPr/>
          </p:nvSpPr>
          <p:spPr bwMode="auto">
            <a:xfrm>
              <a:off x="9459913" y="1766888"/>
              <a:ext cx="153987" cy="80963"/>
            </a:xfrm>
            <a:custGeom>
              <a:avLst/>
              <a:gdLst>
                <a:gd name="T0" fmla="*/ 26 w 48"/>
                <a:gd name="T1" fmla="*/ 21 h 25"/>
                <a:gd name="T2" fmla="*/ 0 w 48"/>
                <a:gd name="T3" fmla="*/ 20 h 25"/>
                <a:gd name="T4" fmla="*/ 23 w 48"/>
                <a:gd name="T5" fmla="*/ 4 h 25"/>
                <a:gd name="T6" fmla="*/ 48 w 48"/>
                <a:gd name="T7" fmla="*/ 6 h 25"/>
                <a:gd name="T8" fmla="*/ 26 w 48"/>
                <a:gd name="T9" fmla="*/ 21 h 25"/>
              </a:gdLst>
              <a:ahLst/>
              <a:cxnLst>
                <a:cxn ang="0">
                  <a:pos x="T0" y="T1"/>
                </a:cxn>
                <a:cxn ang="0">
                  <a:pos x="T2" y="T3"/>
                </a:cxn>
                <a:cxn ang="0">
                  <a:pos x="T4" y="T5"/>
                </a:cxn>
                <a:cxn ang="0">
                  <a:pos x="T6" y="T7"/>
                </a:cxn>
                <a:cxn ang="0">
                  <a:pos x="T8" y="T9"/>
                </a:cxn>
              </a:cxnLst>
              <a:rect l="0" t="0" r="r" b="b"/>
              <a:pathLst>
                <a:path w="48" h="25">
                  <a:moveTo>
                    <a:pt x="26" y="21"/>
                  </a:moveTo>
                  <a:cubicBezTo>
                    <a:pt x="13" y="25"/>
                    <a:pt x="3" y="21"/>
                    <a:pt x="0" y="20"/>
                  </a:cubicBezTo>
                  <a:cubicBezTo>
                    <a:pt x="2" y="17"/>
                    <a:pt x="10" y="8"/>
                    <a:pt x="23" y="4"/>
                  </a:cubicBezTo>
                  <a:cubicBezTo>
                    <a:pt x="36" y="0"/>
                    <a:pt x="46" y="4"/>
                    <a:pt x="48" y="6"/>
                  </a:cubicBezTo>
                  <a:cubicBezTo>
                    <a:pt x="46" y="8"/>
                    <a:pt x="39" y="17"/>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66" name="Freeform 130"/>
            <p:cNvSpPr/>
            <p:nvPr/>
          </p:nvSpPr>
          <p:spPr bwMode="auto">
            <a:xfrm>
              <a:off x="9434513" y="1663701"/>
              <a:ext cx="73025" cy="158750"/>
            </a:xfrm>
            <a:custGeom>
              <a:avLst/>
              <a:gdLst>
                <a:gd name="T0" fmla="*/ 3 w 23"/>
                <a:gd name="T1" fmla="*/ 23 h 49"/>
                <a:gd name="T2" fmla="*/ 6 w 23"/>
                <a:gd name="T3" fmla="*/ 49 h 49"/>
                <a:gd name="T4" fmla="*/ 20 w 23"/>
                <a:gd name="T5" fmla="*/ 26 h 49"/>
                <a:gd name="T6" fmla="*/ 18 w 23"/>
                <a:gd name="T7" fmla="*/ 0 h 49"/>
                <a:gd name="T8" fmla="*/ 3 w 23"/>
                <a:gd name="T9" fmla="*/ 23 h 49"/>
              </a:gdLst>
              <a:ahLst/>
              <a:cxnLst>
                <a:cxn ang="0">
                  <a:pos x="T0" y="T1"/>
                </a:cxn>
                <a:cxn ang="0">
                  <a:pos x="T2" y="T3"/>
                </a:cxn>
                <a:cxn ang="0">
                  <a:pos x="T4" y="T5"/>
                </a:cxn>
                <a:cxn ang="0">
                  <a:pos x="T6" y="T7"/>
                </a:cxn>
                <a:cxn ang="0">
                  <a:pos x="T8" y="T9"/>
                </a:cxn>
              </a:cxnLst>
              <a:rect l="0" t="0" r="r" b="b"/>
              <a:pathLst>
                <a:path w="23" h="49">
                  <a:moveTo>
                    <a:pt x="3" y="23"/>
                  </a:moveTo>
                  <a:cubicBezTo>
                    <a:pt x="0" y="37"/>
                    <a:pt x="4" y="46"/>
                    <a:pt x="6" y="49"/>
                  </a:cubicBezTo>
                  <a:cubicBezTo>
                    <a:pt x="8" y="47"/>
                    <a:pt x="17" y="39"/>
                    <a:pt x="20" y="26"/>
                  </a:cubicBezTo>
                  <a:cubicBezTo>
                    <a:pt x="23" y="13"/>
                    <a:pt x="19" y="3"/>
                    <a:pt x="18" y="0"/>
                  </a:cubicBezTo>
                  <a:cubicBezTo>
                    <a:pt x="15" y="3"/>
                    <a:pt x="6" y="10"/>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67" name="Freeform 131"/>
            <p:cNvSpPr/>
            <p:nvPr/>
          </p:nvSpPr>
          <p:spPr bwMode="auto">
            <a:xfrm>
              <a:off x="9232900" y="865188"/>
              <a:ext cx="136525" cy="90488"/>
            </a:xfrm>
            <a:custGeom>
              <a:avLst/>
              <a:gdLst>
                <a:gd name="T0" fmla="*/ 25 w 42"/>
                <a:gd name="T1" fmla="*/ 7 h 28"/>
                <a:gd name="T2" fmla="*/ 42 w 42"/>
                <a:gd name="T3" fmla="*/ 26 h 28"/>
                <a:gd name="T4" fmla="*/ 17 w 42"/>
                <a:gd name="T5" fmla="*/ 21 h 28"/>
                <a:gd name="T6" fmla="*/ 0 w 42"/>
                <a:gd name="T7" fmla="*/ 2 h 28"/>
                <a:gd name="T8" fmla="*/ 25 w 42"/>
                <a:gd name="T9" fmla="*/ 7 h 28"/>
              </a:gdLst>
              <a:ahLst/>
              <a:cxnLst>
                <a:cxn ang="0">
                  <a:pos x="T0" y="T1"/>
                </a:cxn>
                <a:cxn ang="0">
                  <a:pos x="T2" y="T3"/>
                </a:cxn>
                <a:cxn ang="0">
                  <a:pos x="T4" y="T5"/>
                </a:cxn>
                <a:cxn ang="0">
                  <a:pos x="T6" y="T7"/>
                </a:cxn>
                <a:cxn ang="0">
                  <a:pos x="T8" y="T9"/>
                </a:cxn>
              </a:cxnLst>
              <a:rect l="0" t="0" r="r" b="b"/>
              <a:pathLst>
                <a:path w="42" h="28">
                  <a:moveTo>
                    <a:pt x="25" y="7"/>
                  </a:moveTo>
                  <a:cubicBezTo>
                    <a:pt x="37" y="14"/>
                    <a:pt x="41" y="23"/>
                    <a:pt x="42" y="26"/>
                  </a:cubicBezTo>
                  <a:cubicBezTo>
                    <a:pt x="39" y="27"/>
                    <a:pt x="28" y="28"/>
                    <a:pt x="17" y="21"/>
                  </a:cubicBezTo>
                  <a:cubicBezTo>
                    <a:pt x="6" y="14"/>
                    <a:pt x="1" y="4"/>
                    <a:pt x="0" y="2"/>
                  </a:cubicBezTo>
                  <a:cubicBezTo>
                    <a:pt x="3" y="1"/>
                    <a:pt x="14" y="0"/>
                    <a:pt x="2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421" name="组合 420"/>
          <p:cNvGrpSpPr/>
          <p:nvPr/>
        </p:nvGrpSpPr>
        <p:grpSpPr>
          <a:xfrm>
            <a:off x="3517913" y="4135479"/>
            <a:ext cx="348397" cy="700848"/>
            <a:chOff x="8532813" y="842963"/>
            <a:chExt cx="546099" cy="1098551"/>
          </a:xfrm>
          <a:solidFill>
            <a:schemeClr val="accent1">
              <a:alpha val="50000"/>
            </a:schemeClr>
          </a:solidFill>
        </p:grpSpPr>
        <p:sp>
          <p:nvSpPr>
            <p:cNvPr id="424" name="Freeform 132"/>
            <p:cNvSpPr/>
            <p:nvPr/>
          </p:nvSpPr>
          <p:spPr bwMode="auto">
            <a:xfrm>
              <a:off x="8716963" y="1592263"/>
              <a:ext cx="58737" cy="158750"/>
            </a:xfrm>
            <a:custGeom>
              <a:avLst/>
              <a:gdLst>
                <a:gd name="T0" fmla="*/ 18 w 18"/>
                <a:gd name="T1" fmla="*/ 19 h 49"/>
                <a:gd name="T2" fmla="*/ 13 w 18"/>
                <a:gd name="T3" fmla="*/ 44 h 49"/>
                <a:gd name="T4" fmla="*/ 14 w 18"/>
                <a:gd name="T5" fmla="*/ 49 h 49"/>
                <a:gd name="T6" fmla="*/ 2 w 18"/>
                <a:gd name="T7" fmla="*/ 25 h 49"/>
                <a:gd name="T8" fmla="*/ 7 w 18"/>
                <a:gd name="T9" fmla="*/ 0 h 49"/>
                <a:gd name="T10" fmla="*/ 18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18" y="19"/>
                  </a:moveTo>
                  <a:cubicBezTo>
                    <a:pt x="17" y="22"/>
                    <a:pt x="11" y="31"/>
                    <a:pt x="13" y="44"/>
                  </a:cubicBezTo>
                  <a:cubicBezTo>
                    <a:pt x="13" y="46"/>
                    <a:pt x="13" y="47"/>
                    <a:pt x="14" y="49"/>
                  </a:cubicBezTo>
                  <a:cubicBezTo>
                    <a:pt x="12" y="46"/>
                    <a:pt x="4" y="38"/>
                    <a:pt x="2" y="25"/>
                  </a:cubicBezTo>
                  <a:cubicBezTo>
                    <a:pt x="0" y="11"/>
                    <a:pt x="6" y="2"/>
                    <a:pt x="7" y="0"/>
                  </a:cubicBezTo>
                  <a:cubicBezTo>
                    <a:pt x="9" y="2"/>
                    <a:pt x="15" y="8"/>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25" name="Freeform 133"/>
            <p:cNvSpPr/>
            <p:nvPr/>
          </p:nvSpPr>
          <p:spPr bwMode="auto">
            <a:xfrm>
              <a:off x="8601075" y="1685926"/>
              <a:ext cx="147637" cy="71438"/>
            </a:xfrm>
            <a:custGeom>
              <a:avLst/>
              <a:gdLst>
                <a:gd name="T0" fmla="*/ 17 w 46"/>
                <a:gd name="T1" fmla="*/ 19 h 22"/>
                <a:gd name="T2" fmla="*/ 42 w 46"/>
                <a:gd name="T3" fmla="*/ 20 h 22"/>
                <a:gd name="T4" fmla="*/ 46 w 46"/>
                <a:gd name="T5" fmla="*/ 22 h 22"/>
                <a:gd name="T6" fmla="*/ 26 w 46"/>
                <a:gd name="T7" fmla="*/ 5 h 22"/>
                <a:gd name="T8" fmla="*/ 0 w 46"/>
                <a:gd name="T9" fmla="*/ 3 h 22"/>
                <a:gd name="T10" fmla="*/ 17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17" y="19"/>
                  </a:moveTo>
                  <a:cubicBezTo>
                    <a:pt x="19" y="18"/>
                    <a:pt x="30" y="15"/>
                    <a:pt x="42" y="20"/>
                  </a:cubicBezTo>
                  <a:cubicBezTo>
                    <a:pt x="44" y="21"/>
                    <a:pt x="45" y="22"/>
                    <a:pt x="46" y="22"/>
                  </a:cubicBezTo>
                  <a:cubicBezTo>
                    <a:pt x="45" y="20"/>
                    <a:pt x="38" y="10"/>
                    <a:pt x="26" y="5"/>
                  </a:cubicBezTo>
                  <a:cubicBezTo>
                    <a:pt x="14" y="0"/>
                    <a:pt x="3" y="3"/>
                    <a:pt x="0" y="3"/>
                  </a:cubicBezTo>
                  <a:cubicBezTo>
                    <a:pt x="2" y="6"/>
                    <a:pt x="7" y="14"/>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26" name="Freeform 134"/>
            <p:cNvSpPr/>
            <p:nvPr/>
          </p:nvSpPr>
          <p:spPr bwMode="auto">
            <a:xfrm>
              <a:off x="8675688" y="1501776"/>
              <a:ext cx="57150" cy="161925"/>
            </a:xfrm>
            <a:custGeom>
              <a:avLst/>
              <a:gdLst>
                <a:gd name="T0" fmla="*/ 18 w 18"/>
                <a:gd name="T1" fmla="*/ 22 h 50"/>
                <a:gd name="T2" fmla="*/ 8 w 18"/>
                <a:gd name="T3" fmla="*/ 45 h 50"/>
                <a:gd name="T4" fmla="*/ 8 w 18"/>
                <a:gd name="T5" fmla="*/ 50 h 50"/>
                <a:gd name="T6" fmla="*/ 1 w 18"/>
                <a:gd name="T7" fmla="*/ 24 h 50"/>
                <a:gd name="T8" fmla="*/ 11 w 18"/>
                <a:gd name="T9" fmla="*/ 0 h 50"/>
                <a:gd name="T10" fmla="*/ 18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18" y="22"/>
                  </a:moveTo>
                  <a:cubicBezTo>
                    <a:pt x="16" y="24"/>
                    <a:pt x="9" y="32"/>
                    <a:pt x="8" y="45"/>
                  </a:cubicBezTo>
                  <a:cubicBezTo>
                    <a:pt x="8" y="47"/>
                    <a:pt x="8" y="48"/>
                    <a:pt x="8" y="50"/>
                  </a:cubicBezTo>
                  <a:cubicBezTo>
                    <a:pt x="6" y="47"/>
                    <a:pt x="0" y="37"/>
                    <a:pt x="1" y="24"/>
                  </a:cubicBezTo>
                  <a:cubicBezTo>
                    <a:pt x="2" y="10"/>
                    <a:pt x="9" y="2"/>
                    <a:pt x="11" y="0"/>
                  </a:cubicBezTo>
                  <a:cubicBezTo>
                    <a:pt x="13" y="3"/>
                    <a:pt x="18" y="11"/>
                    <a:pt x="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27" name="Freeform 135"/>
            <p:cNvSpPr/>
            <p:nvPr/>
          </p:nvSpPr>
          <p:spPr bwMode="auto">
            <a:xfrm>
              <a:off x="8555038" y="1576388"/>
              <a:ext cx="133350" cy="93663"/>
            </a:xfrm>
            <a:custGeom>
              <a:avLst/>
              <a:gdLst>
                <a:gd name="T0" fmla="*/ 12 w 41"/>
                <a:gd name="T1" fmla="*/ 19 h 29"/>
                <a:gd name="T2" fmla="*/ 37 w 41"/>
                <a:gd name="T3" fmla="*/ 26 h 29"/>
                <a:gd name="T4" fmla="*/ 41 w 41"/>
                <a:gd name="T5" fmla="*/ 29 h 29"/>
                <a:gd name="T6" fmla="*/ 25 w 41"/>
                <a:gd name="T7" fmla="*/ 7 h 29"/>
                <a:gd name="T8" fmla="*/ 0 w 41"/>
                <a:gd name="T9" fmla="*/ 1 h 29"/>
                <a:gd name="T10" fmla="*/ 12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12" y="19"/>
                  </a:moveTo>
                  <a:cubicBezTo>
                    <a:pt x="15" y="19"/>
                    <a:pt x="26" y="18"/>
                    <a:pt x="37" y="26"/>
                  </a:cubicBezTo>
                  <a:cubicBezTo>
                    <a:pt x="38" y="27"/>
                    <a:pt x="40" y="28"/>
                    <a:pt x="41" y="29"/>
                  </a:cubicBezTo>
                  <a:cubicBezTo>
                    <a:pt x="40" y="26"/>
                    <a:pt x="36" y="15"/>
                    <a:pt x="25" y="7"/>
                  </a:cubicBezTo>
                  <a:cubicBezTo>
                    <a:pt x="14" y="0"/>
                    <a:pt x="3" y="0"/>
                    <a:pt x="0" y="1"/>
                  </a:cubicBezTo>
                  <a:cubicBezTo>
                    <a:pt x="1" y="3"/>
                    <a:pt x="4" y="12"/>
                    <a:pt x="1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28" name="Freeform 136"/>
            <p:cNvSpPr/>
            <p:nvPr/>
          </p:nvSpPr>
          <p:spPr bwMode="auto">
            <a:xfrm>
              <a:off x="8642350" y="1411288"/>
              <a:ext cx="74612" cy="155575"/>
            </a:xfrm>
            <a:custGeom>
              <a:avLst/>
              <a:gdLst>
                <a:gd name="T0" fmla="*/ 21 w 23"/>
                <a:gd name="T1" fmla="*/ 22 h 48"/>
                <a:gd name="T2" fmla="*/ 6 w 23"/>
                <a:gd name="T3" fmla="*/ 43 h 48"/>
                <a:gd name="T4" fmla="*/ 5 w 23"/>
                <a:gd name="T5" fmla="*/ 48 h 48"/>
                <a:gd name="T6" fmla="*/ 3 w 23"/>
                <a:gd name="T7" fmla="*/ 21 h 48"/>
                <a:gd name="T8" fmla="*/ 19 w 23"/>
                <a:gd name="T9" fmla="*/ 0 h 48"/>
                <a:gd name="T10" fmla="*/ 21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1" y="22"/>
                  </a:moveTo>
                  <a:cubicBezTo>
                    <a:pt x="18" y="24"/>
                    <a:pt x="9" y="30"/>
                    <a:pt x="6" y="43"/>
                  </a:cubicBezTo>
                  <a:cubicBezTo>
                    <a:pt x="5" y="45"/>
                    <a:pt x="5" y="46"/>
                    <a:pt x="5" y="48"/>
                  </a:cubicBezTo>
                  <a:cubicBezTo>
                    <a:pt x="3" y="45"/>
                    <a:pt x="0" y="33"/>
                    <a:pt x="3" y="21"/>
                  </a:cubicBezTo>
                  <a:cubicBezTo>
                    <a:pt x="7" y="8"/>
                    <a:pt x="16" y="1"/>
                    <a:pt x="19" y="0"/>
                  </a:cubicBezTo>
                  <a:cubicBezTo>
                    <a:pt x="20" y="3"/>
                    <a:pt x="23" y="11"/>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29" name="Freeform 137"/>
            <p:cNvSpPr/>
            <p:nvPr/>
          </p:nvSpPr>
          <p:spPr bwMode="auto">
            <a:xfrm>
              <a:off x="8532813" y="1454151"/>
              <a:ext cx="109537" cy="115888"/>
            </a:xfrm>
            <a:custGeom>
              <a:avLst/>
              <a:gdLst>
                <a:gd name="T0" fmla="*/ 8 w 34"/>
                <a:gd name="T1" fmla="*/ 20 h 36"/>
                <a:gd name="T2" fmla="*/ 31 w 34"/>
                <a:gd name="T3" fmla="*/ 32 h 36"/>
                <a:gd name="T4" fmla="*/ 34 w 34"/>
                <a:gd name="T5" fmla="*/ 36 h 36"/>
                <a:gd name="T6" fmla="*/ 23 w 34"/>
                <a:gd name="T7" fmla="*/ 11 h 36"/>
                <a:gd name="T8" fmla="*/ 0 w 34"/>
                <a:gd name="T9" fmla="*/ 0 h 36"/>
                <a:gd name="T10" fmla="*/ 8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8" y="20"/>
                  </a:moveTo>
                  <a:cubicBezTo>
                    <a:pt x="11" y="21"/>
                    <a:pt x="22" y="22"/>
                    <a:pt x="31" y="32"/>
                  </a:cubicBezTo>
                  <a:cubicBezTo>
                    <a:pt x="32" y="33"/>
                    <a:pt x="34" y="34"/>
                    <a:pt x="34" y="36"/>
                  </a:cubicBezTo>
                  <a:cubicBezTo>
                    <a:pt x="34" y="32"/>
                    <a:pt x="32" y="21"/>
                    <a:pt x="23" y="11"/>
                  </a:cubicBezTo>
                  <a:cubicBezTo>
                    <a:pt x="14" y="1"/>
                    <a:pt x="3" y="0"/>
                    <a:pt x="0" y="0"/>
                  </a:cubicBezTo>
                  <a:cubicBezTo>
                    <a:pt x="0" y="2"/>
                    <a:pt x="2"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0" name="Freeform 138"/>
            <p:cNvSpPr/>
            <p:nvPr/>
          </p:nvSpPr>
          <p:spPr bwMode="auto">
            <a:xfrm>
              <a:off x="8629650" y="1317626"/>
              <a:ext cx="87312" cy="142875"/>
            </a:xfrm>
            <a:custGeom>
              <a:avLst/>
              <a:gdLst>
                <a:gd name="T0" fmla="*/ 23 w 27"/>
                <a:gd name="T1" fmla="*/ 23 h 44"/>
                <a:gd name="T2" fmla="*/ 4 w 27"/>
                <a:gd name="T3" fmla="*/ 40 h 44"/>
                <a:gd name="T4" fmla="*/ 2 w 27"/>
                <a:gd name="T5" fmla="*/ 44 h 44"/>
                <a:gd name="T6" fmla="*/ 7 w 27"/>
                <a:gd name="T7" fmla="*/ 18 h 44"/>
                <a:gd name="T8" fmla="*/ 26 w 27"/>
                <a:gd name="T9" fmla="*/ 0 h 44"/>
                <a:gd name="T10" fmla="*/ 23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23" y="23"/>
                  </a:moveTo>
                  <a:cubicBezTo>
                    <a:pt x="20" y="24"/>
                    <a:pt x="10" y="28"/>
                    <a:pt x="4" y="40"/>
                  </a:cubicBezTo>
                  <a:cubicBezTo>
                    <a:pt x="3" y="41"/>
                    <a:pt x="3" y="43"/>
                    <a:pt x="2" y="44"/>
                  </a:cubicBezTo>
                  <a:cubicBezTo>
                    <a:pt x="2" y="41"/>
                    <a:pt x="0" y="29"/>
                    <a:pt x="7" y="18"/>
                  </a:cubicBezTo>
                  <a:cubicBezTo>
                    <a:pt x="13" y="6"/>
                    <a:pt x="23" y="2"/>
                    <a:pt x="26" y="0"/>
                  </a:cubicBezTo>
                  <a:cubicBezTo>
                    <a:pt x="26" y="3"/>
                    <a:pt x="27" y="13"/>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1" name="Freeform 139"/>
            <p:cNvSpPr/>
            <p:nvPr/>
          </p:nvSpPr>
          <p:spPr bwMode="auto">
            <a:xfrm>
              <a:off x="8535988" y="1323976"/>
              <a:ext cx="90487" cy="136525"/>
            </a:xfrm>
            <a:custGeom>
              <a:avLst/>
              <a:gdLst>
                <a:gd name="T0" fmla="*/ 5 w 28"/>
                <a:gd name="T1" fmla="*/ 22 h 42"/>
                <a:gd name="T2" fmla="*/ 25 w 28"/>
                <a:gd name="T3" fmla="*/ 38 h 42"/>
                <a:gd name="T4" fmla="*/ 27 w 28"/>
                <a:gd name="T5" fmla="*/ 42 h 42"/>
                <a:gd name="T6" fmla="*/ 21 w 28"/>
                <a:gd name="T7" fmla="*/ 16 h 42"/>
                <a:gd name="T8" fmla="*/ 1 w 28"/>
                <a:gd name="T9" fmla="*/ 0 h 42"/>
                <a:gd name="T10" fmla="*/ 5 w 28"/>
                <a:gd name="T11" fmla="*/ 22 h 42"/>
              </a:gdLst>
              <a:ahLst/>
              <a:cxnLst>
                <a:cxn ang="0">
                  <a:pos x="T0" y="T1"/>
                </a:cxn>
                <a:cxn ang="0">
                  <a:pos x="T2" y="T3"/>
                </a:cxn>
                <a:cxn ang="0">
                  <a:pos x="T4" y="T5"/>
                </a:cxn>
                <a:cxn ang="0">
                  <a:pos x="T6" y="T7"/>
                </a:cxn>
                <a:cxn ang="0">
                  <a:pos x="T8" y="T9"/>
                </a:cxn>
                <a:cxn ang="0">
                  <a:pos x="T10" y="T11"/>
                </a:cxn>
              </a:cxnLst>
              <a:rect l="0" t="0" r="r" b="b"/>
              <a:pathLst>
                <a:path w="28" h="42">
                  <a:moveTo>
                    <a:pt x="5" y="22"/>
                  </a:moveTo>
                  <a:cubicBezTo>
                    <a:pt x="7" y="23"/>
                    <a:pt x="17" y="27"/>
                    <a:pt x="25" y="38"/>
                  </a:cubicBezTo>
                  <a:cubicBezTo>
                    <a:pt x="25" y="40"/>
                    <a:pt x="26" y="41"/>
                    <a:pt x="27" y="42"/>
                  </a:cubicBezTo>
                  <a:cubicBezTo>
                    <a:pt x="27" y="39"/>
                    <a:pt x="28" y="27"/>
                    <a:pt x="21" y="16"/>
                  </a:cubicBezTo>
                  <a:cubicBezTo>
                    <a:pt x="14" y="5"/>
                    <a:pt x="4" y="1"/>
                    <a:pt x="1" y="0"/>
                  </a:cubicBezTo>
                  <a:cubicBezTo>
                    <a:pt x="0" y="3"/>
                    <a:pt x="0" y="1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2" name="Freeform 140"/>
            <p:cNvSpPr/>
            <p:nvPr/>
          </p:nvSpPr>
          <p:spPr bwMode="auto">
            <a:xfrm>
              <a:off x="8636000" y="1230313"/>
              <a:ext cx="106362" cy="123825"/>
            </a:xfrm>
            <a:custGeom>
              <a:avLst/>
              <a:gdLst>
                <a:gd name="T0" fmla="*/ 25 w 33"/>
                <a:gd name="T1" fmla="*/ 22 h 38"/>
                <a:gd name="T2" fmla="*/ 3 w 33"/>
                <a:gd name="T3" fmla="*/ 34 h 38"/>
                <a:gd name="T4" fmla="*/ 0 w 33"/>
                <a:gd name="T5" fmla="*/ 38 h 38"/>
                <a:gd name="T6" fmla="*/ 10 w 33"/>
                <a:gd name="T7" fmla="*/ 13 h 38"/>
                <a:gd name="T8" fmla="*/ 33 w 33"/>
                <a:gd name="T9" fmla="*/ 0 h 38"/>
                <a:gd name="T10" fmla="*/ 25 w 33"/>
                <a:gd name="T11" fmla="*/ 22 h 38"/>
              </a:gdLst>
              <a:ahLst/>
              <a:cxnLst>
                <a:cxn ang="0">
                  <a:pos x="T0" y="T1"/>
                </a:cxn>
                <a:cxn ang="0">
                  <a:pos x="T2" y="T3"/>
                </a:cxn>
                <a:cxn ang="0">
                  <a:pos x="T4" y="T5"/>
                </a:cxn>
                <a:cxn ang="0">
                  <a:pos x="T6" y="T7"/>
                </a:cxn>
                <a:cxn ang="0">
                  <a:pos x="T8" y="T9"/>
                </a:cxn>
                <a:cxn ang="0">
                  <a:pos x="T10" y="T11"/>
                </a:cxn>
              </a:cxnLst>
              <a:rect l="0" t="0" r="r" b="b"/>
              <a:pathLst>
                <a:path w="33" h="38">
                  <a:moveTo>
                    <a:pt x="25" y="22"/>
                  </a:moveTo>
                  <a:cubicBezTo>
                    <a:pt x="23" y="22"/>
                    <a:pt x="12" y="24"/>
                    <a:pt x="3" y="34"/>
                  </a:cubicBezTo>
                  <a:cubicBezTo>
                    <a:pt x="2" y="36"/>
                    <a:pt x="1" y="37"/>
                    <a:pt x="0" y="38"/>
                  </a:cubicBezTo>
                  <a:cubicBezTo>
                    <a:pt x="1" y="35"/>
                    <a:pt x="2" y="23"/>
                    <a:pt x="10" y="13"/>
                  </a:cubicBezTo>
                  <a:cubicBezTo>
                    <a:pt x="19" y="3"/>
                    <a:pt x="30" y="1"/>
                    <a:pt x="33" y="0"/>
                  </a:cubicBezTo>
                  <a:cubicBezTo>
                    <a:pt x="32" y="3"/>
                    <a:pt x="32" y="12"/>
                    <a:pt x="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3" name="Freeform 141"/>
            <p:cNvSpPr/>
            <p:nvPr/>
          </p:nvSpPr>
          <p:spPr bwMode="auto">
            <a:xfrm>
              <a:off x="8558213" y="1201738"/>
              <a:ext cx="77787" cy="152400"/>
            </a:xfrm>
            <a:custGeom>
              <a:avLst/>
              <a:gdLst>
                <a:gd name="T0" fmla="*/ 3 w 24"/>
                <a:gd name="T1" fmla="*/ 22 h 47"/>
                <a:gd name="T2" fmla="*/ 19 w 24"/>
                <a:gd name="T3" fmla="*/ 42 h 47"/>
                <a:gd name="T4" fmla="*/ 20 w 24"/>
                <a:gd name="T5" fmla="*/ 47 h 47"/>
                <a:gd name="T6" fmla="*/ 20 w 24"/>
                <a:gd name="T7" fmla="*/ 19 h 47"/>
                <a:gd name="T8" fmla="*/ 4 w 24"/>
                <a:gd name="T9" fmla="*/ 0 h 47"/>
                <a:gd name="T10" fmla="*/ 3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3" y="22"/>
                  </a:moveTo>
                  <a:cubicBezTo>
                    <a:pt x="5" y="24"/>
                    <a:pt x="14" y="29"/>
                    <a:pt x="19" y="42"/>
                  </a:cubicBezTo>
                  <a:cubicBezTo>
                    <a:pt x="19" y="43"/>
                    <a:pt x="20" y="45"/>
                    <a:pt x="20" y="47"/>
                  </a:cubicBezTo>
                  <a:cubicBezTo>
                    <a:pt x="21" y="43"/>
                    <a:pt x="24" y="32"/>
                    <a:pt x="20" y="19"/>
                  </a:cubicBezTo>
                  <a:cubicBezTo>
                    <a:pt x="15" y="7"/>
                    <a:pt x="6" y="1"/>
                    <a:pt x="4" y="0"/>
                  </a:cubicBezTo>
                  <a:cubicBezTo>
                    <a:pt x="3" y="2"/>
                    <a:pt x="0" y="11"/>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4" name="Freeform 142"/>
            <p:cNvSpPr/>
            <p:nvPr/>
          </p:nvSpPr>
          <p:spPr bwMode="auto">
            <a:xfrm>
              <a:off x="8661400" y="1149351"/>
              <a:ext cx="127000" cy="101600"/>
            </a:xfrm>
            <a:custGeom>
              <a:avLst/>
              <a:gdLst>
                <a:gd name="T0" fmla="*/ 28 w 39"/>
                <a:gd name="T1" fmla="*/ 20 h 31"/>
                <a:gd name="T2" fmla="*/ 3 w 39"/>
                <a:gd name="T3" fmla="*/ 28 h 31"/>
                <a:gd name="T4" fmla="*/ 0 w 39"/>
                <a:gd name="T5" fmla="*/ 31 h 31"/>
                <a:gd name="T6" fmla="*/ 15 w 39"/>
                <a:gd name="T7" fmla="*/ 9 h 31"/>
                <a:gd name="T8" fmla="*/ 39 w 39"/>
                <a:gd name="T9" fmla="*/ 1 h 31"/>
                <a:gd name="T10" fmla="*/ 28 w 39"/>
                <a:gd name="T11" fmla="*/ 20 h 31"/>
              </a:gdLst>
              <a:ahLst/>
              <a:cxnLst>
                <a:cxn ang="0">
                  <a:pos x="T0" y="T1"/>
                </a:cxn>
                <a:cxn ang="0">
                  <a:pos x="T2" y="T3"/>
                </a:cxn>
                <a:cxn ang="0">
                  <a:pos x="T4" y="T5"/>
                </a:cxn>
                <a:cxn ang="0">
                  <a:pos x="T6" y="T7"/>
                </a:cxn>
                <a:cxn ang="0">
                  <a:pos x="T8" y="T9"/>
                </a:cxn>
                <a:cxn ang="0">
                  <a:pos x="T10" y="T11"/>
                </a:cxn>
              </a:cxnLst>
              <a:rect l="0" t="0" r="r" b="b"/>
              <a:pathLst>
                <a:path w="39" h="31">
                  <a:moveTo>
                    <a:pt x="28" y="20"/>
                  </a:moveTo>
                  <a:cubicBezTo>
                    <a:pt x="25" y="20"/>
                    <a:pt x="14" y="20"/>
                    <a:pt x="3" y="28"/>
                  </a:cubicBezTo>
                  <a:cubicBezTo>
                    <a:pt x="2" y="29"/>
                    <a:pt x="1" y="30"/>
                    <a:pt x="0" y="31"/>
                  </a:cubicBezTo>
                  <a:cubicBezTo>
                    <a:pt x="0" y="28"/>
                    <a:pt x="4" y="17"/>
                    <a:pt x="15" y="9"/>
                  </a:cubicBezTo>
                  <a:cubicBezTo>
                    <a:pt x="25" y="0"/>
                    <a:pt x="36" y="0"/>
                    <a:pt x="39" y="1"/>
                  </a:cubicBezTo>
                  <a:cubicBezTo>
                    <a:pt x="38" y="3"/>
                    <a:pt x="35" y="12"/>
                    <a:pt x="2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5" name="Freeform 143"/>
            <p:cNvSpPr/>
            <p:nvPr/>
          </p:nvSpPr>
          <p:spPr bwMode="auto">
            <a:xfrm>
              <a:off x="8607425" y="1085851"/>
              <a:ext cx="65087" cy="157163"/>
            </a:xfrm>
            <a:custGeom>
              <a:avLst/>
              <a:gdLst>
                <a:gd name="T0" fmla="*/ 1 w 20"/>
                <a:gd name="T1" fmla="*/ 22 h 49"/>
                <a:gd name="T2" fmla="*/ 12 w 20"/>
                <a:gd name="T3" fmla="*/ 45 h 49"/>
                <a:gd name="T4" fmla="*/ 13 w 20"/>
                <a:gd name="T5" fmla="*/ 49 h 49"/>
                <a:gd name="T6" fmla="*/ 18 w 20"/>
                <a:gd name="T7" fmla="*/ 23 h 49"/>
                <a:gd name="T8" fmla="*/ 6 w 20"/>
                <a:gd name="T9" fmla="*/ 0 h 49"/>
                <a:gd name="T10" fmla="*/ 1 w 20"/>
                <a:gd name="T11" fmla="*/ 22 h 49"/>
              </a:gdLst>
              <a:ahLst/>
              <a:cxnLst>
                <a:cxn ang="0">
                  <a:pos x="T0" y="T1"/>
                </a:cxn>
                <a:cxn ang="0">
                  <a:pos x="T2" y="T3"/>
                </a:cxn>
                <a:cxn ang="0">
                  <a:pos x="T4" y="T5"/>
                </a:cxn>
                <a:cxn ang="0">
                  <a:pos x="T6" y="T7"/>
                </a:cxn>
                <a:cxn ang="0">
                  <a:pos x="T8" y="T9"/>
                </a:cxn>
                <a:cxn ang="0">
                  <a:pos x="T10" y="T11"/>
                </a:cxn>
              </a:cxnLst>
              <a:rect l="0" t="0" r="r" b="b"/>
              <a:pathLst>
                <a:path w="20" h="49">
                  <a:moveTo>
                    <a:pt x="1" y="22"/>
                  </a:moveTo>
                  <a:cubicBezTo>
                    <a:pt x="3" y="24"/>
                    <a:pt x="11" y="31"/>
                    <a:pt x="12" y="45"/>
                  </a:cubicBezTo>
                  <a:cubicBezTo>
                    <a:pt x="12" y="46"/>
                    <a:pt x="13" y="48"/>
                    <a:pt x="13" y="49"/>
                  </a:cubicBezTo>
                  <a:cubicBezTo>
                    <a:pt x="14" y="47"/>
                    <a:pt x="20" y="36"/>
                    <a:pt x="18" y="23"/>
                  </a:cubicBezTo>
                  <a:cubicBezTo>
                    <a:pt x="16" y="10"/>
                    <a:pt x="8" y="2"/>
                    <a:pt x="6" y="0"/>
                  </a:cubicBezTo>
                  <a:cubicBezTo>
                    <a:pt x="5" y="3"/>
                    <a:pt x="0" y="11"/>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6" name="Freeform 144"/>
            <p:cNvSpPr/>
            <p:nvPr/>
          </p:nvSpPr>
          <p:spPr bwMode="auto">
            <a:xfrm>
              <a:off x="8704263" y="1073151"/>
              <a:ext cx="144462" cy="79375"/>
            </a:xfrm>
            <a:custGeom>
              <a:avLst/>
              <a:gdLst>
                <a:gd name="T0" fmla="*/ 30 w 45"/>
                <a:gd name="T1" fmla="*/ 20 h 25"/>
                <a:gd name="T2" fmla="*/ 5 w 45"/>
                <a:gd name="T3" fmla="*/ 23 h 25"/>
                <a:gd name="T4" fmla="*/ 0 w 45"/>
                <a:gd name="T5" fmla="*/ 25 h 25"/>
                <a:gd name="T6" fmla="*/ 20 w 45"/>
                <a:gd name="T7" fmla="*/ 6 h 25"/>
                <a:gd name="T8" fmla="*/ 45 w 45"/>
                <a:gd name="T9" fmla="*/ 3 h 25"/>
                <a:gd name="T10" fmla="*/ 30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30" y="20"/>
                  </a:moveTo>
                  <a:cubicBezTo>
                    <a:pt x="27" y="19"/>
                    <a:pt x="17" y="17"/>
                    <a:pt x="5" y="23"/>
                  </a:cubicBezTo>
                  <a:cubicBezTo>
                    <a:pt x="3" y="23"/>
                    <a:pt x="2" y="24"/>
                    <a:pt x="0" y="25"/>
                  </a:cubicBezTo>
                  <a:cubicBezTo>
                    <a:pt x="2" y="22"/>
                    <a:pt x="8" y="12"/>
                    <a:pt x="20" y="6"/>
                  </a:cubicBezTo>
                  <a:cubicBezTo>
                    <a:pt x="32" y="0"/>
                    <a:pt x="42" y="3"/>
                    <a:pt x="45" y="3"/>
                  </a:cubicBezTo>
                  <a:cubicBezTo>
                    <a:pt x="44" y="6"/>
                    <a:pt x="39" y="14"/>
                    <a:pt x="3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7" name="Freeform 145"/>
            <p:cNvSpPr/>
            <p:nvPr/>
          </p:nvSpPr>
          <p:spPr bwMode="auto">
            <a:xfrm>
              <a:off x="8675688" y="985838"/>
              <a:ext cx="53975" cy="160338"/>
            </a:xfrm>
            <a:custGeom>
              <a:avLst/>
              <a:gdLst>
                <a:gd name="T0" fmla="*/ 0 w 17"/>
                <a:gd name="T1" fmla="*/ 20 h 50"/>
                <a:gd name="T2" fmla="*/ 6 w 17"/>
                <a:gd name="T3" fmla="*/ 45 h 50"/>
                <a:gd name="T4" fmla="*/ 6 w 17"/>
                <a:gd name="T5" fmla="*/ 50 h 50"/>
                <a:gd name="T6" fmla="*/ 16 w 17"/>
                <a:gd name="T7" fmla="*/ 25 h 50"/>
                <a:gd name="T8" fmla="*/ 10 w 17"/>
                <a:gd name="T9" fmla="*/ 0 h 50"/>
                <a:gd name="T10" fmla="*/ 0 w 17"/>
                <a:gd name="T11" fmla="*/ 20 h 50"/>
              </a:gdLst>
              <a:ahLst/>
              <a:cxnLst>
                <a:cxn ang="0">
                  <a:pos x="T0" y="T1"/>
                </a:cxn>
                <a:cxn ang="0">
                  <a:pos x="T2" y="T3"/>
                </a:cxn>
                <a:cxn ang="0">
                  <a:pos x="T4" y="T5"/>
                </a:cxn>
                <a:cxn ang="0">
                  <a:pos x="T6" y="T7"/>
                </a:cxn>
                <a:cxn ang="0">
                  <a:pos x="T8" y="T9"/>
                </a:cxn>
                <a:cxn ang="0">
                  <a:pos x="T10" y="T11"/>
                </a:cxn>
              </a:cxnLst>
              <a:rect l="0" t="0" r="r" b="b"/>
              <a:pathLst>
                <a:path w="17" h="50">
                  <a:moveTo>
                    <a:pt x="0" y="20"/>
                  </a:moveTo>
                  <a:cubicBezTo>
                    <a:pt x="1" y="23"/>
                    <a:pt x="7" y="31"/>
                    <a:pt x="6" y="45"/>
                  </a:cubicBezTo>
                  <a:cubicBezTo>
                    <a:pt x="6" y="47"/>
                    <a:pt x="6" y="48"/>
                    <a:pt x="6" y="50"/>
                  </a:cubicBezTo>
                  <a:cubicBezTo>
                    <a:pt x="8" y="47"/>
                    <a:pt x="15" y="38"/>
                    <a:pt x="16" y="25"/>
                  </a:cubicBezTo>
                  <a:cubicBezTo>
                    <a:pt x="17" y="11"/>
                    <a:pt x="11" y="2"/>
                    <a:pt x="10" y="0"/>
                  </a:cubicBezTo>
                  <a:cubicBezTo>
                    <a:pt x="8" y="2"/>
                    <a:pt x="2" y="9"/>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8" name="Freeform 146"/>
            <p:cNvSpPr/>
            <p:nvPr/>
          </p:nvSpPr>
          <p:spPr bwMode="auto">
            <a:xfrm>
              <a:off x="8769350" y="1011238"/>
              <a:ext cx="153987" cy="61913"/>
            </a:xfrm>
            <a:custGeom>
              <a:avLst/>
              <a:gdLst>
                <a:gd name="T0" fmla="*/ 30 w 48"/>
                <a:gd name="T1" fmla="*/ 19 h 19"/>
                <a:gd name="T2" fmla="*/ 5 w 48"/>
                <a:gd name="T3" fmla="*/ 16 h 19"/>
                <a:gd name="T4" fmla="*/ 0 w 48"/>
                <a:gd name="T5" fmla="*/ 18 h 19"/>
                <a:gd name="T6" fmla="*/ 23 w 48"/>
                <a:gd name="T7" fmla="*/ 3 h 19"/>
                <a:gd name="T8" fmla="*/ 48 w 48"/>
                <a:gd name="T9" fmla="*/ 6 h 19"/>
                <a:gd name="T10" fmla="*/ 30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30" y="19"/>
                  </a:moveTo>
                  <a:cubicBezTo>
                    <a:pt x="27" y="17"/>
                    <a:pt x="18" y="13"/>
                    <a:pt x="5" y="16"/>
                  </a:cubicBezTo>
                  <a:cubicBezTo>
                    <a:pt x="3" y="16"/>
                    <a:pt x="1" y="17"/>
                    <a:pt x="0" y="18"/>
                  </a:cubicBezTo>
                  <a:cubicBezTo>
                    <a:pt x="2" y="15"/>
                    <a:pt x="10" y="6"/>
                    <a:pt x="23" y="3"/>
                  </a:cubicBezTo>
                  <a:cubicBezTo>
                    <a:pt x="36" y="0"/>
                    <a:pt x="46" y="4"/>
                    <a:pt x="48" y="6"/>
                  </a:cubicBezTo>
                  <a:cubicBezTo>
                    <a:pt x="47" y="8"/>
                    <a:pt x="40" y="15"/>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39" name="Freeform 147"/>
            <p:cNvSpPr/>
            <p:nvPr/>
          </p:nvSpPr>
          <p:spPr bwMode="auto">
            <a:xfrm>
              <a:off x="8758238" y="904876"/>
              <a:ext cx="61912" cy="150813"/>
            </a:xfrm>
            <a:custGeom>
              <a:avLst/>
              <a:gdLst>
                <a:gd name="T0" fmla="*/ 0 w 19"/>
                <a:gd name="T1" fmla="*/ 17 h 47"/>
                <a:gd name="T2" fmla="*/ 2 w 19"/>
                <a:gd name="T3" fmla="*/ 43 h 47"/>
                <a:gd name="T4" fmla="*/ 0 w 19"/>
                <a:gd name="T5" fmla="*/ 47 h 47"/>
                <a:gd name="T6" fmla="*/ 16 w 19"/>
                <a:gd name="T7" fmla="*/ 25 h 47"/>
                <a:gd name="T8" fmla="*/ 14 w 19"/>
                <a:gd name="T9" fmla="*/ 0 h 47"/>
                <a:gd name="T10" fmla="*/ 0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0" y="17"/>
                  </a:moveTo>
                  <a:cubicBezTo>
                    <a:pt x="1" y="20"/>
                    <a:pt x="5" y="30"/>
                    <a:pt x="2" y="43"/>
                  </a:cubicBezTo>
                  <a:cubicBezTo>
                    <a:pt x="1" y="44"/>
                    <a:pt x="1" y="46"/>
                    <a:pt x="0" y="47"/>
                  </a:cubicBezTo>
                  <a:cubicBezTo>
                    <a:pt x="3" y="45"/>
                    <a:pt x="12" y="38"/>
                    <a:pt x="16" y="25"/>
                  </a:cubicBezTo>
                  <a:cubicBezTo>
                    <a:pt x="19" y="12"/>
                    <a:pt x="15" y="2"/>
                    <a:pt x="14" y="0"/>
                  </a:cubicBezTo>
                  <a:cubicBezTo>
                    <a:pt x="12" y="1"/>
                    <a:pt x="5" y="7"/>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0" name="Freeform 148"/>
            <p:cNvSpPr/>
            <p:nvPr/>
          </p:nvSpPr>
          <p:spPr bwMode="auto">
            <a:xfrm>
              <a:off x="8848725" y="965201"/>
              <a:ext cx="161925" cy="55563"/>
            </a:xfrm>
            <a:custGeom>
              <a:avLst/>
              <a:gdLst>
                <a:gd name="T0" fmla="*/ 29 w 50"/>
                <a:gd name="T1" fmla="*/ 17 h 17"/>
                <a:gd name="T2" fmla="*/ 5 w 50"/>
                <a:gd name="T3" fmla="*/ 9 h 17"/>
                <a:gd name="T4" fmla="*/ 0 w 50"/>
                <a:gd name="T5" fmla="*/ 10 h 17"/>
                <a:gd name="T6" fmla="*/ 25 w 50"/>
                <a:gd name="T7" fmla="*/ 0 h 17"/>
                <a:gd name="T8" fmla="*/ 50 w 50"/>
                <a:gd name="T9" fmla="*/ 8 h 17"/>
                <a:gd name="T10" fmla="*/ 29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9" y="17"/>
                  </a:moveTo>
                  <a:cubicBezTo>
                    <a:pt x="27" y="15"/>
                    <a:pt x="18" y="9"/>
                    <a:pt x="5" y="9"/>
                  </a:cubicBezTo>
                  <a:cubicBezTo>
                    <a:pt x="3" y="9"/>
                    <a:pt x="1" y="9"/>
                    <a:pt x="0" y="10"/>
                  </a:cubicBezTo>
                  <a:cubicBezTo>
                    <a:pt x="2" y="8"/>
                    <a:pt x="12" y="1"/>
                    <a:pt x="25" y="0"/>
                  </a:cubicBezTo>
                  <a:cubicBezTo>
                    <a:pt x="39" y="0"/>
                    <a:pt x="47" y="6"/>
                    <a:pt x="50" y="8"/>
                  </a:cubicBezTo>
                  <a:cubicBezTo>
                    <a:pt x="47" y="10"/>
                    <a:pt x="40" y="16"/>
                    <a:pt x="2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1" name="Freeform 149"/>
            <p:cNvSpPr/>
            <p:nvPr/>
          </p:nvSpPr>
          <p:spPr bwMode="auto">
            <a:xfrm>
              <a:off x="8842375" y="842963"/>
              <a:ext cx="84137" cy="142875"/>
            </a:xfrm>
            <a:custGeom>
              <a:avLst/>
              <a:gdLst>
                <a:gd name="T0" fmla="*/ 6 w 26"/>
                <a:gd name="T1" fmla="*/ 15 h 44"/>
                <a:gd name="T2" fmla="*/ 2 w 26"/>
                <a:gd name="T3" fmla="*/ 40 h 44"/>
                <a:gd name="T4" fmla="*/ 0 w 26"/>
                <a:gd name="T5" fmla="*/ 44 h 44"/>
                <a:gd name="T6" fmla="*/ 19 w 26"/>
                <a:gd name="T7" fmla="*/ 26 h 44"/>
                <a:gd name="T8" fmla="*/ 23 w 26"/>
                <a:gd name="T9" fmla="*/ 0 h 44"/>
                <a:gd name="T10" fmla="*/ 6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6" y="15"/>
                  </a:moveTo>
                  <a:cubicBezTo>
                    <a:pt x="7" y="18"/>
                    <a:pt x="8" y="28"/>
                    <a:pt x="2" y="40"/>
                  </a:cubicBezTo>
                  <a:cubicBezTo>
                    <a:pt x="1" y="41"/>
                    <a:pt x="0" y="43"/>
                    <a:pt x="0" y="44"/>
                  </a:cubicBezTo>
                  <a:cubicBezTo>
                    <a:pt x="2" y="43"/>
                    <a:pt x="13" y="37"/>
                    <a:pt x="19" y="26"/>
                  </a:cubicBezTo>
                  <a:cubicBezTo>
                    <a:pt x="26" y="14"/>
                    <a:pt x="24" y="3"/>
                    <a:pt x="23" y="0"/>
                  </a:cubicBezTo>
                  <a:cubicBezTo>
                    <a:pt x="21" y="1"/>
                    <a:pt x="12" y="6"/>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2" name="Freeform 150"/>
            <p:cNvSpPr/>
            <p:nvPr/>
          </p:nvSpPr>
          <p:spPr bwMode="auto">
            <a:xfrm>
              <a:off x="8842375" y="1831976"/>
              <a:ext cx="236537" cy="109538"/>
            </a:xfrm>
            <a:custGeom>
              <a:avLst/>
              <a:gdLst>
                <a:gd name="T0" fmla="*/ 1 w 73"/>
                <a:gd name="T1" fmla="*/ 0 h 34"/>
                <a:gd name="T2" fmla="*/ 73 w 73"/>
                <a:gd name="T3" fmla="*/ 26 h 34"/>
                <a:gd name="T4" fmla="*/ 72 w 73"/>
                <a:gd name="T5" fmla="*/ 34 h 34"/>
                <a:gd name="T6" fmla="*/ 0 w 73"/>
                <a:gd name="T7" fmla="*/ 2 h 34"/>
                <a:gd name="T8" fmla="*/ 1 w 73"/>
                <a:gd name="T9" fmla="*/ 0 h 34"/>
              </a:gdLst>
              <a:ahLst/>
              <a:cxnLst>
                <a:cxn ang="0">
                  <a:pos x="T0" y="T1"/>
                </a:cxn>
                <a:cxn ang="0">
                  <a:pos x="T2" y="T3"/>
                </a:cxn>
                <a:cxn ang="0">
                  <a:pos x="T4" y="T5"/>
                </a:cxn>
                <a:cxn ang="0">
                  <a:pos x="T6" y="T7"/>
                </a:cxn>
                <a:cxn ang="0">
                  <a:pos x="T8" y="T9"/>
                </a:cxn>
              </a:cxnLst>
              <a:rect l="0" t="0" r="r" b="b"/>
              <a:pathLst>
                <a:path w="73" h="34">
                  <a:moveTo>
                    <a:pt x="1" y="0"/>
                  </a:moveTo>
                  <a:cubicBezTo>
                    <a:pt x="23" y="15"/>
                    <a:pt x="48" y="23"/>
                    <a:pt x="73" y="26"/>
                  </a:cubicBezTo>
                  <a:cubicBezTo>
                    <a:pt x="72" y="34"/>
                    <a:pt x="72" y="34"/>
                    <a:pt x="72" y="34"/>
                  </a:cubicBezTo>
                  <a:cubicBezTo>
                    <a:pt x="45" y="29"/>
                    <a:pt x="21" y="18"/>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3" name="Freeform 151"/>
            <p:cNvSpPr/>
            <p:nvPr/>
          </p:nvSpPr>
          <p:spPr bwMode="auto">
            <a:xfrm>
              <a:off x="8667750" y="1766888"/>
              <a:ext cx="155575" cy="80963"/>
            </a:xfrm>
            <a:custGeom>
              <a:avLst/>
              <a:gdLst>
                <a:gd name="T0" fmla="*/ 22 w 48"/>
                <a:gd name="T1" fmla="*/ 21 h 25"/>
                <a:gd name="T2" fmla="*/ 48 w 48"/>
                <a:gd name="T3" fmla="*/ 20 h 25"/>
                <a:gd name="T4" fmla="*/ 26 w 48"/>
                <a:gd name="T5" fmla="*/ 4 h 25"/>
                <a:gd name="T6" fmla="*/ 0 w 48"/>
                <a:gd name="T7" fmla="*/ 5 h 25"/>
                <a:gd name="T8" fmla="*/ 22 w 48"/>
                <a:gd name="T9" fmla="*/ 21 h 25"/>
              </a:gdLst>
              <a:ahLst/>
              <a:cxnLst>
                <a:cxn ang="0">
                  <a:pos x="T0" y="T1"/>
                </a:cxn>
                <a:cxn ang="0">
                  <a:pos x="T2" y="T3"/>
                </a:cxn>
                <a:cxn ang="0">
                  <a:pos x="T4" y="T5"/>
                </a:cxn>
                <a:cxn ang="0">
                  <a:pos x="T6" y="T7"/>
                </a:cxn>
                <a:cxn ang="0">
                  <a:pos x="T8" y="T9"/>
                </a:cxn>
              </a:cxnLst>
              <a:rect l="0" t="0" r="r" b="b"/>
              <a:pathLst>
                <a:path w="48" h="25">
                  <a:moveTo>
                    <a:pt x="22" y="21"/>
                  </a:moveTo>
                  <a:cubicBezTo>
                    <a:pt x="35" y="25"/>
                    <a:pt x="45" y="21"/>
                    <a:pt x="48" y="20"/>
                  </a:cubicBezTo>
                  <a:cubicBezTo>
                    <a:pt x="46" y="17"/>
                    <a:pt x="39" y="8"/>
                    <a:pt x="26" y="4"/>
                  </a:cubicBezTo>
                  <a:cubicBezTo>
                    <a:pt x="13" y="0"/>
                    <a:pt x="3" y="4"/>
                    <a:pt x="0" y="5"/>
                  </a:cubicBezTo>
                  <a:cubicBezTo>
                    <a:pt x="2" y="8"/>
                    <a:pt x="9" y="17"/>
                    <a:pt x="2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4" name="Freeform 152"/>
            <p:cNvSpPr/>
            <p:nvPr/>
          </p:nvSpPr>
          <p:spPr bwMode="auto">
            <a:xfrm>
              <a:off x="8775700" y="1666876"/>
              <a:ext cx="76200" cy="155575"/>
            </a:xfrm>
            <a:custGeom>
              <a:avLst/>
              <a:gdLst>
                <a:gd name="T0" fmla="*/ 20 w 24"/>
                <a:gd name="T1" fmla="*/ 23 h 48"/>
                <a:gd name="T2" fmla="*/ 18 w 24"/>
                <a:gd name="T3" fmla="*/ 48 h 48"/>
                <a:gd name="T4" fmla="*/ 3 w 24"/>
                <a:gd name="T5" fmla="*/ 25 h 48"/>
                <a:gd name="T6" fmla="*/ 6 w 24"/>
                <a:gd name="T7" fmla="*/ 0 h 48"/>
                <a:gd name="T8" fmla="*/ 20 w 24"/>
                <a:gd name="T9" fmla="*/ 23 h 48"/>
              </a:gdLst>
              <a:ahLst/>
              <a:cxnLst>
                <a:cxn ang="0">
                  <a:pos x="T0" y="T1"/>
                </a:cxn>
                <a:cxn ang="0">
                  <a:pos x="T2" y="T3"/>
                </a:cxn>
                <a:cxn ang="0">
                  <a:pos x="T4" y="T5"/>
                </a:cxn>
                <a:cxn ang="0">
                  <a:pos x="T6" y="T7"/>
                </a:cxn>
                <a:cxn ang="0">
                  <a:pos x="T8" y="T9"/>
                </a:cxn>
              </a:cxnLst>
              <a:rect l="0" t="0" r="r" b="b"/>
              <a:pathLst>
                <a:path w="24" h="48">
                  <a:moveTo>
                    <a:pt x="20" y="23"/>
                  </a:moveTo>
                  <a:cubicBezTo>
                    <a:pt x="24" y="36"/>
                    <a:pt x="19" y="46"/>
                    <a:pt x="18" y="48"/>
                  </a:cubicBezTo>
                  <a:cubicBezTo>
                    <a:pt x="15" y="46"/>
                    <a:pt x="6" y="38"/>
                    <a:pt x="3" y="25"/>
                  </a:cubicBezTo>
                  <a:cubicBezTo>
                    <a:pt x="0" y="12"/>
                    <a:pt x="5" y="2"/>
                    <a:pt x="6" y="0"/>
                  </a:cubicBezTo>
                  <a:cubicBezTo>
                    <a:pt x="8" y="2"/>
                    <a:pt x="17" y="9"/>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45" name="Freeform 153"/>
            <p:cNvSpPr/>
            <p:nvPr/>
          </p:nvSpPr>
          <p:spPr bwMode="auto">
            <a:xfrm>
              <a:off x="8913813" y="865188"/>
              <a:ext cx="139700" cy="90488"/>
            </a:xfrm>
            <a:custGeom>
              <a:avLst/>
              <a:gdLst>
                <a:gd name="T0" fmla="*/ 17 w 43"/>
                <a:gd name="T1" fmla="*/ 7 h 28"/>
                <a:gd name="T2" fmla="*/ 0 w 43"/>
                <a:gd name="T3" fmla="*/ 26 h 28"/>
                <a:gd name="T4" fmla="*/ 25 w 43"/>
                <a:gd name="T5" fmla="*/ 21 h 28"/>
                <a:gd name="T6" fmla="*/ 43 w 43"/>
                <a:gd name="T7" fmla="*/ 2 h 28"/>
                <a:gd name="T8" fmla="*/ 17 w 43"/>
                <a:gd name="T9" fmla="*/ 7 h 28"/>
              </a:gdLst>
              <a:ahLst/>
              <a:cxnLst>
                <a:cxn ang="0">
                  <a:pos x="T0" y="T1"/>
                </a:cxn>
                <a:cxn ang="0">
                  <a:pos x="T2" y="T3"/>
                </a:cxn>
                <a:cxn ang="0">
                  <a:pos x="T4" y="T5"/>
                </a:cxn>
                <a:cxn ang="0">
                  <a:pos x="T6" y="T7"/>
                </a:cxn>
                <a:cxn ang="0">
                  <a:pos x="T8" y="T9"/>
                </a:cxn>
              </a:cxnLst>
              <a:rect l="0" t="0" r="r" b="b"/>
              <a:pathLst>
                <a:path w="43" h="28">
                  <a:moveTo>
                    <a:pt x="17" y="7"/>
                  </a:moveTo>
                  <a:cubicBezTo>
                    <a:pt x="6" y="14"/>
                    <a:pt x="1" y="23"/>
                    <a:pt x="0" y="26"/>
                  </a:cubicBezTo>
                  <a:cubicBezTo>
                    <a:pt x="3" y="27"/>
                    <a:pt x="14" y="28"/>
                    <a:pt x="25" y="21"/>
                  </a:cubicBezTo>
                  <a:cubicBezTo>
                    <a:pt x="37" y="14"/>
                    <a:pt x="41" y="4"/>
                    <a:pt x="43" y="2"/>
                  </a:cubicBezTo>
                  <a:cubicBezTo>
                    <a:pt x="40" y="1"/>
                    <a:pt x="29" y="0"/>
                    <a:pt x="1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422" name="文本框 421"/>
          <p:cNvSpPr txBox="1"/>
          <p:nvPr/>
        </p:nvSpPr>
        <p:spPr>
          <a:xfrm>
            <a:off x="3533001" y="4113928"/>
            <a:ext cx="264638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AutoNUE</a:t>
            </a:r>
            <a:r>
              <a:rPr kumimoji="0" lang="zh-CN" altLang="en-US"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竞赛</a:t>
            </a:r>
            <a:br>
              <a:rPr kumimoji="0" lang="en-US" altLang="zh-CN"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br>
            <a:r>
              <a:rPr kumimoji="0" lang="zh-CN" altLang="en-US" sz="14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冠军</a:t>
            </a:r>
          </a:p>
        </p:txBody>
      </p:sp>
      <p:cxnSp>
        <p:nvCxnSpPr>
          <p:cNvPr id="423" name="直接连接符 422"/>
          <p:cNvCxnSpPr/>
          <p:nvPr/>
        </p:nvCxnSpPr>
        <p:spPr>
          <a:xfrm>
            <a:off x="4137054" y="4627604"/>
            <a:ext cx="1404000" cy="0"/>
          </a:xfrm>
          <a:prstGeom prst="line">
            <a:avLst/>
          </a:prstGeom>
          <a:ln w="31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469" name="文本框 468"/>
          <p:cNvSpPr txBox="1"/>
          <p:nvPr/>
        </p:nvSpPr>
        <p:spPr>
          <a:xfrm>
            <a:off x="1128657" y="5726830"/>
            <a:ext cx="150997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a:t>
            </a:r>
            <a:r>
              <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2019</a:t>
            </a: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年</a:t>
            </a:r>
            <a:endPar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nvGrpSpPr>
          <p:cNvPr id="470" name="组合 469"/>
          <p:cNvGrpSpPr/>
          <p:nvPr/>
        </p:nvGrpSpPr>
        <p:grpSpPr>
          <a:xfrm>
            <a:off x="2869963" y="5215931"/>
            <a:ext cx="346371" cy="700847"/>
            <a:chOff x="9207500" y="842963"/>
            <a:chExt cx="542925" cy="1098551"/>
          </a:xfrm>
          <a:solidFill>
            <a:schemeClr val="accent1">
              <a:alpha val="50000"/>
            </a:schemeClr>
          </a:solidFill>
        </p:grpSpPr>
        <p:sp>
          <p:nvSpPr>
            <p:cNvPr id="496" name="Freeform 110"/>
            <p:cNvSpPr/>
            <p:nvPr/>
          </p:nvSpPr>
          <p:spPr bwMode="auto">
            <a:xfrm>
              <a:off x="9507538" y="1592263"/>
              <a:ext cx="58737" cy="158750"/>
            </a:xfrm>
            <a:custGeom>
              <a:avLst/>
              <a:gdLst>
                <a:gd name="T0" fmla="*/ 0 w 18"/>
                <a:gd name="T1" fmla="*/ 19 h 49"/>
                <a:gd name="T2" fmla="*/ 5 w 18"/>
                <a:gd name="T3" fmla="*/ 44 h 49"/>
                <a:gd name="T4" fmla="*/ 5 w 18"/>
                <a:gd name="T5" fmla="*/ 49 h 49"/>
                <a:gd name="T6" fmla="*/ 17 w 18"/>
                <a:gd name="T7" fmla="*/ 25 h 49"/>
                <a:gd name="T8" fmla="*/ 11 w 18"/>
                <a:gd name="T9" fmla="*/ 0 h 49"/>
                <a:gd name="T10" fmla="*/ 0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0" y="19"/>
                  </a:moveTo>
                  <a:cubicBezTo>
                    <a:pt x="2" y="22"/>
                    <a:pt x="7" y="31"/>
                    <a:pt x="5" y="44"/>
                  </a:cubicBezTo>
                  <a:cubicBezTo>
                    <a:pt x="5" y="46"/>
                    <a:pt x="5" y="47"/>
                    <a:pt x="5" y="49"/>
                  </a:cubicBezTo>
                  <a:cubicBezTo>
                    <a:pt x="7" y="46"/>
                    <a:pt x="15" y="38"/>
                    <a:pt x="17" y="25"/>
                  </a:cubicBezTo>
                  <a:cubicBezTo>
                    <a:pt x="18" y="11"/>
                    <a:pt x="13" y="2"/>
                    <a:pt x="11" y="0"/>
                  </a:cubicBezTo>
                  <a:cubicBezTo>
                    <a:pt x="9" y="2"/>
                    <a:pt x="3" y="8"/>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97" name="Freeform 111"/>
            <p:cNvSpPr/>
            <p:nvPr/>
          </p:nvSpPr>
          <p:spPr bwMode="auto">
            <a:xfrm>
              <a:off x="9534525" y="1685926"/>
              <a:ext cx="147637" cy="71438"/>
            </a:xfrm>
            <a:custGeom>
              <a:avLst/>
              <a:gdLst>
                <a:gd name="T0" fmla="*/ 30 w 46"/>
                <a:gd name="T1" fmla="*/ 19 h 22"/>
                <a:gd name="T2" fmla="*/ 4 w 46"/>
                <a:gd name="T3" fmla="*/ 20 h 22"/>
                <a:gd name="T4" fmla="*/ 0 w 46"/>
                <a:gd name="T5" fmla="*/ 22 h 22"/>
                <a:gd name="T6" fmla="*/ 20 w 46"/>
                <a:gd name="T7" fmla="*/ 5 h 22"/>
                <a:gd name="T8" fmla="*/ 46 w 46"/>
                <a:gd name="T9" fmla="*/ 3 h 22"/>
                <a:gd name="T10" fmla="*/ 30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30" y="19"/>
                  </a:moveTo>
                  <a:cubicBezTo>
                    <a:pt x="27" y="18"/>
                    <a:pt x="17" y="15"/>
                    <a:pt x="4" y="20"/>
                  </a:cubicBezTo>
                  <a:cubicBezTo>
                    <a:pt x="3" y="21"/>
                    <a:pt x="1" y="22"/>
                    <a:pt x="0" y="22"/>
                  </a:cubicBezTo>
                  <a:cubicBezTo>
                    <a:pt x="2" y="20"/>
                    <a:pt x="8" y="10"/>
                    <a:pt x="20" y="5"/>
                  </a:cubicBezTo>
                  <a:cubicBezTo>
                    <a:pt x="33" y="0"/>
                    <a:pt x="43" y="3"/>
                    <a:pt x="46" y="3"/>
                  </a:cubicBezTo>
                  <a:cubicBezTo>
                    <a:pt x="44" y="6"/>
                    <a:pt x="39" y="14"/>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98" name="Freeform 112"/>
            <p:cNvSpPr/>
            <p:nvPr/>
          </p:nvSpPr>
          <p:spPr bwMode="auto">
            <a:xfrm>
              <a:off x="9550400" y="1501776"/>
              <a:ext cx="57150" cy="161925"/>
            </a:xfrm>
            <a:custGeom>
              <a:avLst/>
              <a:gdLst>
                <a:gd name="T0" fmla="*/ 0 w 18"/>
                <a:gd name="T1" fmla="*/ 22 h 50"/>
                <a:gd name="T2" fmla="*/ 11 w 18"/>
                <a:gd name="T3" fmla="*/ 45 h 50"/>
                <a:gd name="T4" fmla="*/ 11 w 18"/>
                <a:gd name="T5" fmla="*/ 50 h 50"/>
                <a:gd name="T6" fmla="*/ 17 w 18"/>
                <a:gd name="T7" fmla="*/ 24 h 50"/>
                <a:gd name="T8" fmla="*/ 7 w 18"/>
                <a:gd name="T9" fmla="*/ 0 h 50"/>
                <a:gd name="T10" fmla="*/ 0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0" y="22"/>
                  </a:moveTo>
                  <a:cubicBezTo>
                    <a:pt x="2" y="24"/>
                    <a:pt x="10" y="32"/>
                    <a:pt x="11" y="45"/>
                  </a:cubicBezTo>
                  <a:cubicBezTo>
                    <a:pt x="11" y="47"/>
                    <a:pt x="11" y="48"/>
                    <a:pt x="11" y="50"/>
                  </a:cubicBezTo>
                  <a:cubicBezTo>
                    <a:pt x="12" y="47"/>
                    <a:pt x="18" y="37"/>
                    <a:pt x="17" y="24"/>
                  </a:cubicBezTo>
                  <a:cubicBezTo>
                    <a:pt x="16" y="10"/>
                    <a:pt x="9" y="2"/>
                    <a:pt x="7" y="0"/>
                  </a:cubicBezTo>
                  <a:cubicBezTo>
                    <a:pt x="5" y="3"/>
                    <a:pt x="1" y="11"/>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99" name="Freeform 113"/>
            <p:cNvSpPr/>
            <p:nvPr/>
          </p:nvSpPr>
          <p:spPr bwMode="auto">
            <a:xfrm>
              <a:off x="9598025" y="1576388"/>
              <a:ext cx="133350" cy="93663"/>
            </a:xfrm>
            <a:custGeom>
              <a:avLst/>
              <a:gdLst>
                <a:gd name="T0" fmla="*/ 28 w 41"/>
                <a:gd name="T1" fmla="*/ 19 h 29"/>
                <a:gd name="T2" fmla="*/ 3 w 41"/>
                <a:gd name="T3" fmla="*/ 26 h 29"/>
                <a:gd name="T4" fmla="*/ 0 w 41"/>
                <a:gd name="T5" fmla="*/ 29 h 29"/>
                <a:gd name="T6" fmla="*/ 16 w 41"/>
                <a:gd name="T7" fmla="*/ 7 h 29"/>
                <a:gd name="T8" fmla="*/ 41 w 41"/>
                <a:gd name="T9" fmla="*/ 1 h 29"/>
                <a:gd name="T10" fmla="*/ 28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28" y="19"/>
                  </a:moveTo>
                  <a:cubicBezTo>
                    <a:pt x="25" y="19"/>
                    <a:pt x="14" y="18"/>
                    <a:pt x="3" y="26"/>
                  </a:cubicBezTo>
                  <a:cubicBezTo>
                    <a:pt x="2" y="27"/>
                    <a:pt x="1" y="28"/>
                    <a:pt x="0" y="29"/>
                  </a:cubicBezTo>
                  <a:cubicBezTo>
                    <a:pt x="1" y="26"/>
                    <a:pt x="5" y="15"/>
                    <a:pt x="16" y="7"/>
                  </a:cubicBezTo>
                  <a:cubicBezTo>
                    <a:pt x="27" y="0"/>
                    <a:pt x="38" y="0"/>
                    <a:pt x="41" y="1"/>
                  </a:cubicBezTo>
                  <a:cubicBezTo>
                    <a:pt x="40" y="3"/>
                    <a:pt x="36" y="12"/>
                    <a:pt x="2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0" name="Freeform 114"/>
            <p:cNvSpPr/>
            <p:nvPr/>
          </p:nvSpPr>
          <p:spPr bwMode="auto">
            <a:xfrm>
              <a:off x="9569450" y="1411288"/>
              <a:ext cx="74612" cy="155575"/>
            </a:xfrm>
            <a:custGeom>
              <a:avLst/>
              <a:gdLst>
                <a:gd name="T0" fmla="*/ 2 w 23"/>
                <a:gd name="T1" fmla="*/ 22 h 48"/>
                <a:gd name="T2" fmla="*/ 17 w 23"/>
                <a:gd name="T3" fmla="*/ 43 h 48"/>
                <a:gd name="T4" fmla="*/ 18 w 23"/>
                <a:gd name="T5" fmla="*/ 48 h 48"/>
                <a:gd name="T6" fmla="*/ 19 w 23"/>
                <a:gd name="T7" fmla="*/ 21 h 48"/>
                <a:gd name="T8" fmla="*/ 4 w 23"/>
                <a:gd name="T9" fmla="*/ 0 h 48"/>
                <a:gd name="T10" fmla="*/ 2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 y="22"/>
                  </a:moveTo>
                  <a:cubicBezTo>
                    <a:pt x="4" y="24"/>
                    <a:pt x="13" y="30"/>
                    <a:pt x="17" y="43"/>
                  </a:cubicBezTo>
                  <a:cubicBezTo>
                    <a:pt x="17" y="45"/>
                    <a:pt x="18" y="46"/>
                    <a:pt x="18" y="48"/>
                  </a:cubicBezTo>
                  <a:cubicBezTo>
                    <a:pt x="19" y="45"/>
                    <a:pt x="23" y="33"/>
                    <a:pt x="19" y="21"/>
                  </a:cubicBezTo>
                  <a:cubicBezTo>
                    <a:pt x="15" y="8"/>
                    <a:pt x="6" y="1"/>
                    <a:pt x="4" y="0"/>
                  </a:cubicBezTo>
                  <a:cubicBezTo>
                    <a:pt x="3" y="3"/>
                    <a:pt x="0" y="11"/>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1" name="Freeform 115"/>
            <p:cNvSpPr/>
            <p:nvPr/>
          </p:nvSpPr>
          <p:spPr bwMode="auto">
            <a:xfrm>
              <a:off x="9640888" y="1454151"/>
              <a:ext cx="109537" cy="115888"/>
            </a:xfrm>
            <a:custGeom>
              <a:avLst/>
              <a:gdLst>
                <a:gd name="T0" fmla="*/ 26 w 34"/>
                <a:gd name="T1" fmla="*/ 20 h 36"/>
                <a:gd name="T2" fmla="*/ 3 w 34"/>
                <a:gd name="T3" fmla="*/ 32 h 36"/>
                <a:gd name="T4" fmla="*/ 0 w 34"/>
                <a:gd name="T5" fmla="*/ 36 h 36"/>
                <a:gd name="T6" fmla="*/ 11 w 34"/>
                <a:gd name="T7" fmla="*/ 11 h 36"/>
                <a:gd name="T8" fmla="*/ 34 w 34"/>
                <a:gd name="T9" fmla="*/ 0 h 36"/>
                <a:gd name="T10" fmla="*/ 26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26" y="20"/>
                  </a:moveTo>
                  <a:cubicBezTo>
                    <a:pt x="23" y="21"/>
                    <a:pt x="12" y="22"/>
                    <a:pt x="3" y="32"/>
                  </a:cubicBezTo>
                  <a:cubicBezTo>
                    <a:pt x="2" y="33"/>
                    <a:pt x="1" y="34"/>
                    <a:pt x="0" y="36"/>
                  </a:cubicBezTo>
                  <a:cubicBezTo>
                    <a:pt x="0" y="32"/>
                    <a:pt x="2" y="21"/>
                    <a:pt x="11" y="11"/>
                  </a:cubicBezTo>
                  <a:cubicBezTo>
                    <a:pt x="21" y="1"/>
                    <a:pt x="31" y="0"/>
                    <a:pt x="34" y="0"/>
                  </a:cubicBezTo>
                  <a:cubicBezTo>
                    <a:pt x="34" y="2"/>
                    <a:pt x="33" y="12"/>
                    <a:pt x="2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2" name="Freeform 116"/>
            <p:cNvSpPr/>
            <p:nvPr/>
          </p:nvSpPr>
          <p:spPr bwMode="auto">
            <a:xfrm>
              <a:off x="9566275" y="1317626"/>
              <a:ext cx="87312" cy="142875"/>
            </a:xfrm>
            <a:custGeom>
              <a:avLst/>
              <a:gdLst>
                <a:gd name="T0" fmla="*/ 4 w 27"/>
                <a:gd name="T1" fmla="*/ 23 h 44"/>
                <a:gd name="T2" fmla="*/ 23 w 27"/>
                <a:gd name="T3" fmla="*/ 40 h 44"/>
                <a:gd name="T4" fmla="*/ 25 w 27"/>
                <a:gd name="T5" fmla="*/ 44 h 44"/>
                <a:gd name="T6" fmla="*/ 21 w 27"/>
                <a:gd name="T7" fmla="*/ 18 h 44"/>
                <a:gd name="T8" fmla="*/ 2 w 27"/>
                <a:gd name="T9" fmla="*/ 0 h 44"/>
                <a:gd name="T10" fmla="*/ 4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4" y="23"/>
                  </a:moveTo>
                  <a:cubicBezTo>
                    <a:pt x="7" y="24"/>
                    <a:pt x="17" y="28"/>
                    <a:pt x="23" y="40"/>
                  </a:cubicBezTo>
                  <a:cubicBezTo>
                    <a:pt x="24" y="41"/>
                    <a:pt x="25" y="43"/>
                    <a:pt x="25" y="44"/>
                  </a:cubicBezTo>
                  <a:cubicBezTo>
                    <a:pt x="26" y="41"/>
                    <a:pt x="27" y="29"/>
                    <a:pt x="21" y="18"/>
                  </a:cubicBezTo>
                  <a:cubicBezTo>
                    <a:pt x="14" y="6"/>
                    <a:pt x="5" y="2"/>
                    <a:pt x="2" y="0"/>
                  </a:cubicBezTo>
                  <a:cubicBezTo>
                    <a:pt x="1" y="3"/>
                    <a:pt x="0" y="1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3" name="Freeform 117"/>
            <p:cNvSpPr/>
            <p:nvPr/>
          </p:nvSpPr>
          <p:spPr bwMode="auto">
            <a:xfrm>
              <a:off x="9659938" y="1323976"/>
              <a:ext cx="87312" cy="136525"/>
            </a:xfrm>
            <a:custGeom>
              <a:avLst/>
              <a:gdLst>
                <a:gd name="T0" fmla="*/ 23 w 27"/>
                <a:gd name="T1" fmla="*/ 22 h 42"/>
                <a:gd name="T2" fmla="*/ 3 w 27"/>
                <a:gd name="T3" fmla="*/ 38 h 42"/>
                <a:gd name="T4" fmla="*/ 1 w 27"/>
                <a:gd name="T5" fmla="*/ 42 h 42"/>
                <a:gd name="T6" fmla="*/ 7 w 27"/>
                <a:gd name="T7" fmla="*/ 16 h 42"/>
                <a:gd name="T8" fmla="*/ 27 w 27"/>
                <a:gd name="T9" fmla="*/ 0 h 42"/>
                <a:gd name="T10" fmla="*/ 23 w 27"/>
                <a:gd name="T11" fmla="*/ 22 h 42"/>
              </a:gdLst>
              <a:ahLst/>
              <a:cxnLst>
                <a:cxn ang="0">
                  <a:pos x="T0" y="T1"/>
                </a:cxn>
                <a:cxn ang="0">
                  <a:pos x="T2" y="T3"/>
                </a:cxn>
                <a:cxn ang="0">
                  <a:pos x="T4" y="T5"/>
                </a:cxn>
                <a:cxn ang="0">
                  <a:pos x="T6" y="T7"/>
                </a:cxn>
                <a:cxn ang="0">
                  <a:pos x="T8" y="T9"/>
                </a:cxn>
                <a:cxn ang="0">
                  <a:pos x="T10" y="T11"/>
                </a:cxn>
              </a:cxnLst>
              <a:rect l="0" t="0" r="r" b="b"/>
              <a:pathLst>
                <a:path w="27" h="42">
                  <a:moveTo>
                    <a:pt x="23" y="22"/>
                  </a:moveTo>
                  <a:cubicBezTo>
                    <a:pt x="20" y="23"/>
                    <a:pt x="10" y="27"/>
                    <a:pt x="3" y="38"/>
                  </a:cubicBezTo>
                  <a:cubicBezTo>
                    <a:pt x="2" y="40"/>
                    <a:pt x="1" y="41"/>
                    <a:pt x="1" y="42"/>
                  </a:cubicBezTo>
                  <a:cubicBezTo>
                    <a:pt x="0" y="39"/>
                    <a:pt x="0" y="27"/>
                    <a:pt x="7" y="16"/>
                  </a:cubicBezTo>
                  <a:cubicBezTo>
                    <a:pt x="14" y="5"/>
                    <a:pt x="24" y="1"/>
                    <a:pt x="27" y="0"/>
                  </a:cubicBezTo>
                  <a:cubicBezTo>
                    <a:pt x="27" y="3"/>
                    <a:pt x="27" y="1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4" name="Freeform 118"/>
            <p:cNvSpPr/>
            <p:nvPr/>
          </p:nvSpPr>
          <p:spPr bwMode="auto">
            <a:xfrm>
              <a:off x="9544050" y="1230313"/>
              <a:ext cx="103187" cy="123825"/>
            </a:xfrm>
            <a:custGeom>
              <a:avLst/>
              <a:gdLst>
                <a:gd name="T0" fmla="*/ 7 w 32"/>
                <a:gd name="T1" fmla="*/ 22 h 38"/>
                <a:gd name="T2" fmla="*/ 29 w 32"/>
                <a:gd name="T3" fmla="*/ 34 h 38"/>
                <a:gd name="T4" fmla="*/ 32 w 32"/>
                <a:gd name="T5" fmla="*/ 38 h 38"/>
                <a:gd name="T6" fmla="*/ 22 w 32"/>
                <a:gd name="T7" fmla="*/ 13 h 38"/>
                <a:gd name="T8" fmla="*/ 0 w 32"/>
                <a:gd name="T9" fmla="*/ 0 h 38"/>
                <a:gd name="T10" fmla="*/ 7 w 32"/>
                <a:gd name="T11" fmla="*/ 22 h 38"/>
              </a:gdLst>
              <a:ahLst/>
              <a:cxnLst>
                <a:cxn ang="0">
                  <a:pos x="T0" y="T1"/>
                </a:cxn>
                <a:cxn ang="0">
                  <a:pos x="T2" y="T3"/>
                </a:cxn>
                <a:cxn ang="0">
                  <a:pos x="T4" y="T5"/>
                </a:cxn>
                <a:cxn ang="0">
                  <a:pos x="T6" y="T7"/>
                </a:cxn>
                <a:cxn ang="0">
                  <a:pos x="T8" y="T9"/>
                </a:cxn>
                <a:cxn ang="0">
                  <a:pos x="T10" y="T11"/>
                </a:cxn>
              </a:cxnLst>
              <a:rect l="0" t="0" r="r" b="b"/>
              <a:pathLst>
                <a:path w="32" h="38">
                  <a:moveTo>
                    <a:pt x="7" y="22"/>
                  </a:moveTo>
                  <a:cubicBezTo>
                    <a:pt x="10" y="22"/>
                    <a:pt x="20" y="24"/>
                    <a:pt x="29" y="34"/>
                  </a:cubicBezTo>
                  <a:cubicBezTo>
                    <a:pt x="30" y="36"/>
                    <a:pt x="31" y="37"/>
                    <a:pt x="32" y="38"/>
                  </a:cubicBezTo>
                  <a:cubicBezTo>
                    <a:pt x="32" y="35"/>
                    <a:pt x="31" y="23"/>
                    <a:pt x="22" y="13"/>
                  </a:cubicBezTo>
                  <a:cubicBezTo>
                    <a:pt x="13" y="3"/>
                    <a:pt x="3" y="1"/>
                    <a:pt x="0" y="0"/>
                  </a:cubicBezTo>
                  <a:cubicBezTo>
                    <a:pt x="0" y="3"/>
                    <a:pt x="1" y="12"/>
                    <a:pt x="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5" name="Freeform 119"/>
            <p:cNvSpPr/>
            <p:nvPr/>
          </p:nvSpPr>
          <p:spPr bwMode="auto">
            <a:xfrm>
              <a:off x="9647238" y="1201738"/>
              <a:ext cx="77787" cy="152400"/>
            </a:xfrm>
            <a:custGeom>
              <a:avLst/>
              <a:gdLst>
                <a:gd name="T0" fmla="*/ 22 w 24"/>
                <a:gd name="T1" fmla="*/ 22 h 47"/>
                <a:gd name="T2" fmla="*/ 6 w 24"/>
                <a:gd name="T3" fmla="*/ 42 h 47"/>
                <a:gd name="T4" fmla="*/ 4 w 24"/>
                <a:gd name="T5" fmla="*/ 47 h 47"/>
                <a:gd name="T6" fmla="*/ 5 w 24"/>
                <a:gd name="T7" fmla="*/ 19 h 47"/>
                <a:gd name="T8" fmla="*/ 21 w 24"/>
                <a:gd name="T9" fmla="*/ 0 h 47"/>
                <a:gd name="T10" fmla="*/ 22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22" y="22"/>
                  </a:moveTo>
                  <a:cubicBezTo>
                    <a:pt x="19" y="24"/>
                    <a:pt x="10" y="29"/>
                    <a:pt x="6" y="42"/>
                  </a:cubicBezTo>
                  <a:cubicBezTo>
                    <a:pt x="5" y="43"/>
                    <a:pt x="5" y="45"/>
                    <a:pt x="4" y="47"/>
                  </a:cubicBezTo>
                  <a:cubicBezTo>
                    <a:pt x="3" y="43"/>
                    <a:pt x="0" y="32"/>
                    <a:pt x="5" y="19"/>
                  </a:cubicBezTo>
                  <a:cubicBezTo>
                    <a:pt x="9" y="7"/>
                    <a:pt x="18" y="1"/>
                    <a:pt x="21" y="0"/>
                  </a:cubicBezTo>
                  <a:cubicBezTo>
                    <a:pt x="22" y="2"/>
                    <a:pt x="24"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6" name="Freeform 120"/>
            <p:cNvSpPr/>
            <p:nvPr/>
          </p:nvSpPr>
          <p:spPr bwMode="auto">
            <a:xfrm>
              <a:off x="9494838" y="1149351"/>
              <a:ext cx="130175" cy="101600"/>
            </a:xfrm>
            <a:custGeom>
              <a:avLst/>
              <a:gdLst>
                <a:gd name="T0" fmla="*/ 12 w 40"/>
                <a:gd name="T1" fmla="*/ 20 h 31"/>
                <a:gd name="T2" fmla="*/ 36 w 40"/>
                <a:gd name="T3" fmla="*/ 28 h 31"/>
                <a:gd name="T4" fmla="*/ 40 w 40"/>
                <a:gd name="T5" fmla="*/ 31 h 31"/>
                <a:gd name="T6" fmla="*/ 25 w 40"/>
                <a:gd name="T7" fmla="*/ 9 h 31"/>
                <a:gd name="T8" fmla="*/ 0 w 40"/>
                <a:gd name="T9" fmla="*/ 1 h 31"/>
                <a:gd name="T10" fmla="*/ 12 w 40"/>
                <a:gd name="T11" fmla="*/ 20 h 31"/>
              </a:gdLst>
              <a:ahLst/>
              <a:cxnLst>
                <a:cxn ang="0">
                  <a:pos x="T0" y="T1"/>
                </a:cxn>
                <a:cxn ang="0">
                  <a:pos x="T2" y="T3"/>
                </a:cxn>
                <a:cxn ang="0">
                  <a:pos x="T4" y="T5"/>
                </a:cxn>
                <a:cxn ang="0">
                  <a:pos x="T6" y="T7"/>
                </a:cxn>
                <a:cxn ang="0">
                  <a:pos x="T8" y="T9"/>
                </a:cxn>
                <a:cxn ang="0">
                  <a:pos x="T10" y="T11"/>
                </a:cxn>
              </a:cxnLst>
              <a:rect l="0" t="0" r="r" b="b"/>
              <a:pathLst>
                <a:path w="40" h="31">
                  <a:moveTo>
                    <a:pt x="12" y="20"/>
                  </a:moveTo>
                  <a:cubicBezTo>
                    <a:pt x="15" y="20"/>
                    <a:pt x="26" y="20"/>
                    <a:pt x="36" y="28"/>
                  </a:cubicBezTo>
                  <a:cubicBezTo>
                    <a:pt x="38" y="29"/>
                    <a:pt x="39" y="30"/>
                    <a:pt x="40" y="31"/>
                  </a:cubicBezTo>
                  <a:cubicBezTo>
                    <a:pt x="39" y="28"/>
                    <a:pt x="35" y="17"/>
                    <a:pt x="25" y="9"/>
                  </a:cubicBezTo>
                  <a:cubicBezTo>
                    <a:pt x="14" y="0"/>
                    <a:pt x="3" y="0"/>
                    <a:pt x="0" y="1"/>
                  </a:cubicBezTo>
                  <a:cubicBezTo>
                    <a:pt x="1" y="3"/>
                    <a:pt x="4" y="12"/>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7" name="Freeform 121"/>
            <p:cNvSpPr/>
            <p:nvPr/>
          </p:nvSpPr>
          <p:spPr bwMode="auto">
            <a:xfrm>
              <a:off x="9613900" y="1085851"/>
              <a:ext cx="61912" cy="157163"/>
            </a:xfrm>
            <a:custGeom>
              <a:avLst/>
              <a:gdLst>
                <a:gd name="T0" fmla="*/ 19 w 19"/>
                <a:gd name="T1" fmla="*/ 22 h 49"/>
                <a:gd name="T2" fmla="*/ 7 w 19"/>
                <a:gd name="T3" fmla="*/ 45 h 49"/>
                <a:gd name="T4" fmla="*/ 7 w 19"/>
                <a:gd name="T5" fmla="*/ 49 h 49"/>
                <a:gd name="T6" fmla="*/ 2 w 19"/>
                <a:gd name="T7" fmla="*/ 23 h 49"/>
                <a:gd name="T8" fmla="*/ 13 w 19"/>
                <a:gd name="T9" fmla="*/ 0 h 49"/>
                <a:gd name="T10" fmla="*/ 19 w 19"/>
                <a:gd name="T11" fmla="*/ 22 h 49"/>
              </a:gdLst>
              <a:ahLst/>
              <a:cxnLst>
                <a:cxn ang="0">
                  <a:pos x="T0" y="T1"/>
                </a:cxn>
                <a:cxn ang="0">
                  <a:pos x="T2" y="T3"/>
                </a:cxn>
                <a:cxn ang="0">
                  <a:pos x="T4" y="T5"/>
                </a:cxn>
                <a:cxn ang="0">
                  <a:pos x="T6" y="T7"/>
                </a:cxn>
                <a:cxn ang="0">
                  <a:pos x="T8" y="T9"/>
                </a:cxn>
                <a:cxn ang="0">
                  <a:pos x="T10" y="T11"/>
                </a:cxn>
              </a:cxnLst>
              <a:rect l="0" t="0" r="r" b="b"/>
              <a:pathLst>
                <a:path w="19" h="49">
                  <a:moveTo>
                    <a:pt x="19" y="22"/>
                  </a:moveTo>
                  <a:cubicBezTo>
                    <a:pt x="17" y="24"/>
                    <a:pt x="9" y="31"/>
                    <a:pt x="7" y="45"/>
                  </a:cubicBezTo>
                  <a:cubicBezTo>
                    <a:pt x="7" y="46"/>
                    <a:pt x="7" y="48"/>
                    <a:pt x="7" y="49"/>
                  </a:cubicBezTo>
                  <a:cubicBezTo>
                    <a:pt x="5" y="47"/>
                    <a:pt x="0" y="36"/>
                    <a:pt x="2" y="23"/>
                  </a:cubicBezTo>
                  <a:cubicBezTo>
                    <a:pt x="3" y="10"/>
                    <a:pt x="11" y="2"/>
                    <a:pt x="13" y="0"/>
                  </a:cubicBezTo>
                  <a:cubicBezTo>
                    <a:pt x="15" y="3"/>
                    <a:pt x="19" y="11"/>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8" name="Freeform 122"/>
            <p:cNvSpPr/>
            <p:nvPr/>
          </p:nvSpPr>
          <p:spPr bwMode="auto">
            <a:xfrm>
              <a:off x="9434513" y="1073151"/>
              <a:ext cx="144462" cy="79375"/>
            </a:xfrm>
            <a:custGeom>
              <a:avLst/>
              <a:gdLst>
                <a:gd name="T0" fmla="*/ 15 w 45"/>
                <a:gd name="T1" fmla="*/ 20 h 25"/>
                <a:gd name="T2" fmla="*/ 41 w 45"/>
                <a:gd name="T3" fmla="*/ 23 h 25"/>
                <a:gd name="T4" fmla="*/ 45 w 45"/>
                <a:gd name="T5" fmla="*/ 25 h 25"/>
                <a:gd name="T6" fmla="*/ 26 w 45"/>
                <a:gd name="T7" fmla="*/ 6 h 25"/>
                <a:gd name="T8" fmla="*/ 0 w 45"/>
                <a:gd name="T9" fmla="*/ 3 h 25"/>
                <a:gd name="T10" fmla="*/ 15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15" y="20"/>
                  </a:moveTo>
                  <a:cubicBezTo>
                    <a:pt x="18" y="19"/>
                    <a:pt x="29" y="17"/>
                    <a:pt x="41" y="23"/>
                  </a:cubicBezTo>
                  <a:cubicBezTo>
                    <a:pt x="42" y="23"/>
                    <a:pt x="44" y="24"/>
                    <a:pt x="45" y="25"/>
                  </a:cubicBezTo>
                  <a:cubicBezTo>
                    <a:pt x="44" y="22"/>
                    <a:pt x="38" y="12"/>
                    <a:pt x="26" y="6"/>
                  </a:cubicBezTo>
                  <a:cubicBezTo>
                    <a:pt x="14" y="0"/>
                    <a:pt x="3" y="3"/>
                    <a:pt x="0" y="3"/>
                  </a:cubicBezTo>
                  <a:cubicBezTo>
                    <a:pt x="2" y="6"/>
                    <a:pt x="6" y="14"/>
                    <a:pt x="1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09" name="Freeform 123"/>
            <p:cNvSpPr/>
            <p:nvPr/>
          </p:nvSpPr>
          <p:spPr bwMode="auto">
            <a:xfrm>
              <a:off x="9553575" y="985838"/>
              <a:ext cx="57150" cy="160338"/>
            </a:xfrm>
            <a:custGeom>
              <a:avLst/>
              <a:gdLst>
                <a:gd name="T0" fmla="*/ 18 w 18"/>
                <a:gd name="T1" fmla="*/ 20 h 50"/>
                <a:gd name="T2" fmla="*/ 11 w 18"/>
                <a:gd name="T3" fmla="*/ 45 h 50"/>
                <a:gd name="T4" fmla="*/ 12 w 18"/>
                <a:gd name="T5" fmla="*/ 50 h 50"/>
                <a:gd name="T6" fmla="*/ 1 w 18"/>
                <a:gd name="T7" fmla="*/ 25 h 50"/>
                <a:gd name="T8" fmla="*/ 8 w 18"/>
                <a:gd name="T9" fmla="*/ 0 h 50"/>
                <a:gd name="T10" fmla="*/ 18 w 18"/>
                <a:gd name="T11" fmla="*/ 20 h 50"/>
              </a:gdLst>
              <a:ahLst/>
              <a:cxnLst>
                <a:cxn ang="0">
                  <a:pos x="T0" y="T1"/>
                </a:cxn>
                <a:cxn ang="0">
                  <a:pos x="T2" y="T3"/>
                </a:cxn>
                <a:cxn ang="0">
                  <a:pos x="T4" y="T5"/>
                </a:cxn>
                <a:cxn ang="0">
                  <a:pos x="T6" y="T7"/>
                </a:cxn>
                <a:cxn ang="0">
                  <a:pos x="T8" y="T9"/>
                </a:cxn>
                <a:cxn ang="0">
                  <a:pos x="T10" y="T11"/>
                </a:cxn>
              </a:cxnLst>
              <a:rect l="0" t="0" r="r" b="b"/>
              <a:pathLst>
                <a:path w="18" h="50">
                  <a:moveTo>
                    <a:pt x="18" y="20"/>
                  </a:moveTo>
                  <a:cubicBezTo>
                    <a:pt x="16" y="23"/>
                    <a:pt x="10" y="31"/>
                    <a:pt x="11" y="45"/>
                  </a:cubicBezTo>
                  <a:cubicBezTo>
                    <a:pt x="11" y="47"/>
                    <a:pt x="11" y="48"/>
                    <a:pt x="12" y="50"/>
                  </a:cubicBezTo>
                  <a:cubicBezTo>
                    <a:pt x="9" y="47"/>
                    <a:pt x="2" y="38"/>
                    <a:pt x="1" y="25"/>
                  </a:cubicBezTo>
                  <a:cubicBezTo>
                    <a:pt x="0" y="11"/>
                    <a:pt x="6" y="2"/>
                    <a:pt x="8" y="0"/>
                  </a:cubicBezTo>
                  <a:cubicBezTo>
                    <a:pt x="10" y="2"/>
                    <a:pt x="16" y="9"/>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10" name="Freeform 124"/>
            <p:cNvSpPr/>
            <p:nvPr/>
          </p:nvSpPr>
          <p:spPr bwMode="auto">
            <a:xfrm>
              <a:off x="9359900" y="1011238"/>
              <a:ext cx="153987" cy="61913"/>
            </a:xfrm>
            <a:custGeom>
              <a:avLst/>
              <a:gdLst>
                <a:gd name="T0" fmla="*/ 18 w 48"/>
                <a:gd name="T1" fmla="*/ 19 h 19"/>
                <a:gd name="T2" fmla="*/ 44 w 48"/>
                <a:gd name="T3" fmla="*/ 16 h 19"/>
                <a:gd name="T4" fmla="*/ 48 w 48"/>
                <a:gd name="T5" fmla="*/ 18 h 19"/>
                <a:gd name="T6" fmla="*/ 26 w 48"/>
                <a:gd name="T7" fmla="*/ 3 h 19"/>
                <a:gd name="T8" fmla="*/ 0 w 48"/>
                <a:gd name="T9" fmla="*/ 6 h 19"/>
                <a:gd name="T10" fmla="*/ 18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18" y="19"/>
                  </a:moveTo>
                  <a:cubicBezTo>
                    <a:pt x="21" y="17"/>
                    <a:pt x="31" y="13"/>
                    <a:pt x="44" y="16"/>
                  </a:cubicBezTo>
                  <a:cubicBezTo>
                    <a:pt x="45" y="16"/>
                    <a:pt x="47" y="17"/>
                    <a:pt x="48" y="18"/>
                  </a:cubicBezTo>
                  <a:cubicBezTo>
                    <a:pt x="46" y="15"/>
                    <a:pt x="39" y="6"/>
                    <a:pt x="26" y="3"/>
                  </a:cubicBezTo>
                  <a:cubicBezTo>
                    <a:pt x="12" y="0"/>
                    <a:pt x="3" y="4"/>
                    <a:pt x="0" y="6"/>
                  </a:cubicBezTo>
                  <a:cubicBezTo>
                    <a:pt x="2" y="8"/>
                    <a:pt x="8" y="15"/>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11" name="Freeform 125"/>
            <p:cNvSpPr/>
            <p:nvPr/>
          </p:nvSpPr>
          <p:spPr bwMode="auto">
            <a:xfrm>
              <a:off x="9463088" y="904876"/>
              <a:ext cx="61912" cy="150813"/>
            </a:xfrm>
            <a:custGeom>
              <a:avLst/>
              <a:gdLst>
                <a:gd name="T0" fmla="*/ 19 w 19"/>
                <a:gd name="T1" fmla="*/ 17 h 47"/>
                <a:gd name="T2" fmla="*/ 18 w 19"/>
                <a:gd name="T3" fmla="*/ 43 h 47"/>
                <a:gd name="T4" fmla="*/ 19 w 19"/>
                <a:gd name="T5" fmla="*/ 47 h 47"/>
                <a:gd name="T6" fmla="*/ 4 w 19"/>
                <a:gd name="T7" fmla="*/ 25 h 47"/>
                <a:gd name="T8" fmla="*/ 5 w 19"/>
                <a:gd name="T9" fmla="*/ 0 h 47"/>
                <a:gd name="T10" fmla="*/ 19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19" y="17"/>
                  </a:moveTo>
                  <a:cubicBezTo>
                    <a:pt x="18" y="20"/>
                    <a:pt x="14" y="30"/>
                    <a:pt x="18" y="43"/>
                  </a:cubicBezTo>
                  <a:cubicBezTo>
                    <a:pt x="18" y="44"/>
                    <a:pt x="19" y="46"/>
                    <a:pt x="19" y="47"/>
                  </a:cubicBezTo>
                  <a:cubicBezTo>
                    <a:pt x="17" y="45"/>
                    <a:pt x="8" y="38"/>
                    <a:pt x="4" y="25"/>
                  </a:cubicBezTo>
                  <a:cubicBezTo>
                    <a:pt x="0" y="12"/>
                    <a:pt x="4" y="2"/>
                    <a:pt x="5" y="0"/>
                  </a:cubicBezTo>
                  <a:cubicBezTo>
                    <a:pt x="8" y="1"/>
                    <a:pt x="15" y="7"/>
                    <a:pt x="1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12" name="Freeform 126"/>
            <p:cNvSpPr/>
            <p:nvPr/>
          </p:nvSpPr>
          <p:spPr bwMode="auto">
            <a:xfrm>
              <a:off x="9275763" y="965201"/>
              <a:ext cx="161925" cy="55563"/>
            </a:xfrm>
            <a:custGeom>
              <a:avLst/>
              <a:gdLst>
                <a:gd name="T0" fmla="*/ 21 w 50"/>
                <a:gd name="T1" fmla="*/ 17 h 17"/>
                <a:gd name="T2" fmla="*/ 45 w 50"/>
                <a:gd name="T3" fmla="*/ 9 h 17"/>
                <a:gd name="T4" fmla="*/ 50 w 50"/>
                <a:gd name="T5" fmla="*/ 10 h 17"/>
                <a:gd name="T6" fmla="*/ 24 w 50"/>
                <a:gd name="T7" fmla="*/ 0 h 17"/>
                <a:gd name="T8" fmla="*/ 0 w 50"/>
                <a:gd name="T9" fmla="*/ 8 h 17"/>
                <a:gd name="T10" fmla="*/ 21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1" y="17"/>
                  </a:moveTo>
                  <a:cubicBezTo>
                    <a:pt x="23" y="15"/>
                    <a:pt x="31" y="9"/>
                    <a:pt x="45" y="9"/>
                  </a:cubicBezTo>
                  <a:cubicBezTo>
                    <a:pt x="47" y="9"/>
                    <a:pt x="48" y="9"/>
                    <a:pt x="50" y="10"/>
                  </a:cubicBezTo>
                  <a:cubicBezTo>
                    <a:pt x="47" y="8"/>
                    <a:pt x="38" y="1"/>
                    <a:pt x="24" y="0"/>
                  </a:cubicBezTo>
                  <a:cubicBezTo>
                    <a:pt x="11" y="0"/>
                    <a:pt x="2" y="6"/>
                    <a:pt x="0" y="8"/>
                  </a:cubicBezTo>
                  <a:cubicBezTo>
                    <a:pt x="2" y="10"/>
                    <a:pt x="10" y="16"/>
                    <a:pt x="2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13" name="Freeform 127"/>
            <p:cNvSpPr/>
            <p:nvPr/>
          </p:nvSpPr>
          <p:spPr bwMode="auto">
            <a:xfrm>
              <a:off x="9359900" y="842963"/>
              <a:ext cx="84137" cy="142875"/>
            </a:xfrm>
            <a:custGeom>
              <a:avLst/>
              <a:gdLst>
                <a:gd name="T0" fmla="*/ 19 w 26"/>
                <a:gd name="T1" fmla="*/ 15 h 44"/>
                <a:gd name="T2" fmla="*/ 23 w 26"/>
                <a:gd name="T3" fmla="*/ 40 h 44"/>
                <a:gd name="T4" fmla="*/ 26 w 26"/>
                <a:gd name="T5" fmla="*/ 44 h 44"/>
                <a:gd name="T6" fmla="*/ 6 w 26"/>
                <a:gd name="T7" fmla="*/ 26 h 44"/>
                <a:gd name="T8" fmla="*/ 2 w 26"/>
                <a:gd name="T9" fmla="*/ 0 h 44"/>
                <a:gd name="T10" fmla="*/ 19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19" y="15"/>
                  </a:moveTo>
                  <a:cubicBezTo>
                    <a:pt x="19" y="18"/>
                    <a:pt x="17" y="28"/>
                    <a:pt x="23" y="40"/>
                  </a:cubicBezTo>
                  <a:cubicBezTo>
                    <a:pt x="24" y="41"/>
                    <a:pt x="25" y="43"/>
                    <a:pt x="26" y="44"/>
                  </a:cubicBezTo>
                  <a:cubicBezTo>
                    <a:pt x="23" y="43"/>
                    <a:pt x="12" y="37"/>
                    <a:pt x="6" y="26"/>
                  </a:cubicBezTo>
                  <a:cubicBezTo>
                    <a:pt x="0" y="14"/>
                    <a:pt x="2" y="3"/>
                    <a:pt x="2" y="0"/>
                  </a:cubicBezTo>
                  <a:cubicBezTo>
                    <a:pt x="5" y="1"/>
                    <a:pt x="13" y="6"/>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14" name="Freeform 128"/>
            <p:cNvSpPr/>
            <p:nvPr/>
          </p:nvSpPr>
          <p:spPr bwMode="auto">
            <a:xfrm>
              <a:off x="9207500" y="1831976"/>
              <a:ext cx="233362" cy="109538"/>
            </a:xfrm>
            <a:custGeom>
              <a:avLst/>
              <a:gdLst>
                <a:gd name="T0" fmla="*/ 72 w 72"/>
                <a:gd name="T1" fmla="*/ 2 h 34"/>
                <a:gd name="T2" fmla="*/ 1 w 72"/>
                <a:gd name="T3" fmla="*/ 34 h 34"/>
                <a:gd name="T4" fmla="*/ 0 w 72"/>
                <a:gd name="T5" fmla="*/ 26 h 34"/>
                <a:gd name="T6" fmla="*/ 71 w 72"/>
                <a:gd name="T7" fmla="*/ 0 h 34"/>
                <a:gd name="T8" fmla="*/ 72 w 72"/>
                <a:gd name="T9" fmla="*/ 2 h 34"/>
              </a:gdLst>
              <a:ahLst/>
              <a:cxnLst>
                <a:cxn ang="0">
                  <a:pos x="T0" y="T1"/>
                </a:cxn>
                <a:cxn ang="0">
                  <a:pos x="T2" y="T3"/>
                </a:cxn>
                <a:cxn ang="0">
                  <a:pos x="T4" y="T5"/>
                </a:cxn>
                <a:cxn ang="0">
                  <a:pos x="T6" y="T7"/>
                </a:cxn>
                <a:cxn ang="0">
                  <a:pos x="T8" y="T9"/>
                </a:cxn>
              </a:cxnLst>
              <a:rect l="0" t="0" r="r" b="b"/>
              <a:pathLst>
                <a:path w="72" h="34">
                  <a:moveTo>
                    <a:pt x="72" y="2"/>
                  </a:moveTo>
                  <a:cubicBezTo>
                    <a:pt x="52" y="18"/>
                    <a:pt x="27" y="29"/>
                    <a:pt x="1" y="34"/>
                  </a:cubicBezTo>
                  <a:cubicBezTo>
                    <a:pt x="0" y="26"/>
                    <a:pt x="0" y="26"/>
                    <a:pt x="0" y="26"/>
                  </a:cubicBezTo>
                  <a:cubicBezTo>
                    <a:pt x="25" y="23"/>
                    <a:pt x="50" y="15"/>
                    <a:pt x="71" y="0"/>
                  </a:cubicBezTo>
                  <a:lnTo>
                    <a:pt x="7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15" name="Freeform 129"/>
            <p:cNvSpPr/>
            <p:nvPr/>
          </p:nvSpPr>
          <p:spPr bwMode="auto">
            <a:xfrm>
              <a:off x="9459913" y="1766888"/>
              <a:ext cx="153987" cy="80963"/>
            </a:xfrm>
            <a:custGeom>
              <a:avLst/>
              <a:gdLst>
                <a:gd name="T0" fmla="*/ 26 w 48"/>
                <a:gd name="T1" fmla="*/ 21 h 25"/>
                <a:gd name="T2" fmla="*/ 0 w 48"/>
                <a:gd name="T3" fmla="*/ 20 h 25"/>
                <a:gd name="T4" fmla="*/ 23 w 48"/>
                <a:gd name="T5" fmla="*/ 4 h 25"/>
                <a:gd name="T6" fmla="*/ 48 w 48"/>
                <a:gd name="T7" fmla="*/ 6 h 25"/>
                <a:gd name="T8" fmla="*/ 26 w 48"/>
                <a:gd name="T9" fmla="*/ 21 h 25"/>
              </a:gdLst>
              <a:ahLst/>
              <a:cxnLst>
                <a:cxn ang="0">
                  <a:pos x="T0" y="T1"/>
                </a:cxn>
                <a:cxn ang="0">
                  <a:pos x="T2" y="T3"/>
                </a:cxn>
                <a:cxn ang="0">
                  <a:pos x="T4" y="T5"/>
                </a:cxn>
                <a:cxn ang="0">
                  <a:pos x="T6" y="T7"/>
                </a:cxn>
                <a:cxn ang="0">
                  <a:pos x="T8" y="T9"/>
                </a:cxn>
              </a:cxnLst>
              <a:rect l="0" t="0" r="r" b="b"/>
              <a:pathLst>
                <a:path w="48" h="25">
                  <a:moveTo>
                    <a:pt x="26" y="21"/>
                  </a:moveTo>
                  <a:cubicBezTo>
                    <a:pt x="13" y="25"/>
                    <a:pt x="3" y="21"/>
                    <a:pt x="0" y="20"/>
                  </a:cubicBezTo>
                  <a:cubicBezTo>
                    <a:pt x="2" y="17"/>
                    <a:pt x="10" y="8"/>
                    <a:pt x="23" y="4"/>
                  </a:cubicBezTo>
                  <a:cubicBezTo>
                    <a:pt x="36" y="0"/>
                    <a:pt x="46" y="4"/>
                    <a:pt x="48" y="6"/>
                  </a:cubicBezTo>
                  <a:cubicBezTo>
                    <a:pt x="46" y="8"/>
                    <a:pt x="39" y="17"/>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16" name="Freeform 130"/>
            <p:cNvSpPr/>
            <p:nvPr/>
          </p:nvSpPr>
          <p:spPr bwMode="auto">
            <a:xfrm>
              <a:off x="9434513" y="1663701"/>
              <a:ext cx="73025" cy="158750"/>
            </a:xfrm>
            <a:custGeom>
              <a:avLst/>
              <a:gdLst>
                <a:gd name="T0" fmla="*/ 3 w 23"/>
                <a:gd name="T1" fmla="*/ 23 h 49"/>
                <a:gd name="T2" fmla="*/ 6 w 23"/>
                <a:gd name="T3" fmla="*/ 49 h 49"/>
                <a:gd name="T4" fmla="*/ 20 w 23"/>
                <a:gd name="T5" fmla="*/ 26 h 49"/>
                <a:gd name="T6" fmla="*/ 18 w 23"/>
                <a:gd name="T7" fmla="*/ 0 h 49"/>
                <a:gd name="T8" fmla="*/ 3 w 23"/>
                <a:gd name="T9" fmla="*/ 23 h 49"/>
              </a:gdLst>
              <a:ahLst/>
              <a:cxnLst>
                <a:cxn ang="0">
                  <a:pos x="T0" y="T1"/>
                </a:cxn>
                <a:cxn ang="0">
                  <a:pos x="T2" y="T3"/>
                </a:cxn>
                <a:cxn ang="0">
                  <a:pos x="T4" y="T5"/>
                </a:cxn>
                <a:cxn ang="0">
                  <a:pos x="T6" y="T7"/>
                </a:cxn>
                <a:cxn ang="0">
                  <a:pos x="T8" y="T9"/>
                </a:cxn>
              </a:cxnLst>
              <a:rect l="0" t="0" r="r" b="b"/>
              <a:pathLst>
                <a:path w="23" h="49">
                  <a:moveTo>
                    <a:pt x="3" y="23"/>
                  </a:moveTo>
                  <a:cubicBezTo>
                    <a:pt x="0" y="37"/>
                    <a:pt x="4" y="46"/>
                    <a:pt x="6" y="49"/>
                  </a:cubicBezTo>
                  <a:cubicBezTo>
                    <a:pt x="8" y="47"/>
                    <a:pt x="17" y="39"/>
                    <a:pt x="20" y="26"/>
                  </a:cubicBezTo>
                  <a:cubicBezTo>
                    <a:pt x="23" y="13"/>
                    <a:pt x="19" y="3"/>
                    <a:pt x="18" y="0"/>
                  </a:cubicBezTo>
                  <a:cubicBezTo>
                    <a:pt x="15" y="3"/>
                    <a:pt x="6" y="10"/>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17" name="Freeform 131"/>
            <p:cNvSpPr/>
            <p:nvPr/>
          </p:nvSpPr>
          <p:spPr bwMode="auto">
            <a:xfrm>
              <a:off x="9232900" y="865188"/>
              <a:ext cx="136525" cy="90488"/>
            </a:xfrm>
            <a:custGeom>
              <a:avLst/>
              <a:gdLst>
                <a:gd name="T0" fmla="*/ 25 w 42"/>
                <a:gd name="T1" fmla="*/ 7 h 28"/>
                <a:gd name="T2" fmla="*/ 42 w 42"/>
                <a:gd name="T3" fmla="*/ 26 h 28"/>
                <a:gd name="T4" fmla="*/ 17 w 42"/>
                <a:gd name="T5" fmla="*/ 21 h 28"/>
                <a:gd name="T6" fmla="*/ 0 w 42"/>
                <a:gd name="T7" fmla="*/ 2 h 28"/>
                <a:gd name="T8" fmla="*/ 25 w 42"/>
                <a:gd name="T9" fmla="*/ 7 h 28"/>
              </a:gdLst>
              <a:ahLst/>
              <a:cxnLst>
                <a:cxn ang="0">
                  <a:pos x="T0" y="T1"/>
                </a:cxn>
                <a:cxn ang="0">
                  <a:pos x="T2" y="T3"/>
                </a:cxn>
                <a:cxn ang="0">
                  <a:pos x="T4" y="T5"/>
                </a:cxn>
                <a:cxn ang="0">
                  <a:pos x="T6" y="T7"/>
                </a:cxn>
                <a:cxn ang="0">
                  <a:pos x="T8" y="T9"/>
                </a:cxn>
              </a:cxnLst>
              <a:rect l="0" t="0" r="r" b="b"/>
              <a:pathLst>
                <a:path w="42" h="28">
                  <a:moveTo>
                    <a:pt x="25" y="7"/>
                  </a:moveTo>
                  <a:cubicBezTo>
                    <a:pt x="37" y="14"/>
                    <a:pt x="41" y="23"/>
                    <a:pt x="42" y="26"/>
                  </a:cubicBezTo>
                  <a:cubicBezTo>
                    <a:pt x="39" y="27"/>
                    <a:pt x="28" y="28"/>
                    <a:pt x="17" y="21"/>
                  </a:cubicBezTo>
                  <a:cubicBezTo>
                    <a:pt x="6" y="14"/>
                    <a:pt x="1" y="4"/>
                    <a:pt x="0" y="2"/>
                  </a:cubicBezTo>
                  <a:cubicBezTo>
                    <a:pt x="3" y="1"/>
                    <a:pt x="14" y="0"/>
                    <a:pt x="2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471" name="组合 470"/>
          <p:cNvGrpSpPr/>
          <p:nvPr/>
        </p:nvGrpSpPr>
        <p:grpSpPr>
          <a:xfrm>
            <a:off x="545366" y="5215932"/>
            <a:ext cx="348397" cy="700848"/>
            <a:chOff x="8532813" y="842963"/>
            <a:chExt cx="546099" cy="1098551"/>
          </a:xfrm>
          <a:solidFill>
            <a:schemeClr val="accent1">
              <a:alpha val="50000"/>
            </a:schemeClr>
          </a:solidFill>
        </p:grpSpPr>
        <p:sp>
          <p:nvSpPr>
            <p:cNvPr id="474" name="Freeform 132"/>
            <p:cNvSpPr/>
            <p:nvPr/>
          </p:nvSpPr>
          <p:spPr bwMode="auto">
            <a:xfrm>
              <a:off x="8716963" y="1592263"/>
              <a:ext cx="58737" cy="158750"/>
            </a:xfrm>
            <a:custGeom>
              <a:avLst/>
              <a:gdLst>
                <a:gd name="T0" fmla="*/ 18 w 18"/>
                <a:gd name="T1" fmla="*/ 19 h 49"/>
                <a:gd name="T2" fmla="*/ 13 w 18"/>
                <a:gd name="T3" fmla="*/ 44 h 49"/>
                <a:gd name="T4" fmla="*/ 14 w 18"/>
                <a:gd name="T5" fmla="*/ 49 h 49"/>
                <a:gd name="T6" fmla="*/ 2 w 18"/>
                <a:gd name="T7" fmla="*/ 25 h 49"/>
                <a:gd name="T8" fmla="*/ 7 w 18"/>
                <a:gd name="T9" fmla="*/ 0 h 49"/>
                <a:gd name="T10" fmla="*/ 18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18" y="19"/>
                  </a:moveTo>
                  <a:cubicBezTo>
                    <a:pt x="17" y="22"/>
                    <a:pt x="11" y="31"/>
                    <a:pt x="13" y="44"/>
                  </a:cubicBezTo>
                  <a:cubicBezTo>
                    <a:pt x="13" y="46"/>
                    <a:pt x="13" y="47"/>
                    <a:pt x="14" y="49"/>
                  </a:cubicBezTo>
                  <a:cubicBezTo>
                    <a:pt x="12" y="46"/>
                    <a:pt x="4" y="38"/>
                    <a:pt x="2" y="25"/>
                  </a:cubicBezTo>
                  <a:cubicBezTo>
                    <a:pt x="0" y="11"/>
                    <a:pt x="6" y="2"/>
                    <a:pt x="7" y="0"/>
                  </a:cubicBezTo>
                  <a:cubicBezTo>
                    <a:pt x="9" y="2"/>
                    <a:pt x="15" y="8"/>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75" name="Freeform 133"/>
            <p:cNvSpPr/>
            <p:nvPr/>
          </p:nvSpPr>
          <p:spPr bwMode="auto">
            <a:xfrm>
              <a:off x="8601075" y="1685926"/>
              <a:ext cx="147637" cy="71438"/>
            </a:xfrm>
            <a:custGeom>
              <a:avLst/>
              <a:gdLst>
                <a:gd name="T0" fmla="*/ 17 w 46"/>
                <a:gd name="T1" fmla="*/ 19 h 22"/>
                <a:gd name="T2" fmla="*/ 42 w 46"/>
                <a:gd name="T3" fmla="*/ 20 h 22"/>
                <a:gd name="T4" fmla="*/ 46 w 46"/>
                <a:gd name="T5" fmla="*/ 22 h 22"/>
                <a:gd name="T6" fmla="*/ 26 w 46"/>
                <a:gd name="T7" fmla="*/ 5 h 22"/>
                <a:gd name="T8" fmla="*/ 0 w 46"/>
                <a:gd name="T9" fmla="*/ 3 h 22"/>
                <a:gd name="T10" fmla="*/ 17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17" y="19"/>
                  </a:moveTo>
                  <a:cubicBezTo>
                    <a:pt x="19" y="18"/>
                    <a:pt x="30" y="15"/>
                    <a:pt x="42" y="20"/>
                  </a:cubicBezTo>
                  <a:cubicBezTo>
                    <a:pt x="44" y="21"/>
                    <a:pt x="45" y="22"/>
                    <a:pt x="46" y="22"/>
                  </a:cubicBezTo>
                  <a:cubicBezTo>
                    <a:pt x="45" y="20"/>
                    <a:pt x="38" y="10"/>
                    <a:pt x="26" y="5"/>
                  </a:cubicBezTo>
                  <a:cubicBezTo>
                    <a:pt x="14" y="0"/>
                    <a:pt x="3" y="3"/>
                    <a:pt x="0" y="3"/>
                  </a:cubicBezTo>
                  <a:cubicBezTo>
                    <a:pt x="2" y="6"/>
                    <a:pt x="7" y="14"/>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76" name="Freeform 134"/>
            <p:cNvSpPr/>
            <p:nvPr/>
          </p:nvSpPr>
          <p:spPr bwMode="auto">
            <a:xfrm>
              <a:off x="8675688" y="1501776"/>
              <a:ext cx="57150" cy="161925"/>
            </a:xfrm>
            <a:custGeom>
              <a:avLst/>
              <a:gdLst>
                <a:gd name="T0" fmla="*/ 18 w 18"/>
                <a:gd name="T1" fmla="*/ 22 h 50"/>
                <a:gd name="T2" fmla="*/ 8 w 18"/>
                <a:gd name="T3" fmla="*/ 45 h 50"/>
                <a:gd name="T4" fmla="*/ 8 w 18"/>
                <a:gd name="T5" fmla="*/ 50 h 50"/>
                <a:gd name="T6" fmla="*/ 1 w 18"/>
                <a:gd name="T7" fmla="*/ 24 h 50"/>
                <a:gd name="T8" fmla="*/ 11 w 18"/>
                <a:gd name="T9" fmla="*/ 0 h 50"/>
                <a:gd name="T10" fmla="*/ 18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18" y="22"/>
                  </a:moveTo>
                  <a:cubicBezTo>
                    <a:pt x="16" y="24"/>
                    <a:pt x="9" y="32"/>
                    <a:pt x="8" y="45"/>
                  </a:cubicBezTo>
                  <a:cubicBezTo>
                    <a:pt x="8" y="47"/>
                    <a:pt x="8" y="48"/>
                    <a:pt x="8" y="50"/>
                  </a:cubicBezTo>
                  <a:cubicBezTo>
                    <a:pt x="6" y="47"/>
                    <a:pt x="0" y="37"/>
                    <a:pt x="1" y="24"/>
                  </a:cubicBezTo>
                  <a:cubicBezTo>
                    <a:pt x="2" y="10"/>
                    <a:pt x="9" y="2"/>
                    <a:pt x="11" y="0"/>
                  </a:cubicBezTo>
                  <a:cubicBezTo>
                    <a:pt x="13" y="3"/>
                    <a:pt x="18" y="11"/>
                    <a:pt x="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77" name="Freeform 135"/>
            <p:cNvSpPr/>
            <p:nvPr/>
          </p:nvSpPr>
          <p:spPr bwMode="auto">
            <a:xfrm>
              <a:off x="8555038" y="1576388"/>
              <a:ext cx="133350" cy="93663"/>
            </a:xfrm>
            <a:custGeom>
              <a:avLst/>
              <a:gdLst>
                <a:gd name="T0" fmla="*/ 12 w 41"/>
                <a:gd name="T1" fmla="*/ 19 h 29"/>
                <a:gd name="T2" fmla="*/ 37 w 41"/>
                <a:gd name="T3" fmla="*/ 26 h 29"/>
                <a:gd name="T4" fmla="*/ 41 w 41"/>
                <a:gd name="T5" fmla="*/ 29 h 29"/>
                <a:gd name="T6" fmla="*/ 25 w 41"/>
                <a:gd name="T7" fmla="*/ 7 h 29"/>
                <a:gd name="T8" fmla="*/ 0 w 41"/>
                <a:gd name="T9" fmla="*/ 1 h 29"/>
                <a:gd name="T10" fmla="*/ 12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12" y="19"/>
                  </a:moveTo>
                  <a:cubicBezTo>
                    <a:pt x="15" y="19"/>
                    <a:pt x="26" y="18"/>
                    <a:pt x="37" y="26"/>
                  </a:cubicBezTo>
                  <a:cubicBezTo>
                    <a:pt x="38" y="27"/>
                    <a:pt x="40" y="28"/>
                    <a:pt x="41" y="29"/>
                  </a:cubicBezTo>
                  <a:cubicBezTo>
                    <a:pt x="40" y="26"/>
                    <a:pt x="36" y="15"/>
                    <a:pt x="25" y="7"/>
                  </a:cubicBezTo>
                  <a:cubicBezTo>
                    <a:pt x="14" y="0"/>
                    <a:pt x="3" y="0"/>
                    <a:pt x="0" y="1"/>
                  </a:cubicBezTo>
                  <a:cubicBezTo>
                    <a:pt x="1" y="3"/>
                    <a:pt x="4" y="12"/>
                    <a:pt x="1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78" name="Freeform 136"/>
            <p:cNvSpPr/>
            <p:nvPr/>
          </p:nvSpPr>
          <p:spPr bwMode="auto">
            <a:xfrm>
              <a:off x="8642350" y="1411288"/>
              <a:ext cx="74612" cy="155575"/>
            </a:xfrm>
            <a:custGeom>
              <a:avLst/>
              <a:gdLst>
                <a:gd name="T0" fmla="*/ 21 w 23"/>
                <a:gd name="T1" fmla="*/ 22 h 48"/>
                <a:gd name="T2" fmla="*/ 6 w 23"/>
                <a:gd name="T3" fmla="*/ 43 h 48"/>
                <a:gd name="T4" fmla="*/ 5 w 23"/>
                <a:gd name="T5" fmla="*/ 48 h 48"/>
                <a:gd name="T6" fmla="*/ 3 w 23"/>
                <a:gd name="T7" fmla="*/ 21 h 48"/>
                <a:gd name="T8" fmla="*/ 19 w 23"/>
                <a:gd name="T9" fmla="*/ 0 h 48"/>
                <a:gd name="T10" fmla="*/ 21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1" y="22"/>
                  </a:moveTo>
                  <a:cubicBezTo>
                    <a:pt x="18" y="24"/>
                    <a:pt x="9" y="30"/>
                    <a:pt x="6" y="43"/>
                  </a:cubicBezTo>
                  <a:cubicBezTo>
                    <a:pt x="5" y="45"/>
                    <a:pt x="5" y="46"/>
                    <a:pt x="5" y="48"/>
                  </a:cubicBezTo>
                  <a:cubicBezTo>
                    <a:pt x="3" y="45"/>
                    <a:pt x="0" y="33"/>
                    <a:pt x="3" y="21"/>
                  </a:cubicBezTo>
                  <a:cubicBezTo>
                    <a:pt x="7" y="8"/>
                    <a:pt x="16" y="1"/>
                    <a:pt x="19" y="0"/>
                  </a:cubicBezTo>
                  <a:cubicBezTo>
                    <a:pt x="20" y="3"/>
                    <a:pt x="23" y="11"/>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79" name="Freeform 137"/>
            <p:cNvSpPr/>
            <p:nvPr/>
          </p:nvSpPr>
          <p:spPr bwMode="auto">
            <a:xfrm>
              <a:off x="8532813" y="1454151"/>
              <a:ext cx="109537" cy="115888"/>
            </a:xfrm>
            <a:custGeom>
              <a:avLst/>
              <a:gdLst>
                <a:gd name="T0" fmla="*/ 8 w 34"/>
                <a:gd name="T1" fmla="*/ 20 h 36"/>
                <a:gd name="T2" fmla="*/ 31 w 34"/>
                <a:gd name="T3" fmla="*/ 32 h 36"/>
                <a:gd name="T4" fmla="*/ 34 w 34"/>
                <a:gd name="T5" fmla="*/ 36 h 36"/>
                <a:gd name="T6" fmla="*/ 23 w 34"/>
                <a:gd name="T7" fmla="*/ 11 h 36"/>
                <a:gd name="T8" fmla="*/ 0 w 34"/>
                <a:gd name="T9" fmla="*/ 0 h 36"/>
                <a:gd name="T10" fmla="*/ 8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8" y="20"/>
                  </a:moveTo>
                  <a:cubicBezTo>
                    <a:pt x="11" y="21"/>
                    <a:pt x="22" y="22"/>
                    <a:pt x="31" y="32"/>
                  </a:cubicBezTo>
                  <a:cubicBezTo>
                    <a:pt x="32" y="33"/>
                    <a:pt x="34" y="34"/>
                    <a:pt x="34" y="36"/>
                  </a:cubicBezTo>
                  <a:cubicBezTo>
                    <a:pt x="34" y="32"/>
                    <a:pt x="32" y="21"/>
                    <a:pt x="23" y="11"/>
                  </a:cubicBezTo>
                  <a:cubicBezTo>
                    <a:pt x="14" y="1"/>
                    <a:pt x="3" y="0"/>
                    <a:pt x="0" y="0"/>
                  </a:cubicBezTo>
                  <a:cubicBezTo>
                    <a:pt x="0" y="2"/>
                    <a:pt x="2"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0" name="Freeform 138"/>
            <p:cNvSpPr/>
            <p:nvPr/>
          </p:nvSpPr>
          <p:spPr bwMode="auto">
            <a:xfrm>
              <a:off x="8629650" y="1317626"/>
              <a:ext cx="87312" cy="142875"/>
            </a:xfrm>
            <a:custGeom>
              <a:avLst/>
              <a:gdLst>
                <a:gd name="T0" fmla="*/ 23 w 27"/>
                <a:gd name="T1" fmla="*/ 23 h 44"/>
                <a:gd name="T2" fmla="*/ 4 w 27"/>
                <a:gd name="T3" fmla="*/ 40 h 44"/>
                <a:gd name="T4" fmla="*/ 2 w 27"/>
                <a:gd name="T5" fmla="*/ 44 h 44"/>
                <a:gd name="T6" fmla="*/ 7 w 27"/>
                <a:gd name="T7" fmla="*/ 18 h 44"/>
                <a:gd name="T8" fmla="*/ 26 w 27"/>
                <a:gd name="T9" fmla="*/ 0 h 44"/>
                <a:gd name="T10" fmla="*/ 23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23" y="23"/>
                  </a:moveTo>
                  <a:cubicBezTo>
                    <a:pt x="20" y="24"/>
                    <a:pt x="10" y="28"/>
                    <a:pt x="4" y="40"/>
                  </a:cubicBezTo>
                  <a:cubicBezTo>
                    <a:pt x="3" y="41"/>
                    <a:pt x="3" y="43"/>
                    <a:pt x="2" y="44"/>
                  </a:cubicBezTo>
                  <a:cubicBezTo>
                    <a:pt x="2" y="41"/>
                    <a:pt x="0" y="29"/>
                    <a:pt x="7" y="18"/>
                  </a:cubicBezTo>
                  <a:cubicBezTo>
                    <a:pt x="13" y="6"/>
                    <a:pt x="23" y="2"/>
                    <a:pt x="26" y="0"/>
                  </a:cubicBezTo>
                  <a:cubicBezTo>
                    <a:pt x="26" y="3"/>
                    <a:pt x="27" y="13"/>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1" name="Freeform 139"/>
            <p:cNvSpPr/>
            <p:nvPr/>
          </p:nvSpPr>
          <p:spPr bwMode="auto">
            <a:xfrm>
              <a:off x="8535988" y="1323976"/>
              <a:ext cx="90487" cy="136525"/>
            </a:xfrm>
            <a:custGeom>
              <a:avLst/>
              <a:gdLst>
                <a:gd name="T0" fmla="*/ 5 w 28"/>
                <a:gd name="T1" fmla="*/ 22 h 42"/>
                <a:gd name="T2" fmla="*/ 25 w 28"/>
                <a:gd name="T3" fmla="*/ 38 h 42"/>
                <a:gd name="T4" fmla="*/ 27 w 28"/>
                <a:gd name="T5" fmla="*/ 42 h 42"/>
                <a:gd name="T6" fmla="*/ 21 w 28"/>
                <a:gd name="T7" fmla="*/ 16 h 42"/>
                <a:gd name="T8" fmla="*/ 1 w 28"/>
                <a:gd name="T9" fmla="*/ 0 h 42"/>
                <a:gd name="T10" fmla="*/ 5 w 28"/>
                <a:gd name="T11" fmla="*/ 22 h 42"/>
              </a:gdLst>
              <a:ahLst/>
              <a:cxnLst>
                <a:cxn ang="0">
                  <a:pos x="T0" y="T1"/>
                </a:cxn>
                <a:cxn ang="0">
                  <a:pos x="T2" y="T3"/>
                </a:cxn>
                <a:cxn ang="0">
                  <a:pos x="T4" y="T5"/>
                </a:cxn>
                <a:cxn ang="0">
                  <a:pos x="T6" y="T7"/>
                </a:cxn>
                <a:cxn ang="0">
                  <a:pos x="T8" y="T9"/>
                </a:cxn>
                <a:cxn ang="0">
                  <a:pos x="T10" y="T11"/>
                </a:cxn>
              </a:cxnLst>
              <a:rect l="0" t="0" r="r" b="b"/>
              <a:pathLst>
                <a:path w="28" h="42">
                  <a:moveTo>
                    <a:pt x="5" y="22"/>
                  </a:moveTo>
                  <a:cubicBezTo>
                    <a:pt x="7" y="23"/>
                    <a:pt x="17" y="27"/>
                    <a:pt x="25" y="38"/>
                  </a:cubicBezTo>
                  <a:cubicBezTo>
                    <a:pt x="25" y="40"/>
                    <a:pt x="26" y="41"/>
                    <a:pt x="27" y="42"/>
                  </a:cubicBezTo>
                  <a:cubicBezTo>
                    <a:pt x="27" y="39"/>
                    <a:pt x="28" y="27"/>
                    <a:pt x="21" y="16"/>
                  </a:cubicBezTo>
                  <a:cubicBezTo>
                    <a:pt x="14" y="5"/>
                    <a:pt x="4" y="1"/>
                    <a:pt x="1" y="0"/>
                  </a:cubicBezTo>
                  <a:cubicBezTo>
                    <a:pt x="0" y="3"/>
                    <a:pt x="0" y="1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2" name="Freeform 140"/>
            <p:cNvSpPr/>
            <p:nvPr/>
          </p:nvSpPr>
          <p:spPr bwMode="auto">
            <a:xfrm>
              <a:off x="8636000" y="1230313"/>
              <a:ext cx="106362" cy="123825"/>
            </a:xfrm>
            <a:custGeom>
              <a:avLst/>
              <a:gdLst>
                <a:gd name="T0" fmla="*/ 25 w 33"/>
                <a:gd name="T1" fmla="*/ 22 h 38"/>
                <a:gd name="T2" fmla="*/ 3 w 33"/>
                <a:gd name="T3" fmla="*/ 34 h 38"/>
                <a:gd name="T4" fmla="*/ 0 w 33"/>
                <a:gd name="T5" fmla="*/ 38 h 38"/>
                <a:gd name="T6" fmla="*/ 10 w 33"/>
                <a:gd name="T7" fmla="*/ 13 h 38"/>
                <a:gd name="T8" fmla="*/ 33 w 33"/>
                <a:gd name="T9" fmla="*/ 0 h 38"/>
                <a:gd name="T10" fmla="*/ 25 w 33"/>
                <a:gd name="T11" fmla="*/ 22 h 38"/>
              </a:gdLst>
              <a:ahLst/>
              <a:cxnLst>
                <a:cxn ang="0">
                  <a:pos x="T0" y="T1"/>
                </a:cxn>
                <a:cxn ang="0">
                  <a:pos x="T2" y="T3"/>
                </a:cxn>
                <a:cxn ang="0">
                  <a:pos x="T4" y="T5"/>
                </a:cxn>
                <a:cxn ang="0">
                  <a:pos x="T6" y="T7"/>
                </a:cxn>
                <a:cxn ang="0">
                  <a:pos x="T8" y="T9"/>
                </a:cxn>
                <a:cxn ang="0">
                  <a:pos x="T10" y="T11"/>
                </a:cxn>
              </a:cxnLst>
              <a:rect l="0" t="0" r="r" b="b"/>
              <a:pathLst>
                <a:path w="33" h="38">
                  <a:moveTo>
                    <a:pt x="25" y="22"/>
                  </a:moveTo>
                  <a:cubicBezTo>
                    <a:pt x="23" y="22"/>
                    <a:pt x="12" y="24"/>
                    <a:pt x="3" y="34"/>
                  </a:cubicBezTo>
                  <a:cubicBezTo>
                    <a:pt x="2" y="36"/>
                    <a:pt x="1" y="37"/>
                    <a:pt x="0" y="38"/>
                  </a:cubicBezTo>
                  <a:cubicBezTo>
                    <a:pt x="1" y="35"/>
                    <a:pt x="2" y="23"/>
                    <a:pt x="10" y="13"/>
                  </a:cubicBezTo>
                  <a:cubicBezTo>
                    <a:pt x="19" y="3"/>
                    <a:pt x="30" y="1"/>
                    <a:pt x="33" y="0"/>
                  </a:cubicBezTo>
                  <a:cubicBezTo>
                    <a:pt x="32" y="3"/>
                    <a:pt x="32" y="12"/>
                    <a:pt x="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3" name="Freeform 141"/>
            <p:cNvSpPr/>
            <p:nvPr/>
          </p:nvSpPr>
          <p:spPr bwMode="auto">
            <a:xfrm>
              <a:off x="8558213" y="1201738"/>
              <a:ext cx="77787" cy="152400"/>
            </a:xfrm>
            <a:custGeom>
              <a:avLst/>
              <a:gdLst>
                <a:gd name="T0" fmla="*/ 3 w 24"/>
                <a:gd name="T1" fmla="*/ 22 h 47"/>
                <a:gd name="T2" fmla="*/ 19 w 24"/>
                <a:gd name="T3" fmla="*/ 42 h 47"/>
                <a:gd name="T4" fmla="*/ 20 w 24"/>
                <a:gd name="T5" fmla="*/ 47 h 47"/>
                <a:gd name="T6" fmla="*/ 20 w 24"/>
                <a:gd name="T7" fmla="*/ 19 h 47"/>
                <a:gd name="T8" fmla="*/ 4 w 24"/>
                <a:gd name="T9" fmla="*/ 0 h 47"/>
                <a:gd name="T10" fmla="*/ 3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3" y="22"/>
                  </a:moveTo>
                  <a:cubicBezTo>
                    <a:pt x="5" y="24"/>
                    <a:pt x="14" y="29"/>
                    <a:pt x="19" y="42"/>
                  </a:cubicBezTo>
                  <a:cubicBezTo>
                    <a:pt x="19" y="43"/>
                    <a:pt x="20" y="45"/>
                    <a:pt x="20" y="47"/>
                  </a:cubicBezTo>
                  <a:cubicBezTo>
                    <a:pt x="21" y="43"/>
                    <a:pt x="24" y="32"/>
                    <a:pt x="20" y="19"/>
                  </a:cubicBezTo>
                  <a:cubicBezTo>
                    <a:pt x="15" y="7"/>
                    <a:pt x="6" y="1"/>
                    <a:pt x="4" y="0"/>
                  </a:cubicBezTo>
                  <a:cubicBezTo>
                    <a:pt x="3" y="2"/>
                    <a:pt x="0" y="11"/>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4" name="Freeform 142"/>
            <p:cNvSpPr/>
            <p:nvPr/>
          </p:nvSpPr>
          <p:spPr bwMode="auto">
            <a:xfrm>
              <a:off x="8661400" y="1149351"/>
              <a:ext cx="127000" cy="101600"/>
            </a:xfrm>
            <a:custGeom>
              <a:avLst/>
              <a:gdLst>
                <a:gd name="T0" fmla="*/ 28 w 39"/>
                <a:gd name="T1" fmla="*/ 20 h 31"/>
                <a:gd name="T2" fmla="*/ 3 w 39"/>
                <a:gd name="T3" fmla="*/ 28 h 31"/>
                <a:gd name="T4" fmla="*/ 0 w 39"/>
                <a:gd name="T5" fmla="*/ 31 h 31"/>
                <a:gd name="T6" fmla="*/ 15 w 39"/>
                <a:gd name="T7" fmla="*/ 9 h 31"/>
                <a:gd name="T8" fmla="*/ 39 w 39"/>
                <a:gd name="T9" fmla="*/ 1 h 31"/>
                <a:gd name="T10" fmla="*/ 28 w 39"/>
                <a:gd name="T11" fmla="*/ 20 h 31"/>
              </a:gdLst>
              <a:ahLst/>
              <a:cxnLst>
                <a:cxn ang="0">
                  <a:pos x="T0" y="T1"/>
                </a:cxn>
                <a:cxn ang="0">
                  <a:pos x="T2" y="T3"/>
                </a:cxn>
                <a:cxn ang="0">
                  <a:pos x="T4" y="T5"/>
                </a:cxn>
                <a:cxn ang="0">
                  <a:pos x="T6" y="T7"/>
                </a:cxn>
                <a:cxn ang="0">
                  <a:pos x="T8" y="T9"/>
                </a:cxn>
                <a:cxn ang="0">
                  <a:pos x="T10" y="T11"/>
                </a:cxn>
              </a:cxnLst>
              <a:rect l="0" t="0" r="r" b="b"/>
              <a:pathLst>
                <a:path w="39" h="31">
                  <a:moveTo>
                    <a:pt x="28" y="20"/>
                  </a:moveTo>
                  <a:cubicBezTo>
                    <a:pt x="25" y="20"/>
                    <a:pt x="14" y="20"/>
                    <a:pt x="3" y="28"/>
                  </a:cubicBezTo>
                  <a:cubicBezTo>
                    <a:pt x="2" y="29"/>
                    <a:pt x="1" y="30"/>
                    <a:pt x="0" y="31"/>
                  </a:cubicBezTo>
                  <a:cubicBezTo>
                    <a:pt x="0" y="28"/>
                    <a:pt x="4" y="17"/>
                    <a:pt x="15" y="9"/>
                  </a:cubicBezTo>
                  <a:cubicBezTo>
                    <a:pt x="25" y="0"/>
                    <a:pt x="36" y="0"/>
                    <a:pt x="39" y="1"/>
                  </a:cubicBezTo>
                  <a:cubicBezTo>
                    <a:pt x="38" y="3"/>
                    <a:pt x="35" y="12"/>
                    <a:pt x="2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5" name="Freeform 143"/>
            <p:cNvSpPr/>
            <p:nvPr/>
          </p:nvSpPr>
          <p:spPr bwMode="auto">
            <a:xfrm>
              <a:off x="8607425" y="1085851"/>
              <a:ext cx="65087" cy="157163"/>
            </a:xfrm>
            <a:custGeom>
              <a:avLst/>
              <a:gdLst>
                <a:gd name="T0" fmla="*/ 1 w 20"/>
                <a:gd name="T1" fmla="*/ 22 h 49"/>
                <a:gd name="T2" fmla="*/ 12 w 20"/>
                <a:gd name="T3" fmla="*/ 45 h 49"/>
                <a:gd name="T4" fmla="*/ 13 w 20"/>
                <a:gd name="T5" fmla="*/ 49 h 49"/>
                <a:gd name="T6" fmla="*/ 18 w 20"/>
                <a:gd name="T7" fmla="*/ 23 h 49"/>
                <a:gd name="T8" fmla="*/ 6 w 20"/>
                <a:gd name="T9" fmla="*/ 0 h 49"/>
                <a:gd name="T10" fmla="*/ 1 w 20"/>
                <a:gd name="T11" fmla="*/ 22 h 49"/>
              </a:gdLst>
              <a:ahLst/>
              <a:cxnLst>
                <a:cxn ang="0">
                  <a:pos x="T0" y="T1"/>
                </a:cxn>
                <a:cxn ang="0">
                  <a:pos x="T2" y="T3"/>
                </a:cxn>
                <a:cxn ang="0">
                  <a:pos x="T4" y="T5"/>
                </a:cxn>
                <a:cxn ang="0">
                  <a:pos x="T6" y="T7"/>
                </a:cxn>
                <a:cxn ang="0">
                  <a:pos x="T8" y="T9"/>
                </a:cxn>
                <a:cxn ang="0">
                  <a:pos x="T10" y="T11"/>
                </a:cxn>
              </a:cxnLst>
              <a:rect l="0" t="0" r="r" b="b"/>
              <a:pathLst>
                <a:path w="20" h="49">
                  <a:moveTo>
                    <a:pt x="1" y="22"/>
                  </a:moveTo>
                  <a:cubicBezTo>
                    <a:pt x="3" y="24"/>
                    <a:pt x="11" y="31"/>
                    <a:pt x="12" y="45"/>
                  </a:cubicBezTo>
                  <a:cubicBezTo>
                    <a:pt x="12" y="46"/>
                    <a:pt x="13" y="48"/>
                    <a:pt x="13" y="49"/>
                  </a:cubicBezTo>
                  <a:cubicBezTo>
                    <a:pt x="14" y="47"/>
                    <a:pt x="20" y="36"/>
                    <a:pt x="18" y="23"/>
                  </a:cubicBezTo>
                  <a:cubicBezTo>
                    <a:pt x="16" y="10"/>
                    <a:pt x="8" y="2"/>
                    <a:pt x="6" y="0"/>
                  </a:cubicBezTo>
                  <a:cubicBezTo>
                    <a:pt x="5" y="3"/>
                    <a:pt x="0" y="11"/>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6" name="Freeform 144"/>
            <p:cNvSpPr/>
            <p:nvPr/>
          </p:nvSpPr>
          <p:spPr bwMode="auto">
            <a:xfrm>
              <a:off x="8704263" y="1073151"/>
              <a:ext cx="144462" cy="79375"/>
            </a:xfrm>
            <a:custGeom>
              <a:avLst/>
              <a:gdLst>
                <a:gd name="T0" fmla="*/ 30 w 45"/>
                <a:gd name="T1" fmla="*/ 20 h 25"/>
                <a:gd name="T2" fmla="*/ 5 w 45"/>
                <a:gd name="T3" fmla="*/ 23 h 25"/>
                <a:gd name="T4" fmla="*/ 0 w 45"/>
                <a:gd name="T5" fmla="*/ 25 h 25"/>
                <a:gd name="T6" fmla="*/ 20 w 45"/>
                <a:gd name="T7" fmla="*/ 6 h 25"/>
                <a:gd name="T8" fmla="*/ 45 w 45"/>
                <a:gd name="T9" fmla="*/ 3 h 25"/>
                <a:gd name="T10" fmla="*/ 30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30" y="20"/>
                  </a:moveTo>
                  <a:cubicBezTo>
                    <a:pt x="27" y="19"/>
                    <a:pt x="17" y="17"/>
                    <a:pt x="5" y="23"/>
                  </a:cubicBezTo>
                  <a:cubicBezTo>
                    <a:pt x="3" y="23"/>
                    <a:pt x="2" y="24"/>
                    <a:pt x="0" y="25"/>
                  </a:cubicBezTo>
                  <a:cubicBezTo>
                    <a:pt x="2" y="22"/>
                    <a:pt x="8" y="12"/>
                    <a:pt x="20" y="6"/>
                  </a:cubicBezTo>
                  <a:cubicBezTo>
                    <a:pt x="32" y="0"/>
                    <a:pt x="42" y="3"/>
                    <a:pt x="45" y="3"/>
                  </a:cubicBezTo>
                  <a:cubicBezTo>
                    <a:pt x="44" y="6"/>
                    <a:pt x="39" y="14"/>
                    <a:pt x="3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7" name="Freeform 145"/>
            <p:cNvSpPr/>
            <p:nvPr/>
          </p:nvSpPr>
          <p:spPr bwMode="auto">
            <a:xfrm>
              <a:off x="8675688" y="985838"/>
              <a:ext cx="53975" cy="160338"/>
            </a:xfrm>
            <a:custGeom>
              <a:avLst/>
              <a:gdLst>
                <a:gd name="T0" fmla="*/ 0 w 17"/>
                <a:gd name="T1" fmla="*/ 20 h 50"/>
                <a:gd name="T2" fmla="*/ 6 w 17"/>
                <a:gd name="T3" fmla="*/ 45 h 50"/>
                <a:gd name="T4" fmla="*/ 6 w 17"/>
                <a:gd name="T5" fmla="*/ 50 h 50"/>
                <a:gd name="T6" fmla="*/ 16 w 17"/>
                <a:gd name="T7" fmla="*/ 25 h 50"/>
                <a:gd name="T8" fmla="*/ 10 w 17"/>
                <a:gd name="T9" fmla="*/ 0 h 50"/>
                <a:gd name="T10" fmla="*/ 0 w 17"/>
                <a:gd name="T11" fmla="*/ 20 h 50"/>
              </a:gdLst>
              <a:ahLst/>
              <a:cxnLst>
                <a:cxn ang="0">
                  <a:pos x="T0" y="T1"/>
                </a:cxn>
                <a:cxn ang="0">
                  <a:pos x="T2" y="T3"/>
                </a:cxn>
                <a:cxn ang="0">
                  <a:pos x="T4" y="T5"/>
                </a:cxn>
                <a:cxn ang="0">
                  <a:pos x="T6" y="T7"/>
                </a:cxn>
                <a:cxn ang="0">
                  <a:pos x="T8" y="T9"/>
                </a:cxn>
                <a:cxn ang="0">
                  <a:pos x="T10" y="T11"/>
                </a:cxn>
              </a:cxnLst>
              <a:rect l="0" t="0" r="r" b="b"/>
              <a:pathLst>
                <a:path w="17" h="50">
                  <a:moveTo>
                    <a:pt x="0" y="20"/>
                  </a:moveTo>
                  <a:cubicBezTo>
                    <a:pt x="1" y="23"/>
                    <a:pt x="7" y="31"/>
                    <a:pt x="6" y="45"/>
                  </a:cubicBezTo>
                  <a:cubicBezTo>
                    <a:pt x="6" y="47"/>
                    <a:pt x="6" y="48"/>
                    <a:pt x="6" y="50"/>
                  </a:cubicBezTo>
                  <a:cubicBezTo>
                    <a:pt x="8" y="47"/>
                    <a:pt x="15" y="38"/>
                    <a:pt x="16" y="25"/>
                  </a:cubicBezTo>
                  <a:cubicBezTo>
                    <a:pt x="17" y="11"/>
                    <a:pt x="11" y="2"/>
                    <a:pt x="10" y="0"/>
                  </a:cubicBezTo>
                  <a:cubicBezTo>
                    <a:pt x="8" y="2"/>
                    <a:pt x="2" y="9"/>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8" name="Freeform 146"/>
            <p:cNvSpPr/>
            <p:nvPr/>
          </p:nvSpPr>
          <p:spPr bwMode="auto">
            <a:xfrm>
              <a:off x="8769350" y="1011238"/>
              <a:ext cx="153987" cy="61913"/>
            </a:xfrm>
            <a:custGeom>
              <a:avLst/>
              <a:gdLst>
                <a:gd name="T0" fmla="*/ 30 w 48"/>
                <a:gd name="T1" fmla="*/ 19 h 19"/>
                <a:gd name="T2" fmla="*/ 5 w 48"/>
                <a:gd name="T3" fmla="*/ 16 h 19"/>
                <a:gd name="T4" fmla="*/ 0 w 48"/>
                <a:gd name="T5" fmla="*/ 18 h 19"/>
                <a:gd name="T6" fmla="*/ 23 w 48"/>
                <a:gd name="T7" fmla="*/ 3 h 19"/>
                <a:gd name="T8" fmla="*/ 48 w 48"/>
                <a:gd name="T9" fmla="*/ 6 h 19"/>
                <a:gd name="T10" fmla="*/ 30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30" y="19"/>
                  </a:moveTo>
                  <a:cubicBezTo>
                    <a:pt x="27" y="17"/>
                    <a:pt x="18" y="13"/>
                    <a:pt x="5" y="16"/>
                  </a:cubicBezTo>
                  <a:cubicBezTo>
                    <a:pt x="3" y="16"/>
                    <a:pt x="1" y="17"/>
                    <a:pt x="0" y="18"/>
                  </a:cubicBezTo>
                  <a:cubicBezTo>
                    <a:pt x="2" y="15"/>
                    <a:pt x="10" y="6"/>
                    <a:pt x="23" y="3"/>
                  </a:cubicBezTo>
                  <a:cubicBezTo>
                    <a:pt x="36" y="0"/>
                    <a:pt x="46" y="4"/>
                    <a:pt x="48" y="6"/>
                  </a:cubicBezTo>
                  <a:cubicBezTo>
                    <a:pt x="47" y="8"/>
                    <a:pt x="40" y="15"/>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9" name="Freeform 147"/>
            <p:cNvSpPr/>
            <p:nvPr/>
          </p:nvSpPr>
          <p:spPr bwMode="auto">
            <a:xfrm>
              <a:off x="8758238" y="904876"/>
              <a:ext cx="61912" cy="150813"/>
            </a:xfrm>
            <a:custGeom>
              <a:avLst/>
              <a:gdLst>
                <a:gd name="T0" fmla="*/ 0 w 19"/>
                <a:gd name="T1" fmla="*/ 17 h 47"/>
                <a:gd name="T2" fmla="*/ 2 w 19"/>
                <a:gd name="T3" fmla="*/ 43 h 47"/>
                <a:gd name="T4" fmla="*/ 0 w 19"/>
                <a:gd name="T5" fmla="*/ 47 h 47"/>
                <a:gd name="T6" fmla="*/ 16 w 19"/>
                <a:gd name="T7" fmla="*/ 25 h 47"/>
                <a:gd name="T8" fmla="*/ 14 w 19"/>
                <a:gd name="T9" fmla="*/ 0 h 47"/>
                <a:gd name="T10" fmla="*/ 0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0" y="17"/>
                  </a:moveTo>
                  <a:cubicBezTo>
                    <a:pt x="1" y="20"/>
                    <a:pt x="5" y="30"/>
                    <a:pt x="2" y="43"/>
                  </a:cubicBezTo>
                  <a:cubicBezTo>
                    <a:pt x="1" y="44"/>
                    <a:pt x="1" y="46"/>
                    <a:pt x="0" y="47"/>
                  </a:cubicBezTo>
                  <a:cubicBezTo>
                    <a:pt x="3" y="45"/>
                    <a:pt x="12" y="38"/>
                    <a:pt x="16" y="25"/>
                  </a:cubicBezTo>
                  <a:cubicBezTo>
                    <a:pt x="19" y="12"/>
                    <a:pt x="15" y="2"/>
                    <a:pt x="14" y="0"/>
                  </a:cubicBezTo>
                  <a:cubicBezTo>
                    <a:pt x="12" y="1"/>
                    <a:pt x="5" y="7"/>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90" name="Freeform 148"/>
            <p:cNvSpPr/>
            <p:nvPr/>
          </p:nvSpPr>
          <p:spPr bwMode="auto">
            <a:xfrm>
              <a:off x="8848725" y="965201"/>
              <a:ext cx="161925" cy="55563"/>
            </a:xfrm>
            <a:custGeom>
              <a:avLst/>
              <a:gdLst>
                <a:gd name="T0" fmla="*/ 29 w 50"/>
                <a:gd name="T1" fmla="*/ 17 h 17"/>
                <a:gd name="T2" fmla="*/ 5 w 50"/>
                <a:gd name="T3" fmla="*/ 9 h 17"/>
                <a:gd name="T4" fmla="*/ 0 w 50"/>
                <a:gd name="T5" fmla="*/ 10 h 17"/>
                <a:gd name="T6" fmla="*/ 25 w 50"/>
                <a:gd name="T7" fmla="*/ 0 h 17"/>
                <a:gd name="T8" fmla="*/ 50 w 50"/>
                <a:gd name="T9" fmla="*/ 8 h 17"/>
                <a:gd name="T10" fmla="*/ 29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9" y="17"/>
                  </a:moveTo>
                  <a:cubicBezTo>
                    <a:pt x="27" y="15"/>
                    <a:pt x="18" y="9"/>
                    <a:pt x="5" y="9"/>
                  </a:cubicBezTo>
                  <a:cubicBezTo>
                    <a:pt x="3" y="9"/>
                    <a:pt x="1" y="9"/>
                    <a:pt x="0" y="10"/>
                  </a:cubicBezTo>
                  <a:cubicBezTo>
                    <a:pt x="2" y="8"/>
                    <a:pt x="12" y="1"/>
                    <a:pt x="25" y="0"/>
                  </a:cubicBezTo>
                  <a:cubicBezTo>
                    <a:pt x="39" y="0"/>
                    <a:pt x="47" y="6"/>
                    <a:pt x="50" y="8"/>
                  </a:cubicBezTo>
                  <a:cubicBezTo>
                    <a:pt x="47" y="10"/>
                    <a:pt x="40" y="16"/>
                    <a:pt x="2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91" name="Freeform 149"/>
            <p:cNvSpPr/>
            <p:nvPr/>
          </p:nvSpPr>
          <p:spPr bwMode="auto">
            <a:xfrm>
              <a:off x="8842375" y="842963"/>
              <a:ext cx="84137" cy="142875"/>
            </a:xfrm>
            <a:custGeom>
              <a:avLst/>
              <a:gdLst>
                <a:gd name="T0" fmla="*/ 6 w 26"/>
                <a:gd name="T1" fmla="*/ 15 h 44"/>
                <a:gd name="T2" fmla="*/ 2 w 26"/>
                <a:gd name="T3" fmla="*/ 40 h 44"/>
                <a:gd name="T4" fmla="*/ 0 w 26"/>
                <a:gd name="T5" fmla="*/ 44 h 44"/>
                <a:gd name="T6" fmla="*/ 19 w 26"/>
                <a:gd name="T7" fmla="*/ 26 h 44"/>
                <a:gd name="T8" fmla="*/ 23 w 26"/>
                <a:gd name="T9" fmla="*/ 0 h 44"/>
                <a:gd name="T10" fmla="*/ 6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6" y="15"/>
                  </a:moveTo>
                  <a:cubicBezTo>
                    <a:pt x="7" y="18"/>
                    <a:pt x="8" y="28"/>
                    <a:pt x="2" y="40"/>
                  </a:cubicBezTo>
                  <a:cubicBezTo>
                    <a:pt x="1" y="41"/>
                    <a:pt x="0" y="43"/>
                    <a:pt x="0" y="44"/>
                  </a:cubicBezTo>
                  <a:cubicBezTo>
                    <a:pt x="2" y="43"/>
                    <a:pt x="13" y="37"/>
                    <a:pt x="19" y="26"/>
                  </a:cubicBezTo>
                  <a:cubicBezTo>
                    <a:pt x="26" y="14"/>
                    <a:pt x="24" y="3"/>
                    <a:pt x="23" y="0"/>
                  </a:cubicBezTo>
                  <a:cubicBezTo>
                    <a:pt x="21" y="1"/>
                    <a:pt x="12" y="6"/>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92" name="Freeform 150"/>
            <p:cNvSpPr/>
            <p:nvPr/>
          </p:nvSpPr>
          <p:spPr bwMode="auto">
            <a:xfrm>
              <a:off x="8842375" y="1831976"/>
              <a:ext cx="236537" cy="109538"/>
            </a:xfrm>
            <a:custGeom>
              <a:avLst/>
              <a:gdLst>
                <a:gd name="T0" fmla="*/ 1 w 73"/>
                <a:gd name="T1" fmla="*/ 0 h 34"/>
                <a:gd name="T2" fmla="*/ 73 w 73"/>
                <a:gd name="T3" fmla="*/ 26 h 34"/>
                <a:gd name="T4" fmla="*/ 72 w 73"/>
                <a:gd name="T5" fmla="*/ 34 h 34"/>
                <a:gd name="T6" fmla="*/ 0 w 73"/>
                <a:gd name="T7" fmla="*/ 2 h 34"/>
                <a:gd name="T8" fmla="*/ 1 w 73"/>
                <a:gd name="T9" fmla="*/ 0 h 34"/>
              </a:gdLst>
              <a:ahLst/>
              <a:cxnLst>
                <a:cxn ang="0">
                  <a:pos x="T0" y="T1"/>
                </a:cxn>
                <a:cxn ang="0">
                  <a:pos x="T2" y="T3"/>
                </a:cxn>
                <a:cxn ang="0">
                  <a:pos x="T4" y="T5"/>
                </a:cxn>
                <a:cxn ang="0">
                  <a:pos x="T6" y="T7"/>
                </a:cxn>
                <a:cxn ang="0">
                  <a:pos x="T8" y="T9"/>
                </a:cxn>
              </a:cxnLst>
              <a:rect l="0" t="0" r="r" b="b"/>
              <a:pathLst>
                <a:path w="73" h="34">
                  <a:moveTo>
                    <a:pt x="1" y="0"/>
                  </a:moveTo>
                  <a:cubicBezTo>
                    <a:pt x="23" y="15"/>
                    <a:pt x="48" y="23"/>
                    <a:pt x="73" y="26"/>
                  </a:cubicBezTo>
                  <a:cubicBezTo>
                    <a:pt x="72" y="34"/>
                    <a:pt x="72" y="34"/>
                    <a:pt x="72" y="34"/>
                  </a:cubicBezTo>
                  <a:cubicBezTo>
                    <a:pt x="45" y="29"/>
                    <a:pt x="21" y="18"/>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93" name="Freeform 151"/>
            <p:cNvSpPr/>
            <p:nvPr/>
          </p:nvSpPr>
          <p:spPr bwMode="auto">
            <a:xfrm>
              <a:off x="8667750" y="1766888"/>
              <a:ext cx="155575" cy="80963"/>
            </a:xfrm>
            <a:custGeom>
              <a:avLst/>
              <a:gdLst>
                <a:gd name="T0" fmla="*/ 22 w 48"/>
                <a:gd name="T1" fmla="*/ 21 h 25"/>
                <a:gd name="T2" fmla="*/ 48 w 48"/>
                <a:gd name="T3" fmla="*/ 20 h 25"/>
                <a:gd name="T4" fmla="*/ 26 w 48"/>
                <a:gd name="T5" fmla="*/ 4 h 25"/>
                <a:gd name="T6" fmla="*/ 0 w 48"/>
                <a:gd name="T7" fmla="*/ 5 h 25"/>
                <a:gd name="T8" fmla="*/ 22 w 48"/>
                <a:gd name="T9" fmla="*/ 21 h 25"/>
              </a:gdLst>
              <a:ahLst/>
              <a:cxnLst>
                <a:cxn ang="0">
                  <a:pos x="T0" y="T1"/>
                </a:cxn>
                <a:cxn ang="0">
                  <a:pos x="T2" y="T3"/>
                </a:cxn>
                <a:cxn ang="0">
                  <a:pos x="T4" y="T5"/>
                </a:cxn>
                <a:cxn ang="0">
                  <a:pos x="T6" y="T7"/>
                </a:cxn>
                <a:cxn ang="0">
                  <a:pos x="T8" y="T9"/>
                </a:cxn>
              </a:cxnLst>
              <a:rect l="0" t="0" r="r" b="b"/>
              <a:pathLst>
                <a:path w="48" h="25">
                  <a:moveTo>
                    <a:pt x="22" y="21"/>
                  </a:moveTo>
                  <a:cubicBezTo>
                    <a:pt x="35" y="25"/>
                    <a:pt x="45" y="21"/>
                    <a:pt x="48" y="20"/>
                  </a:cubicBezTo>
                  <a:cubicBezTo>
                    <a:pt x="46" y="17"/>
                    <a:pt x="39" y="8"/>
                    <a:pt x="26" y="4"/>
                  </a:cubicBezTo>
                  <a:cubicBezTo>
                    <a:pt x="13" y="0"/>
                    <a:pt x="3" y="4"/>
                    <a:pt x="0" y="5"/>
                  </a:cubicBezTo>
                  <a:cubicBezTo>
                    <a:pt x="2" y="8"/>
                    <a:pt x="9" y="17"/>
                    <a:pt x="2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94" name="Freeform 152"/>
            <p:cNvSpPr/>
            <p:nvPr/>
          </p:nvSpPr>
          <p:spPr bwMode="auto">
            <a:xfrm>
              <a:off x="8775700" y="1666876"/>
              <a:ext cx="76200" cy="155575"/>
            </a:xfrm>
            <a:custGeom>
              <a:avLst/>
              <a:gdLst>
                <a:gd name="T0" fmla="*/ 20 w 24"/>
                <a:gd name="T1" fmla="*/ 23 h 48"/>
                <a:gd name="T2" fmla="*/ 18 w 24"/>
                <a:gd name="T3" fmla="*/ 48 h 48"/>
                <a:gd name="T4" fmla="*/ 3 w 24"/>
                <a:gd name="T5" fmla="*/ 25 h 48"/>
                <a:gd name="T6" fmla="*/ 6 w 24"/>
                <a:gd name="T7" fmla="*/ 0 h 48"/>
                <a:gd name="T8" fmla="*/ 20 w 24"/>
                <a:gd name="T9" fmla="*/ 23 h 48"/>
              </a:gdLst>
              <a:ahLst/>
              <a:cxnLst>
                <a:cxn ang="0">
                  <a:pos x="T0" y="T1"/>
                </a:cxn>
                <a:cxn ang="0">
                  <a:pos x="T2" y="T3"/>
                </a:cxn>
                <a:cxn ang="0">
                  <a:pos x="T4" y="T5"/>
                </a:cxn>
                <a:cxn ang="0">
                  <a:pos x="T6" y="T7"/>
                </a:cxn>
                <a:cxn ang="0">
                  <a:pos x="T8" y="T9"/>
                </a:cxn>
              </a:cxnLst>
              <a:rect l="0" t="0" r="r" b="b"/>
              <a:pathLst>
                <a:path w="24" h="48">
                  <a:moveTo>
                    <a:pt x="20" y="23"/>
                  </a:moveTo>
                  <a:cubicBezTo>
                    <a:pt x="24" y="36"/>
                    <a:pt x="19" y="46"/>
                    <a:pt x="18" y="48"/>
                  </a:cubicBezTo>
                  <a:cubicBezTo>
                    <a:pt x="15" y="46"/>
                    <a:pt x="6" y="38"/>
                    <a:pt x="3" y="25"/>
                  </a:cubicBezTo>
                  <a:cubicBezTo>
                    <a:pt x="0" y="12"/>
                    <a:pt x="5" y="2"/>
                    <a:pt x="6" y="0"/>
                  </a:cubicBezTo>
                  <a:cubicBezTo>
                    <a:pt x="8" y="2"/>
                    <a:pt x="17" y="9"/>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95" name="Freeform 153"/>
            <p:cNvSpPr/>
            <p:nvPr/>
          </p:nvSpPr>
          <p:spPr bwMode="auto">
            <a:xfrm>
              <a:off x="8913813" y="865188"/>
              <a:ext cx="139700" cy="90488"/>
            </a:xfrm>
            <a:custGeom>
              <a:avLst/>
              <a:gdLst>
                <a:gd name="T0" fmla="*/ 17 w 43"/>
                <a:gd name="T1" fmla="*/ 7 h 28"/>
                <a:gd name="T2" fmla="*/ 0 w 43"/>
                <a:gd name="T3" fmla="*/ 26 h 28"/>
                <a:gd name="T4" fmla="*/ 25 w 43"/>
                <a:gd name="T5" fmla="*/ 21 h 28"/>
                <a:gd name="T6" fmla="*/ 43 w 43"/>
                <a:gd name="T7" fmla="*/ 2 h 28"/>
                <a:gd name="T8" fmla="*/ 17 w 43"/>
                <a:gd name="T9" fmla="*/ 7 h 28"/>
              </a:gdLst>
              <a:ahLst/>
              <a:cxnLst>
                <a:cxn ang="0">
                  <a:pos x="T0" y="T1"/>
                </a:cxn>
                <a:cxn ang="0">
                  <a:pos x="T2" y="T3"/>
                </a:cxn>
                <a:cxn ang="0">
                  <a:pos x="T4" y="T5"/>
                </a:cxn>
                <a:cxn ang="0">
                  <a:pos x="T6" y="T7"/>
                </a:cxn>
                <a:cxn ang="0">
                  <a:pos x="T8" y="T9"/>
                </a:cxn>
              </a:cxnLst>
              <a:rect l="0" t="0" r="r" b="b"/>
              <a:pathLst>
                <a:path w="43" h="28">
                  <a:moveTo>
                    <a:pt x="17" y="7"/>
                  </a:moveTo>
                  <a:cubicBezTo>
                    <a:pt x="6" y="14"/>
                    <a:pt x="1" y="23"/>
                    <a:pt x="0" y="26"/>
                  </a:cubicBezTo>
                  <a:cubicBezTo>
                    <a:pt x="3" y="27"/>
                    <a:pt x="14" y="28"/>
                    <a:pt x="25" y="21"/>
                  </a:cubicBezTo>
                  <a:cubicBezTo>
                    <a:pt x="37" y="14"/>
                    <a:pt x="41" y="4"/>
                    <a:pt x="43" y="2"/>
                  </a:cubicBezTo>
                  <a:cubicBezTo>
                    <a:pt x="40" y="1"/>
                    <a:pt x="29" y="0"/>
                    <a:pt x="1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472" name="文本框 471"/>
          <p:cNvSpPr txBox="1"/>
          <p:nvPr/>
        </p:nvSpPr>
        <p:spPr>
          <a:xfrm>
            <a:off x="560454" y="5222613"/>
            <a:ext cx="2646381"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百度阿波罗</a:t>
            </a:r>
            <a:r>
              <a:rPr kumimoji="0" lang="en-US" altLang="zh-CN" sz="12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3D</a:t>
            </a:r>
            <a:r>
              <a:rPr kumimoji="0" lang="zh-CN" altLang="en-US" sz="12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物体检测竞赛</a:t>
            </a:r>
            <a:br>
              <a:rPr kumimoji="0" lang="en-US" altLang="zh-CN" sz="14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br>
            <a:r>
              <a:rPr kumimoji="0" lang="zh-CN" altLang="en-US" sz="14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冠军</a:t>
            </a:r>
          </a:p>
        </p:txBody>
      </p:sp>
      <p:cxnSp>
        <p:nvCxnSpPr>
          <p:cNvPr id="473" name="直接连接符 472"/>
          <p:cNvCxnSpPr/>
          <p:nvPr/>
        </p:nvCxnSpPr>
        <p:spPr>
          <a:xfrm>
            <a:off x="1164507" y="5708057"/>
            <a:ext cx="1404000" cy="0"/>
          </a:xfrm>
          <a:prstGeom prst="line">
            <a:avLst/>
          </a:prstGeom>
          <a:ln w="31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519" name="文本框 518"/>
          <p:cNvSpPr txBox="1"/>
          <p:nvPr/>
        </p:nvSpPr>
        <p:spPr>
          <a:xfrm>
            <a:off x="4101204" y="5726830"/>
            <a:ext cx="150997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a:t>
            </a:r>
            <a:r>
              <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2020</a:t>
            </a:r>
            <a:r>
              <a:rPr kumimoji="0" lang="zh-CN" altLang="en-US"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年</a:t>
            </a:r>
            <a:endParaRPr kumimoji="0" lang="en-US" altLang="zh-CN" sz="1200" b="0" i="0" u="none" strike="noStrike" kern="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nvGrpSpPr>
          <p:cNvPr id="520" name="组合 519"/>
          <p:cNvGrpSpPr/>
          <p:nvPr/>
        </p:nvGrpSpPr>
        <p:grpSpPr>
          <a:xfrm>
            <a:off x="5842510" y="5215931"/>
            <a:ext cx="346371" cy="700847"/>
            <a:chOff x="9207500" y="842963"/>
            <a:chExt cx="542925" cy="1098551"/>
          </a:xfrm>
          <a:solidFill>
            <a:schemeClr val="accent1">
              <a:alpha val="50000"/>
            </a:schemeClr>
          </a:solidFill>
        </p:grpSpPr>
        <p:sp>
          <p:nvSpPr>
            <p:cNvPr id="546" name="Freeform 110"/>
            <p:cNvSpPr/>
            <p:nvPr/>
          </p:nvSpPr>
          <p:spPr bwMode="auto">
            <a:xfrm>
              <a:off x="9507538" y="1592263"/>
              <a:ext cx="58737" cy="158750"/>
            </a:xfrm>
            <a:custGeom>
              <a:avLst/>
              <a:gdLst>
                <a:gd name="T0" fmla="*/ 0 w 18"/>
                <a:gd name="T1" fmla="*/ 19 h 49"/>
                <a:gd name="T2" fmla="*/ 5 w 18"/>
                <a:gd name="T3" fmla="*/ 44 h 49"/>
                <a:gd name="T4" fmla="*/ 5 w 18"/>
                <a:gd name="T5" fmla="*/ 49 h 49"/>
                <a:gd name="T6" fmla="*/ 17 w 18"/>
                <a:gd name="T7" fmla="*/ 25 h 49"/>
                <a:gd name="T8" fmla="*/ 11 w 18"/>
                <a:gd name="T9" fmla="*/ 0 h 49"/>
                <a:gd name="T10" fmla="*/ 0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0" y="19"/>
                  </a:moveTo>
                  <a:cubicBezTo>
                    <a:pt x="2" y="22"/>
                    <a:pt x="7" y="31"/>
                    <a:pt x="5" y="44"/>
                  </a:cubicBezTo>
                  <a:cubicBezTo>
                    <a:pt x="5" y="46"/>
                    <a:pt x="5" y="47"/>
                    <a:pt x="5" y="49"/>
                  </a:cubicBezTo>
                  <a:cubicBezTo>
                    <a:pt x="7" y="46"/>
                    <a:pt x="15" y="38"/>
                    <a:pt x="17" y="25"/>
                  </a:cubicBezTo>
                  <a:cubicBezTo>
                    <a:pt x="18" y="11"/>
                    <a:pt x="13" y="2"/>
                    <a:pt x="11" y="0"/>
                  </a:cubicBezTo>
                  <a:cubicBezTo>
                    <a:pt x="9" y="2"/>
                    <a:pt x="3" y="8"/>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7" name="Freeform 111"/>
            <p:cNvSpPr/>
            <p:nvPr/>
          </p:nvSpPr>
          <p:spPr bwMode="auto">
            <a:xfrm>
              <a:off x="9534525" y="1685926"/>
              <a:ext cx="147637" cy="71438"/>
            </a:xfrm>
            <a:custGeom>
              <a:avLst/>
              <a:gdLst>
                <a:gd name="T0" fmla="*/ 30 w 46"/>
                <a:gd name="T1" fmla="*/ 19 h 22"/>
                <a:gd name="T2" fmla="*/ 4 w 46"/>
                <a:gd name="T3" fmla="*/ 20 h 22"/>
                <a:gd name="T4" fmla="*/ 0 w 46"/>
                <a:gd name="T5" fmla="*/ 22 h 22"/>
                <a:gd name="T6" fmla="*/ 20 w 46"/>
                <a:gd name="T7" fmla="*/ 5 h 22"/>
                <a:gd name="T8" fmla="*/ 46 w 46"/>
                <a:gd name="T9" fmla="*/ 3 h 22"/>
                <a:gd name="T10" fmla="*/ 30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30" y="19"/>
                  </a:moveTo>
                  <a:cubicBezTo>
                    <a:pt x="27" y="18"/>
                    <a:pt x="17" y="15"/>
                    <a:pt x="4" y="20"/>
                  </a:cubicBezTo>
                  <a:cubicBezTo>
                    <a:pt x="3" y="21"/>
                    <a:pt x="1" y="22"/>
                    <a:pt x="0" y="22"/>
                  </a:cubicBezTo>
                  <a:cubicBezTo>
                    <a:pt x="2" y="20"/>
                    <a:pt x="8" y="10"/>
                    <a:pt x="20" y="5"/>
                  </a:cubicBezTo>
                  <a:cubicBezTo>
                    <a:pt x="33" y="0"/>
                    <a:pt x="43" y="3"/>
                    <a:pt x="46" y="3"/>
                  </a:cubicBezTo>
                  <a:cubicBezTo>
                    <a:pt x="44" y="6"/>
                    <a:pt x="39" y="14"/>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8" name="Freeform 112"/>
            <p:cNvSpPr/>
            <p:nvPr/>
          </p:nvSpPr>
          <p:spPr bwMode="auto">
            <a:xfrm>
              <a:off x="9550400" y="1501776"/>
              <a:ext cx="57150" cy="161925"/>
            </a:xfrm>
            <a:custGeom>
              <a:avLst/>
              <a:gdLst>
                <a:gd name="T0" fmla="*/ 0 w 18"/>
                <a:gd name="T1" fmla="*/ 22 h 50"/>
                <a:gd name="T2" fmla="*/ 11 w 18"/>
                <a:gd name="T3" fmla="*/ 45 h 50"/>
                <a:gd name="T4" fmla="*/ 11 w 18"/>
                <a:gd name="T5" fmla="*/ 50 h 50"/>
                <a:gd name="T6" fmla="*/ 17 w 18"/>
                <a:gd name="T7" fmla="*/ 24 h 50"/>
                <a:gd name="T8" fmla="*/ 7 w 18"/>
                <a:gd name="T9" fmla="*/ 0 h 50"/>
                <a:gd name="T10" fmla="*/ 0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0" y="22"/>
                  </a:moveTo>
                  <a:cubicBezTo>
                    <a:pt x="2" y="24"/>
                    <a:pt x="10" y="32"/>
                    <a:pt x="11" y="45"/>
                  </a:cubicBezTo>
                  <a:cubicBezTo>
                    <a:pt x="11" y="47"/>
                    <a:pt x="11" y="48"/>
                    <a:pt x="11" y="50"/>
                  </a:cubicBezTo>
                  <a:cubicBezTo>
                    <a:pt x="12" y="47"/>
                    <a:pt x="18" y="37"/>
                    <a:pt x="17" y="24"/>
                  </a:cubicBezTo>
                  <a:cubicBezTo>
                    <a:pt x="16" y="10"/>
                    <a:pt x="9" y="2"/>
                    <a:pt x="7" y="0"/>
                  </a:cubicBezTo>
                  <a:cubicBezTo>
                    <a:pt x="5" y="3"/>
                    <a:pt x="1" y="11"/>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9" name="Freeform 113"/>
            <p:cNvSpPr/>
            <p:nvPr/>
          </p:nvSpPr>
          <p:spPr bwMode="auto">
            <a:xfrm>
              <a:off x="9598025" y="1576388"/>
              <a:ext cx="133350" cy="93663"/>
            </a:xfrm>
            <a:custGeom>
              <a:avLst/>
              <a:gdLst>
                <a:gd name="T0" fmla="*/ 28 w 41"/>
                <a:gd name="T1" fmla="*/ 19 h 29"/>
                <a:gd name="T2" fmla="*/ 3 w 41"/>
                <a:gd name="T3" fmla="*/ 26 h 29"/>
                <a:gd name="T4" fmla="*/ 0 w 41"/>
                <a:gd name="T5" fmla="*/ 29 h 29"/>
                <a:gd name="T6" fmla="*/ 16 w 41"/>
                <a:gd name="T7" fmla="*/ 7 h 29"/>
                <a:gd name="T8" fmla="*/ 41 w 41"/>
                <a:gd name="T9" fmla="*/ 1 h 29"/>
                <a:gd name="T10" fmla="*/ 28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28" y="19"/>
                  </a:moveTo>
                  <a:cubicBezTo>
                    <a:pt x="25" y="19"/>
                    <a:pt x="14" y="18"/>
                    <a:pt x="3" y="26"/>
                  </a:cubicBezTo>
                  <a:cubicBezTo>
                    <a:pt x="2" y="27"/>
                    <a:pt x="1" y="28"/>
                    <a:pt x="0" y="29"/>
                  </a:cubicBezTo>
                  <a:cubicBezTo>
                    <a:pt x="1" y="26"/>
                    <a:pt x="5" y="15"/>
                    <a:pt x="16" y="7"/>
                  </a:cubicBezTo>
                  <a:cubicBezTo>
                    <a:pt x="27" y="0"/>
                    <a:pt x="38" y="0"/>
                    <a:pt x="41" y="1"/>
                  </a:cubicBezTo>
                  <a:cubicBezTo>
                    <a:pt x="40" y="3"/>
                    <a:pt x="36" y="12"/>
                    <a:pt x="2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0" name="Freeform 114"/>
            <p:cNvSpPr/>
            <p:nvPr/>
          </p:nvSpPr>
          <p:spPr bwMode="auto">
            <a:xfrm>
              <a:off x="9569450" y="1411288"/>
              <a:ext cx="74612" cy="155575"/>
            </a:xfrm>
            <a:custGeom>
              <a:avLst/>
              <a:gdLst>
                <a:gd name="T0" fmla="*/ 2 w 23"/>
                <a:gd name="T1" fmla="*/ 22 h 48"/>
                <a:gd name="T2" fmla="*/ 17 w 23"/>
                <a:gd name="T3" fmla="*/ 43 h 48"/>
                <a:gd name="T4" fmla="*/ 18 w 23"/>
                <a:gd name="T5" fmla="*/ 48 h 48"/>
                <a:gd name="T6" fmla="*/ 19 w 23"/>
                <a:gd name="T7" fmla="*/ 21 h 48"/>
                <a:gd name="T8" fmla="*/ 4 w 23"/>
                <a:gd name="T9" fmla="*/ 0 h 48"/>
                <a:gd name="T10" fmla="*/ 2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 y="22"/>
                  </a:moveTo>
                  <a:cubicBezTo>
                    <a:pt x="4" y="24"/>
                    <a:pt x="13" y="30"/>
                    <a:pt x="17" y="43"/>
                  </a:cubicBezTo>
                  <a:cubicBezTo>
                    <a:pt x="17" y="45"/>
                    <a:pt x="18" y="46"/>
                    <a:pt x="18" y="48"/>
                  </a:cubicBezTo>
                  <a:cubicBezTo>
                    <a:pt x="19" y="45"/>
                    <a:pt x="23" y="33"/>
                    <a:pt x="19" y="21"/>
                  </a:cubicBezTo>
                  <a:cubicBezTo>
                    <a:pt x="15" y="8"/>
                    <a:pt x="6" y="1"/>
                    <a:pt x="4" y="0"/>
                  </a:cubicBezTo>
                  <a:cubicBezTo>
                    <a:pt x="3" y="3"/>
                    <a:pt x="0" y="11"/>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1" name="Freeform 115"/>
            <p:cNvSpPr/>
            <p:nvPr/>
          </p:nvSpPr>
          <p:spPr bwMode="auto">
            <a:xfrm>
              <a:off x="9640888" y="1454151"/>
              <a:ext cx="109537" cy="115888"/>
            </a:xfrm>
            <a:custGeom>
              <a:avLst/>
              <a:gdLst>
                <a:gd name="T0" fmla="*/ 26 w 34"/>
                <a:gd name="T1" fmla="*/ 20 h 36"/>
                <a:gd name="T2" fmla="*/ 3 w 34"/>
                <a:gd name="T3" fmla="*/ 32 h 36"/>
                <a:gd name="T4" fmla="*/ 0 w 34"/>
                <a:gd name="T5" fmla="*/ 36 h 36"/>
                <a:gd name="T6" fmla="*/ 11 w 34"/>
                <a:gd name="T7" fmla="*/ 11 h 36"/>
                <a:gd name="T8" fmla="*/ 34 w 34"/>
                <a:gd name="T9" fmla="*/ 0 h 36"/>
                <a:gd name="T10" fmla="*/ 26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26" y="20"/>
                  </a:moveTo>
                  <a:cubicBezTo>
                    <a:pt x="23" y="21"/>
                    <a:pt x="12" y="22"/>
                    <a:pt x="3" y="32"/>
                  </a:cubicBezTo>
                  <a:cubicBezTo>
                    <a:pt x="2" y="33"/>
                    <a:pt x="1" y="34"/>
                    <a:pt x="0" y="36"/>
                  </a:cubicBezTo>
                  <a:cubicBezTo>
                    <a:pt x="0" y="32"/>
                    <a:pt x="2" y="21"/>
                    <a:pt x="11" y="11"/>
                  </a:cubicBezTo>
                  <a:cubicBezTo>
                    <a:pt x="21" y="1"/>
                    <a:pt x="31" y="0"/>
                    <a:pt x="34" y="0"/>
                  </a:cubicBezTo>
                  <a:cubicBezTo>
                    <a:pt x="34" y="2"/>
                    <a:pt x="33" y="12"/>
                    <a:pt x="2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2" name="Freeform 116"/>
            <p:cNvSpPr/>
            <p:nvPr/>
          </p:nvSpPr>
          <p:spPr bwMode="auto">
            <a:xfrm>
              <a:off x="9566275" y="1317626"/>
              <a:ext cx="87312" cy="142875"/>
            </a:xfrm>
            <a:custGeom>
              <a:avLst/>
              <a:gdLst>
                <a:gd name="T0" fmla="*/ 4 w 27"/>
                <a:gd name="T1" fmla="*/ 23 h 44"/>
                <a:gd name="T2" fmla="*/ 23 w 27"/>
                <a:gd name="T3" fmla="*/ 40 h 44"/>
                <a:gd name="T4" fmla="*/ 25 w 27"/>
                <a:gd name="T5" fmla="*/ 44 h 44"/>
                <a:gd name="T6" fmla="*/ 21 w 27"/>
                <a:gd name="T7" fmla="*/ 18 h 44"/>
                <a:gd name="T8" fmla="*/ 2 w 27"/>
                <a:gd name="T9" fmla="*/ 0 h 44"/>
                <a:gd name="T10" fmla="*/ 4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4" y="23"/>
                  </a:moveTo>
                  <a:cubicBezTo>
                    <a:pt x="7" y="24"/>
                    <a:pt x="17" y="28"/>
                    <a:pt x="23" y="40"/>
                  </a:cubicBezTo>
                  <a:cubicBezTo>
                    <a:pt x="24" y="41"/>
                    <a:pt x="25" y="43"/>
                    <a:pt x="25" y="44"/>
                  </a:cubicBezTo>
                  <a:cubicBezTo>
                    <a:pt x="26" y="41"/>
                    <a:pt x="27" y="29"/>
                    <a:pt x="21" y="18"/>
                  </a:cubicBezTo>
                  <a:cubicBezTo>
                    <a:pt x="14" y="6"/>
                    <a:pt x="5" y="2"/>
                    <a:pt x="2" y="0"/>
                  </a:cubicBezTo>
                  <a:cubicBezTo>
                    <a:pt x="1" y="3"/>
                    <a:pt x="0" y="1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3" name="Freeform 117"/>
            <p:cNvSpPr/>
            <p:nvPr/>
          </p:nvSpPr>
          <p:spPr bwMode="auto">
            <a:xfrm>
              <a:off x="9659938" y="1323976"/>
              <a:ext cx="87312" cy="136525"/>
            </a:xfrm>
            <a:custGeom>
              <a:avLst/>
              <a:gdLst>
                <a:gd name="T0" fmla="*/ 23 w 27"/>
                <a:gd name="T1" fmla="*/ 22 h 42"/>
                <a:gd name="T2" fmla="*/ 3 w 27"/>
                <a:gd name="T3" fmla="*/ 38 h 42"/>
                <a:gd name="T4" fmla="*/ 1 w 27"/>
                <a:gd name="T5" fmla="*/ 42 h 42"/>
                <a:gd name="T6" fmla="*/ 7 w 27"/>
                <a:gd name="T7" fmla="*/ 16 h 42"/>
                <a:gd name="T8" fmla="*/ 27 w 27"/>
                <a:gd name="T9" fmla="*/ 0 h 42"/>
                <a:gd name="T10" fmla="*/ 23 w 27"/>
                <a:gd name="T11" fmla="*/ 22 h 42"/>
              </a:gdLst>
              <a:ahLst/>
              <a:cxnLst>
                <a:cxn ang="0">
                  <a:pos x="T0" y="T1"/>
                </a:cxn>
                <a:cxn ang="0">
                  <a:pos x="T2" y="T3"/>
                </a:cxn>
                <a:cxn ang="0">
                  <a:pos x="T4" y="T5"/>
                </a:cxn>
                <a:cxn ang="0">
                  <a:pos x="T6" y="T7"/>
                </a:cxn>
                <a:cxn ang="0">
                  <a:pos x="T8" y="T9"/>
                </a:cxn>
                <a:cxn ang="0">
                  <a:pos x="T10" y="T11"/>
                </a:cxn>
              </a:cxnLst>
              <a:rect l="0" t="0" r="r" b="b"/>
              <a:pathLst>
                <a:path w="27" h="42">
                  <a:moveTo>
                    <a:pt x="23" y="22"/>
                  </a:moveTo>
                  <a:cubicBezTo>
                    <a:pt x="20" y="23"/>
                    <a:pt x="10" y="27"/>
                    <a:pt x="3" y="38"/>
                  </a:cubicBezTo>
                  <a:cubicBezTo>
                    <a:pt x="2" y="40"/>
                    <a:pt x="1" y="41"/>
                    <a:pt x="1" y="42"/>
                  </a:cubicBezTo>
                  <a:cubicBezTo>
                    <a:pt x="0" y="39"/>
                    <a:pt x="0" y="27"/>
                    <a:pt x="7" y="16"/>
                  </a:cubicBezTo>
                  <a:cubicBezTo>
                    <a:pt x="14" y="5"/>
                    <a:pt x="24" y="1"/>
                    <a:pt x="27" y="0"/>
                  </a:cubicBezTo>
                  <a:cubicBezTo>
                    <a:pt x="27" y="3"/>
                    <a:pt x="27" y="1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4" name="Freeform 118"/>
            <p:cNvSpPr/>
            <p:nvPr/>
          </p:nvSpPr>
          <p:spPr bwMode="auto">
            <a:xfrm>
              <a:off x="9544050" y="1230313"/>
              <a:ext cx="103187" cy="123825"/>
            </a:xfrm>
            <a:custGeom>
              <a:avLst/>
              <a:gdLst>
                <a:gd name="T0" fmla="*/ 7 w 32"/>
                <a:gd name="T1" fmla="*/ 22 h 38"/>
                <a:gd name="T2" fmla="*/ 29 w 32"/>
                <a:gd name="T3" fmla="*/ 34 h 38"/>
                <a:gd name="T4" fmla="*/ 32 w 32"/>
                <a:gd name="T5" fmla="*/ 38 h 38"/>
                <a:gd name="T6" fmla="*/ 22 w 32"/>
                <a:gd name="T7" fmla="*/ 13 h 38"/>
                <a:gd name="T8" fmla="*/ 0 w 32"/>
                <a:gd name="T9" fmla="*/ 0 h 38"/>
                <a:gd name="T10" fmla="*/ 7 w 32"/>
                <a:gd name="T11" fmla="*/ 22 h 38"/>
              </a:gdLst>
              <a:ahLst/>
              <a:cxnLst>
                <a:cxn ang="0">
                  <a:pos x="T0" y="T1"/>
                </a:cxn>
                <a:cxn ang="0">
                  <a:pos x="T2" y="T3"/>
                </a:cxn>
                <a:cxn ang="0">
                  <a:pos x="T4" y="T5"/>
                </a:cxn>
                <a:cxn ang="0">
                  <a:pos x="T6" y="T7"/>
                </a:cxn>
                <a:cxn ang="0">
                  <a:pos x="T8" y="T9"/>
                </a:cxn>
                <a:cxn ang="0">
                  <a:pos x="T10" y="T11"/>
                </a:cxn>
              </a:cxnLst>
              <a:rect l="0" t="0" r="r" b="b"/>
              <a:pathLst>
                <a:path w="32" h="38">
                  <a:moveTo>
                    <a:pt x="7" y="22"/>
                  </a:moveTo>
                  <a:cubicBezTo>
                    <a:pt x="10" y="22"/>
                    <a:pt x="20" y="24"/>
                    <a:pt x="29" y="34"/>
                  </a:cubicBezTo>
                  <a:cubicBezTo>
                    <a:pt x="30" y="36"/>
                    <a:pt x="31" y="37"/>
                    <a:pt x="32" y="38"/>
                  </a:cubicBezTo>
                  <a:cubicBezTo>
                    <a:pt x="32" y="35"/>
                    <a:pt x="31" y="23"/>
                    <a:pt x="22" y="13"/>
                  </a:cubicBezTo>
                  <a:cubicBezTo>
                    <a:pt x="13" y="3"/>
                    <a:pt x="3" y="1"/>
                    <a:pt x="0" y="0"/>
                  </a:cubicBezTo>
                  <a:cubicBezTo>
                    <a:pt x="0" y="3"/>
                    <a:pt x="1" y="12"/>
                    <a:pt x="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5" name="Freeform 119"/>
            <p:cNvSpPr/>
            <p:nvPr/>
          </p:nvSpPr>
          <p:spPr bwMode="auto">
            <a:xfrm>
              <a:off x="9647238" y="1201738"/>
              <a:ext cx="77787" cy="152400"/>
            </a:xfrm>
            <a:custGeom>
              <a:avLst/>
              <a:gdLst>
                <a:gd name="T0" fmla="*/ 22 w 24"/>
                <a:gd name="T1" fmla="*/ 22 h 47"/>
                <a:gd name="T2" fmla="*/ 6 w 24"/>
                <a:gd name="T3" fmla="*/ 42 h 47"/>
                <a:gd name="T4" fmla="*/ 4 w 24"/>
                <a:gd name="T5" fmla="*/ 47 h 47"/>
                <a:gd name="T6" fmla="*/ 5 w 24"/>
                <a:gd name="T7" fmla="*/ 19 h 47"/>
                <a:gd name="T8" fmla="*/ 21 w 24"/>
                <a:gd name="T9" fmla="*/ 0 h 47"/>
                <a:gd name="T10" fmla="*/ 22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22" y="22"/>
                  </a:moveTo>
                  <a:cubicBezTo>
                    <a:pt x="19" y="24"/>
                    <a:pt x="10" y="29"/>
                    <a:pt x="6" y="42"/>
                  </a:cubicBezTo>
                  <a:cubicBezTo>
                    <a:pt x="5" y="43"/>
                    <a:pt x="5" y="45"/>
                    <a:pt x="4" y="47"/>
                  </a:cubicBezTo>
                  <a:cubicBezTo>
                    <a:pt x="3" y="43"/>
                    <a:pt x="0" y="32"/>
                    <a:pt x="5" y="19"/>
                  </a:cubicBezTo>
                  <a:cubicBezTo>
                    <a:pt x="9" y="7"/>
                    <a:pt x="18" y="1"/>
                    <a:pt x="21" y="0"/>
                  </a:cubicBezTo>
                  <a:cubicBezTo>
                    <a:pt x="22" y="2"/>
                    <a:pt x="24"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6" name="Freeform 120"/>
            <p:cNvSpPr/>
            <p:nvPr/>
          </p:nvSpPr>
          <p:spPr bwMode="auto">
            <a:xfrm>
              <a:off x="9494838" y="1149351"/>
              <a:ext cx="130175" cy="101600"/>
            </a:xfrm>
            <a:custGeom>
              <a:avLst/>
              <a:gdLst>
                <a:gd name="T0" fmla="*/ 12 w 40"/>
                <a:gd name="T1" fmla="*/ 20 h 31"/>
                <a:gd name="T2" fmla="*/ 36 w 40"/>
                <a:gd name="T3" fmla="*/ 28 h 31"/>
                <a:gd name="T4" fmla="*/ 40 w 40"/>
                <a:gd name="T5" fmla="*/ 31 h 31"/>
                <a:gd name="T6" fmla="*/ 25 w 40"/>
                <a:gd name="T7" fmla="*/ 9 h 31"/>
                <a:gd name="T8" fmla="*/ 0 w 40"/>
                <a:gd name="T9" fmla="*/ 1 h 31"/>
                <a:gd name="T10" fmla="*/ 12 w 40"/>
                <a:gd name="T11" fmla="*/ 20 h 31"/>
              </a:gdLst>
              <a:ahLst/>
              <a:cxnLst>
                <a:cxn ang="0">
                  <a:pos x="T0" y="T1"/>
                </a:cxn>
                <a:cxn ang="0">
                  <a:pos x="T2" y="T3"/>
                </a:cxn>
                <a:cxn ang="0">
                  <a:pos x="T4" y="T5"/>
                </a:cxn>
                <a:cxn ang="0">
                  <a:pos x="T6" y="T7"/>
                </a:cxn>
                <a:cxn ang="0">
                  <a:pos x="T8" y="T9"/>
                </a:cxn>
                <a:cxn ang="0">
                  <a:pos x="T10" y="T11"/>
                </a:cxn>
              </a:cxnLst>
              <a:rect l="0" t="0" r="r" b="b"/>
              <a:pathLst>
                <a:path w="40" h="31">
                  <a:moveTo>
                    <a:pt x="12" y="20"/>
                  </a:moveTo>
                  <a:cubicBezTo>
                    <a:pt x="15" y="20"/>
                    <a:pt x="26" y="20"/>
                    <a:pt x="36" y="28"/>
                  </a:cubicBezTo>
                  <a:cubicBezTo>
                    <a:pt x="38" y="29"/>
                    <a:pt x="39" y="30"/>
                    <a:pt x="40" y="31"/>
                  </a:cubicBezTo>
                  <a:cubicBezTo>
                    <a:pt x="39" y="28"/>
                    <a:pt x="35" y="17"/>
                    <a:pt x="25" y="9"/>
                  </a:cubicBezTo>
                  <a:cubicBezTo>
                    <a:pt x="14" y="0"/>
                    <a:pt x="3" y="0"/>
                    <a:pt x="0" y="1"/>
                  </a:cubicBezTo>
                  <a:cubicBezTo>
                    <a:pt x="1" y="3"/>
                    <a:pt x="4" y="12"/>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7" name="Freeform 121"/>
            <p:cNvSpPr/>
            <p:nvPr/>
          </p:nvSpPr>
          <p:spPr bwMode="auto">
            <a:xfrm>
              <a:off x="9613900" y="1085851"/>
              <a:ext cx="61912" cy="157163"/>
            </a:xfrm>
            <a:custGeom>
              <a:avLst/>
              <a:gdLst>
                <a:gd name="T0" fmla="*/ 19 w 19"/>
                <a:gd name="T1" fmla="*/ 22 h 49"/>
                <a:gd name="T2" fmla="*/ 7 w 19"/>
                <a:gd name="T3" fmla="*/ 45 h 49"/>
                <a:gd name="T4" fmla="*/ 7 w 19"/>
                <a:gd name="T5" fmla="*/ 49 h 49"/>
                <a:gd name="T6" fmla="*/ 2 w 19"/>
                <a:gd name="T7" fmla="*/ 23 h 49"/>
                <a:gd name="T8" fmla="*/ 13 w 19"/>
                <a:gd name="T9" fmla="*/ 0 h 49"/>
                <a:gd name="T10" fmla="*/ 19 w 19"/>
                <a:gd name="T11" fmla="*/ 22 h 49"/>
              </a:gdLst>
              <a:ahLst/>
              <a:cxnLst>
                <a:cxn ang="0">
                  <a:pos x="T0" y="T1"/>
                </a:cxn>
                <a:cxn ang="0">
                  <a:pos x="T2" y="T3"/>
                </a:cxn>
                <a:cxn ang="0">
                  <a:pos x="T4" y="T5"/>
                </a:cxn>
                <a:cxn ang="0">
                  <a:pos x="T6" y="T7"/>
                </a:cxn>
                <a:cxn ang="0">
                  <a:pos x="T8" y="T9"/>
                </a:cxn>
                <a:cxn ang="0">
                  <a:pos x="T10" y="T11"/>
                </a:cxn>
              </a:cxnLst>
              <a:rect l="0" t="0" r="r" b="b"/>
              <a:pathLst>
                <a:path w="19" h="49">
                  <a:moveTo>
                    <a:pt x="19" y="22"/>
                  </a:moveTo>
                  <a:cubicBezTo>
                    <a:pt x="17" y="24"/>
                    <a:pt x="9" y="31"/>
                    <a:pt x="7" y="45"/>
                  </a:cubicBezTo>
                  <a:cubicBezTo>
                    <a:pt x="7" y="46"/>
                    <a:pt x="7" y="48"/>
                    <a:pt x="7" y="49"/>
                  </a:cubicBezTo>
                  <a:cubicBezTo>
                    <a:pt x="5" y="47"/>
                    <a:pt x="0" y="36"/>
                    <a:pt x="2" y="23"/>
                  </a:cubicBezTo>
                  <a:cubicBezTo>
                    <a:pt x="3" y="10"/>
                    <a:pt x="11" y="2"/>
                    <a:pt x="13" y="0"/>
                  </a:cubicBezTo>
                  <a:cubicBezTo>
                    <a:pt x="15" y="3"/>
                    <a:pt x="19" y="11"/>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8" name="Freeform 122"/>
            <p:cNvSpPr/>
            <p:nvPr/>
          </p:nvSpPr>
          <p:spPr bwMode="auto">
            <a:xfrm>
              <a:off x="9434513" y="1073151"/>
              <a:ext cx="144462" cy="79375"/>
            </a:xfrm>
            <a:custGeom>
              <a:avLst/>
              <a:gdLst>
                <a:gd name="T0" fmla="*/ 15 w 45"/>
                <a:gd name="T1" fmla="*/ 20 h 25"/>
                <a:gd name="T2" fmla="*/ 41 w 45"/>
                <a:gd name="T3" fmla="*/ 23 h 25"/>
                <a:gd name="T4" fmla="*/ 45 w 45"/>
                <a:gd name="T5" fmla="*/ 25 h 25"/>
                <a:gd name="T6" fmla="*/ 26 w 45"/>
                <a:gd name="T7" fmla="*/ 6 h 25"/>
                <a:gd name="T8" fmla="*/ 0 w 45"/>
                <a:gd name="T9" fmla="*/ 3 h 25"/>
                <a:gd name="T10" fmla="*/ 15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15" y="20"/>
                  </a:moveTo>
                  <a:cubicBezTo>
                    <a:pt x="18" y="19"/>
                    <a:pt x="29" y="17"/>
                    <a:pt x="41" y="23"/>
                  </a:cubicBezTo>
                  <a:cubicBezTo>
                    <a:pt x="42" y="23"/>
                    <a:pt x="44" y="24"/>
                    <a:pt x="45" y="25"/>
                  </a:cubicBezTo>
                  <a:cubicBezTo>
                    <a:pt x="44" y="22"/>
                    <a:pt x="38" y="12"/>
                    <a:pt x="26" y="6"/>
                  </a:cubicBezTo>
                  <a:cubicBezTo>
                    <a:pt x="14" y="0"/>
                    <a:pt x="3" y="3"/>
                    <a:pt x="0" y="3"/>
                  </a:cubicBezTo>
                  <a:cubicBezTo>
                    <a:pt x="2" y="6"/>
                    <a:pt x="6" y="14"/>
                    <a:pt x="1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9" name="Freeform 123"/>
            <p:cNvSpPr/>
            <p:nvPr/>
          </p:nvSpPr>
          <p:spPr bwMode="auto">
            <a:xfrm>
              <a:off x="9553575" y="985838"/>
              <a:ext cx="57150" cy="160338"/>
            </a:xfrm>
            <a:custGeom>
              <a:avLst/>
              <a:gdLst>
                <a:gd name="T0" fmla="*/ 18 w 18"/>
                <a:gd name="T1" fmla="*/ 20 h 50"/>
                <a:gd name="T2" fmla="*/ 11 w 18"/>
                <a:gd name="T3" fmla="*/ 45 h 50"/>
                <a:gd name="T4" fmla="*/ 12 w 18"/>
                <a:gd name="T5" fmla="*/ 50 h 50"/>
                <a:gd name="T6" fmla="*/ 1 w 18"/>
                <a:gd name="T7" fmla="*/ 25 h 50"/>
                <a:gd name="T8" fmla="*/ 8 w 18"/>
                <a:gd name="T9" fmla="*/ 0 h 50"/>
                <a:gd name="T10" fmla="*/ 18 w 18"/>
                <a:gd name="T11" fmla="*/ 20 h 50"/>
              </a:gdLst>
              <a:ahLst/>
              <a:cxnLst>
                <a:cxn ang="0">
                  <a:pos x="T0" y="T1"/>
                </a:cxn>
                <a:cxn ang="0">
                  <a:pos x="T2" y="T3"/>
                </a:cxn>
                <a:cxn ang="0">
                  <a:pos x="T4" y="T5"/>
                </a:cxn>
                <a:cxn ang="0">
                  <a:pos x="T6" y="T7"/>
                </a:cxn>
                <a:cxn ang="0">
                  <a:pos x="T8" y="T9"/>
                </a:cxn>
                <a:cxn ang="0">
                  <a:pos x="T10" y="T11"/>
                </a:cxn>
              </a:cxnLst>
              <a:rect l="0" t="0" r="r" b="b"/>
              <a:pathLst>
                <a:path w="18" h="50">
                  <a:moveTo>
                    <a:pt x="18" y="20"/>
                  </a:moveTo>
                  <a:cubicBezTo>
                    <a:pt x="16" y="23"/>
                    <a:pt x="10" y="31"/>
                    <a:pt x="11" y="45"/>
                  </a:cubicBezTo>
                  <a:cubicBezTo>
                    <a:pt x="11" y="47"/>
                    <a:pt x="11" y="48"/>
                    <a:pt x="12" y="50"/>
                  </a:cubicBezTo>
                  <a:cubicBezTo>
                    <a:pt x="9" y="47"/>
                    <a:pt x="2" y="38"/>
                    <a:pt x="1" y="25"/>
                  </a:cubicBezTo>
                  <a:cubicBezTo>
                    <a:pt x="0" y="11"/>
                    <a:pt x="6" y="2"/>
                    <a:pt x="8" y="0"/>
                  </a:cubicBezTo>
                  <a:cubicBezTo>
                    <a:pt x="10" y="2"/>
                    <a:pt x="16" y="9"/>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0" name="Freeform 124"/>
            <p:cNvSpPr/>
            <p:nvPr/>
          </p:nvSpPr>
          <p:spPr bwMode="auto">
            <a:xfrm>
              <a:off x="9359900" y="1011238"/>
              <a:ext cx="153987" cy="61913"/>
            </a:xfrm>
            <a:custGeom>
              <a:avLst/>
              <a:gdLst>
                <a:gd name="T0" fmla="*/ 18 w 48"/>
                <a:gd name="T1" fmla="*/ 19 h 19"/>
                <a:gd name="T2" fmla="*/ 44 w 48"/>
                <a:gd name="T3" fmla="*/ 16 h 19"/>
                <a:gd name="T4" fmla="*/ 48 w 48"/>
                <a:gd name="T5" fmla="*/ 18 h 19"/>
                <a:gd name="T6" fmla="*/ 26 w 48"/>
                <a:gd name="T7" fmla="*/ 3 h 19"/>
                <a:gd name="T8" fmla="*/ 0 w 48"/>
                <a:gd name="T9" fmla="*/ 6 h 19"/>
                <a:gd name="T10" fmla="*/ 18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18" y="19"/>
                  </a:moveTo>
                  <a:cubicBezTo>
                    <a:pt x="21" y="17"/>
                    <a:pt x="31" y="13"/>
                    <a:pt x="44" y="16"/>
                  </a:cubicBezTo>
                  <a:cubicBezTo>
                    <a:pt x="45" y="16"/>
                    <a:pt x="47" y="17"/>
                    <a:pt x="48" y="18"/>
                  </a:cubicBezTo>
                  <a:cubicBezTo>
                    <a:pt x="46" y="15"/>
                    <a:pt x="39" y="6"/>
                    <a:pt x="26" y="3"/>
                  </a:cubicBezTo>
                  <a:cubicBezTo>
                    <a:pt x="12" y="0"/>
                    <a:pt x="3" y="4"/>
                    <a:pt x="0" y="6"/>
                  </a:cubicBezTo>
                  <a:cubicBezTo>
                    <a:pt x="2" y="8"/>
                    <a:pt x="8" y="15"/>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1" name="Freeform 125"/>
            <p:cNvSpPr/>
            <p:nvPr/>
          </p:nvSpPr>
          <p:spPr bwMode="auto">
            <a:xfrm>
              <a:off x="9463088" y="904876"/>
              <a:ext cx="61912" cy="150813"/>
            </a:xfrm>
            <a:custGeom>
              <a:avLst/>
              <a:gdLst>
                <a:gd name="T0" fmla="*/ 19 w 19"/>
                <a:gd name="T1" fmla="*/ 17 h 47"/>
                <a:gd name="T2" fmla="*/ 18 w 19"/>
                <a:gd name="T3" fmla="*/ 43 h 47"/>
                <a:gd name="T4" fmla="*/ 19 w 19"/>
                <a:gd name="T5" fmla="*/ 47 h 47"/>
                <a:gd name="T6" fmla="*/ 4 w 19"/>
                <a:gd name="T7" fmla="*/ 25 h 47"/>
                <a:gd name="T8" fmla="*/ 5 w 19"/>
                <a:gd name="T9" fmla="*/ 0 h 47"/>
                <a:gd name="T10" fmla="*/ 19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19" y="17"/>
                  </a:moveTo>
                  <a:cubicBezTo>
                    <a:pt x="18" y="20"/>
                    <a:pt x="14" y="30"/>
                    <a:pt x="18" y="43"/>
                  </a:cubicBezTo>
                  <a:cubicBezTo>
                    <a:pt x="18" y="44"/>
                    <a:pt x="19" y="46"/>
                    <a:pt x="19" y="47"/>
                  </a:cubicBezTo>
                  <a:cubicBezTo>
                    <a:pt x="17" y="45"/>
                    <a:pt x="8" y="38"/>
                    <a:pt x="4" y="25"/>
                  </a:cubicBezTo>
                  <a:cubicBezTo>
                    <a:pt x="0" y="12"/>
                    <a:pt x="4" y="2"/>
                    <a:pt x="5" y="0"/>
                  </a:cubicBezTo>
                  <a:cubicBezTo>
                    <a:pt x="8" y="1"/>
                    <a:pt x="15" y="7"/>
                    <a:pt x="1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2" name="Freeform 126"/>
            <p:cNvSpPr/>
            <p:nvPr/>
          </p:nvSpPr>
          <p:spPr bwMode="auto">
            <a:xfrm>
              <a:off x="9275763" y="965201"/>
              <a:ext cx="161925" cy="55563"/>
            </a:xfrm>
            <a:custGeom>
              <a:avLst/>
              <a:gdLst>
                <a:gd name="T0" fmla="*/ 21 w 50"/>
                <a:gd name="T1" fmla="*/ 17 h 17"/>
                <a:gd name="T2" fmla="*/ 45 w 50"/>
                <a:gd name="T3" fmla="*/ 9 h 17"/>
                <a:gd name="T4" fmla="*/ 50 w 50"/>
                <a:gd name="T5" fmla="*/ 10 h 17"/>
                <a:gd name="T6" fmla="*/ 24 w 50"/>
                <a:gd name="T7" fmla="*/ 0 h 17"/>
                <a:gd name="T8" fmla="*/ 0 w 50"/>
                <a:gd name="T9" fmla="*/ 8 h 17"/>
                <a:gd name="T10" fmla="*/ 21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1" y="17"/>
                  </a:moveTo>
                  <a:cubicBezTo>
                    <a:pt x="23" y="15"/>
                    <a:pt x="31" y="9"/>
                    <a:pt x="45" y="9"/>
                  </a:cubicBezTo>
                  <a:cubicBezTo>
                    <a:pt x="47" y="9"/>
                    <a:pt x="48" y="9"/>
                    <a:pt x="50" y="10"/>
                  </a:cubicBezTo>
                  <a:cubicBezTo>
                    <a:pt x="47" y="8"/>
                    <a:pt x="38" y="1"/>
                    <a:pt x="24" y="0"/>
                  </a:cubicBezTo>
                  <a:cubicBezTo>
                    <a:pt x="11" y="0"/>
                    <a:pt x="2" y="6"/>
                    <a:pt x="0" y="8"/>
                  </a:cubicBezTo>
                  <a:cubicBezTo>
                    <a:pt x="2" y="10"/>
                    <a:pt x="10" y="16"/>
                    <a:pt x="2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3" name="Freeform 127"/>
            <p:cNvSpPr/>
            <p:nvPr/>
          </p:nvSpPr>
          <p:spPr bwMode="auto">
            <a:xfrm>
              <a:off x="9359900" y="842963"/>
              <a:ext cx="84137" cy="142875"/>
            </a:xfrm>
            <a:custGeom>
              <a:avLst/>
              <a:gdLst>
                <a:gd name="T0" fmla="*/ 19 w 26"/>
                <a:gd name="T1" fmla="*/ 15 h 44"/>
                <a:gd name="T2" fmla="*/ 23 w 26"/>
                <a:gd name="T3" fmla="*/ 40 h 44"/>
                <a:gd name="T4" fmla="*/ 26 w 26"/>
                <a:gd name="T5" fmla="*/ 44 h 44"/>
                <a:gd name="T6" fmla="*/ 6 w 26"/>
                <a:gd name="T7" fmla="*/ 26 h 44"/>
                <a:gd name="T8" fmla="*/ 2 w 26"/>
                <a:gd name="T9" fmla="*/ 0 h 44"/>
                <a:gd name="T10" fmla="*/ 19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19" y="15"/>
                  </a:moveTo>
                  <a:cubicBezTo>
                    <a:pt x="19" y="18"/>
                    <a:pt x="17" y="28"/>
                    <a:pt x="23" y="40"/>
                  </a:cubicBezTo>
                  <a:cubicBezTo>
                    <a:pt x="24" y="41"/>
                    <a:pt x="25" y="43"/>
                    <a:pt x="26" y="44"/>
                  </a:cubicBezTo>
                  <a:cubicBezTo>
                    <a:pt x="23" y="43"/>
                    <a:pt x="12" y="37"/>
                    <a:pt x="6" y="26"/>
                  </a:cubicBezTo>
                  <a:cubicBezTo>
                    <a:pt x="0" y="14"/>
                    <a:pt x="2" y="3"/>
                    <a:pt x="2" y="0"/>
                  </a:cubicBezTo>
                  <a:cubicBezTo>
                    <a:pt x="5" y="1"/>
                    <a:pt x="13" y="6"/>
                    <a:pt x="1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4" name="Freeform 128"/>
            <p:cNvSpPr/>
            <p:nvPr/>
          </p:nvSpPr>
          <p:spPr bwMode="auto">
            <a:xfrm>
              <a:off x="9207500" y="1831976"/>
              <a:ext cx="233362" cy="109538"/>
            </a:xfrm>
            <a:custGeom>
              <a:avLst/>
              <a:gdLst>
                <a:gd name="T0" fmla="*/ 72 w 72"/>
                <a:gd name="T1" fmla="*/ 2 h 34"/>
                <a:gd name="T2" fmla="*/ 1 w 72"/>
                <a:gd name="T3" fmla="*/ 34 h 34"/>
                <a:gd name="T4" fmla="*/ 0 w 72"/>
                <a:gd name="T5" fmla="*/ 26 h 34"/>
                <a:gd name="T6" fmla="*/ 71 w 72"/>
                <a:gd name="T7" fmla="*/ 0 h 34"/>
                <a:gd name="T8" fmla="*/ 72 w 72"/>
                <a:gd name="T9" fmla="*/ 2 h 34"/>
              </a:gdLst>
              <a:ahLst/>
              <a:cxnLst>
                <a:cxn ang="0">
                  <a:pos x="T0" y="T1"/>
                </a:cxn>
                <a:cxn ang="0">
                  <a:pos x="T2" y="T3"/>
                </a:cxn>
                <a:cxn ang="0">
                  <a:pos x="T4" y="T5"/>
                </a:cxn>
                <a:cxn ang="0">
                  <a:pos x="T6" y="T7"/>
                </a:cxn>
                <a:cxn ang="0">
                  <a:pos x="T8" y="T9"/>
                </a:cxn>
              </a:cxnLst>
              <a:rect l="0" t="0" r="r" b="b"/>
              <a:pathLst>
                <a:path w="72" h="34">
                  <a:moveTo>
                    <a:pt x="72" y="2"/>
                  </a:moveTo>
                  <a:cubicBezTo>
                    <a:pt x="52" y="18"/>
                    <a:pt x="27" y="29"/>
                    <a:pt x="1" y="34"/>
                  </a:cubicBezTo>
                  <a:cubicBezTo>
                    <a:pt x="0" y="26"/>
                    <a:pt x="0" y="26"/>
                    <a:pt x="0" y="26"/>
                  </a:cubicBezTo>
                  <a:cubicBezTo>
                    <a:pt x="25" y="23"/>
                    <a:pt x="50" y="15"/>
                    <a:pt x="71" y="0"/>
                  </a:cubicBezTo>
                  <a:lnTo>
                    <a:pt x="7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5" name="Freeform 129"/>
            <p:cNvSpPr/>
            <p:nvPr/>
          </p:nvSpPr>
          <p:spPr bwMode="auto">
            <a:xfrm>
              <a:off x="9459913" y="1766888"/>
              <a:ext cx="153987" cy="80963"/>
            </a:xfrm>
            <a:custGeom>
              <a:avLst/>
              <a:gdLst>
                <a:gd name="T0" fmla="*/ 26 w 48"/>
                <a:gd name="T1" fmla="*/ 21 h 25"/>
                <a:gd name="T2" fmla="*/ 0 w 48"/>
                <a:gd name="T3" fmla="*/ 20 h 25"/>
                <a:gd name="T4" fmla="*/ 23 w 48"/>
                <a:gd name="T5" fmla="*/ 4 h 25"/>
                <a:gd name="T6" fmla="*/ 48 w 48"/>
                <a:gd name="T7" fmla="*/ 6 h 25"/>
                <a:gd name="T8" fmla="*/ 26 w 48"/>
                <a:gd name="T9" fmla="*/ 21 h 25"/>
              </a:gdLst>
              <a:ahLst/>
              <a:cxnLst>
                <a:cxn ang="0">
                  <a:pos x="T0" y="T1"/>
                </a:cxn>
                <a:cxn ang="0">
                  <a:pos x="T2" y="T3"/>
                </a:cxn>
                <a:cxn ang="0">
                  <a:pos x="T4" y="T5"/>
                </a:cxn>
                <a:cxn ang="0">
                  <a:pos x="T6" y="T7"/>
                </a:cxn>
                <a:cxn ang="0">
                  <a:pos x="T8" y="T9"/>
                </a:cxn>
              </a:cxnLst>
              <a:rect l="0" t="0" r="r" b="b"/>
              <a:pathLst>
                <a:path w="48" h="25">
                  <a:moveTo>
                    <a:pt x="26" y="21"/>
                  </a:moveTo>
                  <a:cubicBezTo>
                    <a:pt x="13" y="25"/>
                    <a:pt x="3" y="21"/>
                    <a:pt x="0" y="20"/>
                  </a:cubicBezTo>
                  <a:cubicBezTo>
                    <a:pt x="2" y="17"/>
                    <a:pt x="10" y="8"/>
                    <a:pt x="23" y="4"/>
                  </a:cubicBezTo>
                  <a:cubicBezTo>
                    <a:pt x="36" y="0"/>
                    <a:pt x="46" y="4"/>
                    <a:pt x="48" y="6"/>
                  </a:cubicBezTo>
                  <a:cubicBezTo>
                    <a:pt x="46" y="8"/>
                    <a:pt x="39" y="17"/>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6" name="Freeform 130"/>
            <p:cNvSpPr/>
            <p:nvPr/>
          </p:nvSpPr>
          <p:spPr bwMode="auto">
            <a:xfrm>
              <a:off x="9434513" y="1663701"/>
              <a:ext cx="73025" cy="158750"/>
            </a:xfrm>
            <a:custGeom>
              <a:avLst/>
              <a:gdLst>
                <a:gd name="T0" fmla="*/ 3 w 23"/>
                <a:gd name="T1" fmla="*/ 23 h 49"/>
                <a:gd name="T2" fmla="*/ 6 w 23"/>
                <a:gd name="T3" fmla="*/ 49 h 49"/>
                <a:gd name="T4" fmla="*/ 20 w 23"/>
                <a:gd name="T5" fmla="*/ 26 h 49"/>
                <a:gd name="T6" fmla="*/ 18 w 23"/>
                <a:gd name="T7" fmla="*/ 0 h 49"/>
                <a:gd name="T8" fmla="*/ 3 w 23"/>
                <a:gd name="T9" fmla="*/ 23 h 49"/>
              </a:gdLst>
              <a:ahLst/>
              <a:cxnLst>
                <a:cxn ang="0">
                  <a:pos x="T0" y="T1"/>
                </a:cxn>
                <a:cxn ang="0">
                  <a:pos x="T2" y="T3"/>
                </a:cxn>
                <a:cxn ang="0">
                  <a:pos x="T4" y="T5"/>
                </a:cxn>
                <a:cxn ang="0">
                  <a:pos x="T6" y="T7"/>
                </a:cxn>
                <a:cxn ang="0">
                  <a:pos x="T8" y="T9"/>
                </a:cxn>
              </a:cxnLst>
              <a:rect l="0" t="0" r="r" b="b"/>
              <a:pathLst>
                <a:path w="23" h="49">
                  <a:moveTo>
                    <a:pt x="3" y="23"/>
                  </a:moveTo>
                  <a:cubicBezTo>
                    <a:pt x="0" y="37"/>
                    <a:pt x="4" y="46"/>
                    <a:pt x="6" y="49"/>
                  </a:cubicBezTo>
                  <a:cubicBezTo>
                    <a:pt x="8" y="47"/>
                    <a:pt x="17" y="39"/>
                    <a:pt x="20" y="26"/>
                  </a:cubicBezTo>
                  <a:cubicBezTo>
                    <a:pt x="23" y="13"/>
                    <a:pt x="19" y="3"/>
                    <a:pt x="18" y="0"/>
                  </a:cubicBezTo>
                  <a:cubicBezTo>
                    <a:pt x="15" y="3"/>
                    <a:pt x="6" y="10"/>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7" name="Freeform 131"/>
            <p:cNvSpPr/>
            <p:nvPr/>
          </p:nvSpPr>
          <p:spPr bwMode="auto">
            <a:xfrm>
              <a:off x="9232900" y="865188"/>
              <a:ext cx="136525" cy="90488"/>
            </a:xfrm>
            <a:custGeom>
              <a:avLst/>
              <a:gdLst>
                <a:gd name="T0" fmla="*/ 25 w 42"/>
                <a:gd name="T1" fmla="*/ 7 h 28"/>
                <a:gd name="T2" fmla="*/ 42 w 42"/>
                <a:gd name="T3" fmla="*/ 26 h 28"/>
                <a:gd name="T4" fmla="*/ 17 w 42"/>
                <a:gd name="T5" fmla="*/ 21 h 28"/>
                <a:gd name="T6" fmla="*/ 0 w 42"/>
                <a:gd name="T7" fmla="*/ 2 h 28"/>
                <a:gd name="T8" fmla="*/ 25 w 42"/>
                <a:gd name="T9" fmla="*/ 7 h 28"/>
              </a:gdLst>
              <a:ahLst/>
              <a:cxnLst>
                <a:cxn ang="0">
                  <a:pos x="T0" y="T1"/>
                </a:cxn>
                <a:cxn ang="0">
                  <a:pos x="T2" y="T3"/>
                </a:cxn>
                <a:cxn ang="0">
                  <a:pos x="T4" y="T5"/>
                </a:cxn>
                <a:cxn ang="0">
                  <a:pos x="T6" y="T7"/>
                </a:cxn>
                <a:cxn ang="0">
                  <a:pos x="T8" y="T9"/>
                </a:cxn>
              </a:cxnLst>
              <a:rect l="0" t="0" r="r" b="b"/>
              <a:pathLst>
                <a:path w="42" h="28">
                  <a:moveTo>
                    <a:pt x="25" y="7"/>
                  </a:moveTo>
                  <a:cubicBezTo>
                    <a:pt x="37" y="14"/>
                    <a:pt x="41" y="23"/>
                    <a:pt x="42" y="26"/>
                  </a:cubicBezTo>
                  <a:cubicBezTo>
                    <a:pt x="39" y="27"/>
                    <a:pt x="28" y="28"/>
                    <a:pt x="17" y="21"/>
                  </a:cubicBezTo>
                  <a:cubicBezTo>
                    <a:pt x="6" y="14"/>
                    <a:pt x="1" y="4"/>
                    <a:pt x="0" y="2"/>
                  </a:cubicBezTo>
                  <a:cubicBezTo>
                    <a:pt x="3" y="1"/>
                    <a:pt x="14" y="0"/>
                    <a:pt x="2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521" name="组合 520"/>
          <p:cNvGrpSpPr/>
          <p:nvPr/>
        </p:nvGrpSpPr>
        <p:grpSpPr>
          <a:xfrm>
            <a:off x="3517913" y="5215932"/>
            <a:ext cx="348397" cy="700848"/>
            <a:chOff x="8532813" y="842963"/>
            <a:chExt cx="546099" cy="1098551"/>
          </a:xfrm>
          <a:solidFill>
            <a:schemeClr val="accent1">
              <a:alpha val="50000"/>
            </a:schemeClr>
          </a:solidFill>
        </p:grpSpPr>
        <p:sp>
          <p:nvSpPr>
            <p:cNvPr id="524" name="Freeform 132"/>
            <p:cNvSpPr/>
            <p:nvPr/>
          </p:nvSpPr>
          <p:spPr bwMode="auto">
            <a:xfrm>
              <a:off x="8716963" y="1592263"/>
              <a:ext cx="58737" cy="158750"/>
            </a:xfrm>
            <a:custGeom>
              <a:avLst/>
              <a:gdLst>
                <a:gd name="T0" fmla="*/ 18 w 18"/>
                <a:gd name="T1" fmla="*/ 19 h 49"/>
                <a:gd name="T2" fmla="*/ 13 w 18"/>
                <a:gd name="T3" fmla="*/ 44 h 49"/>
                <a:gd name="T4" fmla="*/ 14 w 18"/>
                <a:gd name="T5" fmla="*/ 49 h 49"/>
                <a:gd name="T6" fmla="*/ 2 w 18"/>
                <a:gd name="T7" fmla="*/ 25 h 49"/>
                <a:gd name="T8" fmla="*/ 7 w 18"/>
                <a:gd name="T9" fmla="*/ 0 h 49"/>
                <a:gd name="T10" fmla="*/ 18 w 18"/>
                <a:gd name="T11" fmla="*/ 19 h 49"/>
              </a:gdLst>
              <a:ahLst/>
              <a:cxnLst>
                <a:cxn ang="0">
                  <a:pos x="T0" y="T1"/>
                </a:cxn>
                <a:cxn ang="0">
                  <a:pos x="T2" y="T3"/>
                </a:cxn>
                <a:cxn ang="0">
                  <a:pos x="T4" y="T5"/>
                </a:cxn>
                <a:cxn ang="0">
                  <a:pos x="T6" y="T7"/>
                </a:cxn>
                <a:cxn ang="0">
                  <a:pos x="T8" y="T9"/>
                </a:cxn>
                <a:cxn ang="0">
                  <a:pos x="T10" y="T11"/>
                </a:cxn>
              </a:cxnLst>
              <a:rect l="0" t="0" r="r" b="b"/>
              <a:pathLst>
                <a:path w="18" h="49">
                  <a:moveTo>
                    <a:pt x="18" y="19"/>
                  </a:moveTo>
                  <a:cubicBezTo>
                    <a:pt x="17" y="22"/>
                    <a:pt x="11" y="31"/>
                    <a:pt x="13" y="44"/>
                  </a:cubicBezTo>
                  <a:cubicBezTo>
                    <a:pt x="13" y="46"/>
                    <a:pt x="13" y="47"/>
                    <a:pt x="14" y="49"/>
                  </a:cubicBezTo>
                  <a:cubicBezTo>
                    <a:pt x="12" y="46"/>
                    <a:pt x="4" y="38"/>
                    <a:pt x="2" y="25"/>
                  </a:cubicBezTo>
                  <a:cubicBezTo>
                    <a:pt x="0" y="11"/>
                    <a:pt x="6" y="2"/>
                    <a:pt x="7" y="0"/>
                  </a:cubicBezTo>
                  <a:cubicBezTo>
                    <a:pt x="9" y="2"/>
                    <a:pt x="15" y="8"/>
                    <a:pt x="1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25" name="Freeform 133"/>
            <p:cNvSpPr/>
            <p:nvPr/>
          </p:nvSpPr>
          <p:spPr bwMode="auto">
            <a:xfrm>
              <a:off x="8601075" y="1685926"/>
              <a:ext cx="147637" cy="71438"/>
            </a:xfrm>
            <a:custGeom>
              <a:avLst/>
              <a:gdLst>
                <a:gd name="T0" fmla="*/ 17 w 46"/>
                <a:gd name="T1" fmla="*/ 19 h 22"/>
                <a:gd name="T2" fmla="*/ 42 w 46"/>
                <a:gd name="T3" fmla="*/ 20 h 22"/>
                <a:gd name="T4" fmla="*/ 46 w 46"/>
                <a:gd name="T5" fmla="*/ 22 h 22"/>
                <a:gd name="T6" fmla="*/ 26 w 46"/>
                <a:gd name="T7" fmla="*/ 5 h 22"/>
                <a:gd name="T8" fmla="*/ 0 w 46"/>
                <a:gd name="T9" fmla="*/ 3 h 22"/>
                <a:gd name="T10" fmla="*/ 17 w 46"/>
                <a:gd name="T11" fmla="*/ 19 h 22"/>
              </a:gdLst>
              <a:ahLst/>
              <a:cxnLst>
                <a:cxn ang="0">
                  <a:pos x="T0" y="T1"/>
                </a:cxn>
                <a:cxn ang="0">
                  <a:pos x="T2" y="T3"/>
                </a:cxn>
                <a:cxn ang="0">
                  <a:pos x="T4" y="T5"/>
                </a:cxn>
                <a:cxn ang="0">
                  <a:pos x="T6" y="T7"/>
                </a:cxn>
                <a:cxn ang="0">
                  <a:pos x="T8" y="T9"/>
                </a:cxn>
                <a:cxn ang="0">
                  <a:pos x="T10" y="T11"/>
                </a:cxn>
              </a:cxnLst>
              <a:rect l="0" t="0" r="r" b="b"/>
              <a:pathLst>
                <a:path w="46" h="22">
                  <a:moveTo>
                    <a:pt x="17" y="19"/>
                  </a:moveTo>
                  <a:cubicBezTo>
                    <a:pt x="19" y="18"/>
                    <a:pt x="30" y="15"/>
                    <a:pt x="42" y="20"/>
                  </a:cubicBezTo>
                  <a:cubicBezTo>
                    <a:pt x="44" y="21"/>
                    <a:pt x="45" y="22"/>
                    <a:pt x="46" y="22"/>
                  </a:cubicBezTo>
                  <a:cubicBezTo>
                    <a:pt x="45" y="20"/>
                    <a:pt x="38" y="10"/>
                    <a:pt x="26" y="5"/>
                  </a:cubicBezTo>
                  <a:cubicBezTo>
                    <a:pt x="14" y="0"/>
                    <a:pt x="3" y="3"/>
                    <a:pt x="0" y="3"/>
                  </a:cubicBezTo>
                  <a:cubicBezTo>
                    <a:pt x="2" y="6"/>
                    <a:pt x="7" y="14"/>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26" name="Freeform 134"/>
            <p:cNvSpPr/>
            <p:nvPr/>
          </p:nvSpPr>
          <p:spPr bwMode="auto">
            <a:xfrm>
              <a:off x="8675688" y="1501776"/>
              <a:ext cx="57150" cy="161925"/>
            </a:xfrm>
            <a:custGeom>
              <a:avLst/>
              <a:gdLst>
                <a:gd name="T0" fmla="*/ 18 w 18"/>
                <a:gd name="T1" fmla="*/ 22 h 50"/>
                <a:gd name="T2" fmla="*/ 8 w 18"/>
                <a:gd name="T3" fmla="*/ 45 h 50"/>
                <a:gd name="T4" fmla="*/ 8 w 18"/>
                <a:gd name="T5" fmla="*/ 50 h 50"/>
                <a:gd name="T6" fmla="*/ 1 w 18"/>
                <a:gd name="T7" fmla="*/ 24 h 50"/>
                <a:gd name="T8" fmla="*/ 11 w 18"/>
                <a:gd name="T9" fmla="*/ 0 h 50"/>
                <a:gd name="T10" fmla="*/ 18 w 18"/>
                <a:gd name="T11" fmla="*/ 22 h 50"/>
              </a:gdLst>
              <a:ahLst/>
              <a:cxnLst>
                <a:cxn ang="0">
                  <a:pos x="T0" y="T1"/>
                </a:cxn>
                <a:cxn ang="0">
                  <a:pos x="T2" y="T3"/>
                </a:cxn>
                <a:cxn ang="0">
                  <a:pos x="T4" y="T5"/>
                </a:cxn>
                <a:cxn ang="0">
                  <a:pos x="T6" y="T7"/>
                </a:cxn>
                <a:cxn ang="0">
                  <a:pos x="T8" y="T9"/>
                </a:cxn>
                <a:cxn ang="0">
                  <a:pos x="T10" y="T11"/>
                </a:cxn>
              </a:cxnLst>
              <a:rect l="0" t="0" r="r" b="b"/>
              <a:pathLst>
                <a:path w="18" h="50">
                  <a:moveTo>
                    <a:pt x="18" y="22"/>
                  </a:moveTo>
                  <a:cubicBezTo>
                    <a:pt x="16" y="24"/>
                    <a:pt x="9" y="32"/>
                    <a:pt x="8" y="45"/>
                  </a:cubicBezTo>
                  <a:cubicBezTo>
                    <a:pt x="8" y="47"/>
                    <a:pt x="8" y="48"/>
                    <a:pt x="8" y="50"/>
                  </a:cubicBezTo>
                  <a:cubicBezTo>
                    <a:pt x="6" y="47"/>
                    <a:pt x="0" y="37"/>
                    <a:pt x="1" y="24"/>
                  </a:cubicBezTo>
                  <a:cubicBezTo>
                    <a:pt x="2" y="10"/>
                    <a:pt x="9" y="2"/>
                    <a:pt x="11" y="0"/>
                  </a:cubicBezTo>
                  <a:cubicBezTo>
                    <a:pt x="13" y="3"/>
                    <a:pt x="18" y="11"/>
                    <a:pt x="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27" name="Freeform 135"/>
            <p:cNvSpPr/>
            <p:nvPr/>
          </p:nvSpPr>
          <p:spPr bwMode="auto">
            <a:xfrm>
              <a:off x="8555038" y="1576388"/>
              <a:ext cx="133350" cy="93663"/>
            </a:xfrm>
            <a:custGeom>
              <a:avLst/>
              <a:gdLst>
                <a:gd name="T0" fmla="*/ 12 w 41"/>
                <a:gd name="T1" fmla="*/ 19 h 29"/>
                <a:gd name="T2" fmla="*/ 37 w 41"/>
                <a:gd name="T3" fmla="*/ 26 h 29"/>
                <a:gd name="T4" fmla="*/ 41 w 41"/>
                <a:gd name="T5" fmla="*/ 29 h 29"/>
                <a:gd name="T6" fmla="*/ 25 w 41"/>
                <a:gd name="T7" fmla="*/ 7 h 29"/>
                <a:gd name="T8" fmla="*/ 0 w 41"/>
                <a:gd name="T9" fmla="*/ 1 h 29"/>
                <a:gd name="T10" fmla="*/ 12 w 41"/>
                <a:gd name="T11" fmla="*/ 19 h 29"/>
              </a:gdLst>
              <a:ahLst/>
              <a:cxnLst>
                <a:cxn ang="0">
                  <a:pos x="T0" y="T1"/>
                </a:cxn>
                <a:cxn ang="0">
                  <a:pos x="T2" y="T3"/>
                </a:cxn>
                <a:cxn ang="0">
                  <a:pos x="T4" y="T5"/>
                </a:cxn>
                <a:cxn ang="0">
                  <a:pos x="T6" y="T7"/>
                </a:cxn>
                <a:cxn ang="0">
                  <a:pos x="T8" y="T9"/>
                </a:cxn>
                <a:cxn ang="0">
                  <a:pos x="T10" y="T11"/>
                </a:cxn>
              </a:cxnLst>
              <a:rect l="0" t="0" r="r" b="b"/>
              <a:pathLst>
                <a:path w="41" h="29">
                  <a:moveTo>
                    <a:pt x="12" y="19"/>
                  </a:moveTo>
                  <a:cubicBezTo>
                    <a:pt x="15" y="19"/>
                    <a:pt x="26" y="18"/>
                    <a:pt x="37" y="26"/>
                  </a:cubicBezTo>
                  <a:cubicBezTo>
                    <a:pt x="38" y="27"/>
                    <a:pt x="40" y="28"/>
                    <a:pt x="41" y="29"/>
                  </a:cubicBezTo>
                  <a:cubicBezTo>
                    <a:pt x="40" y="26"/>
                    <a:pt x="36" y="15"/>
                    <a:pt x="25" y="7"/>
                  </a:cubicBezTo>
                  <a:cubicBezTo>
                    <a:pt x="14" y="0"/>
                    <a:pt x="3" y="0"/>
                    <a:pt x="0" y="1"/>
                  </a:cubicBezTo>
                  <a:cubicBezTo>
                    <a:pt x="1" y="3"/>
                    <a:pt x="4" y="12"/>
                    <a:pt x="1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28" name="Freeform 136"/>
            <p:cNvSpPr/>
            <p:nvPr/>
          </p:nvSpPr>
          <p:spPr bwMode="auto">
            <a:xfrm>
              <a:off x="8642350" y="1411288"/>
              <a:ext cx="74612" cy="155575"/>
            </a:xfrm>
            <a:custGeom>
              <a:avLst/>
              <a:gdLst>
                <a:gd name="T0" fmla="*/ 21 w 23"/>
                <a:gd name="T1" fmla="*/ 22 h 48"/>
                <a:gd name="T2" fmla="*/ 6 w 23"/>
                <a:gd name="T3" fmla="*/ 43 h 48"/>
                <a:gd name="T4" fmla="*/ 5 w 23"/>
                <a:gd name="T5" fmla="*/ 48 h 48"/>
                <a:gd name="T6" fmla="*/ 3 w 23"/>
                <a:gd name="T7" fmla="*/ 21 h 48"/>
                <a:gd name="T8" fmla="*/ 19 w 23"/>
                <a:gd name="T9" fmla="*/ 0 h 48"/>
                <a:gd name="T10" fmla="*/ 21 w 23"/>
                <a:gd name="T11" fmla="*/ 22 h 48"/>
              </a:gdLst>
              <a:ahLst/>
              <a:cxnLst>
                <a:cxn ang="0">
                  <a:pos x="T0" y="T1"/>
                </a:cxn>
                <a:cxn ang="0">
                  <a:pos x="T2" y="T3"/>
                </a:cxn>
                <a:cxn ang="0">
                  <a:pos x="T4" y="T5"/>
                </a:cxn>
                <a:cxn ang="0">
                  <a:pos x="T6" y="T7"/>
                </a:cxn>
                <a:cxn ang="0">
                  <a:pos x="T8" y="T9"/>
                </a:cxn>
                <a:cxn ang="0">
                  <a:pos x="T10" y="T11"/>
                </a:cxn>
              </a:cxnLst>
              <a:rect l="0" t="0" r="r" b="b"/>
              <a:pathLst>
                <a:path w="23" h="48">
                  <a:moveTo>
                    <a:pt x="21" y="22"/>
                  </a:moveTo>
                  <a:cubicBezTo>
                    <a:pt x="18" y="24"/>
                    <a:pt x="9" y="30"/>
                    <a:pt x="6" y="43"/>
                  </a:cubicBezTo>
                  <a:cubicBezTo>
                    <a:pt x="5" y="45"/>
                    <a:pt x="5" y="46"/>
                    <a:pt x="5" y="48"/>
                  </a:cubicBezTo>
                  <a:cubicBezTo>
                    <a:pt x="3" y="45"/>
                    <a:pt x="0" y="33"/>
                    <a:pt x="3" y="21"/>
                  </a:cubicBezTo>
                  <a:cubicBezTo>
                    <a:pt x="7" y="8"/>
                    <a:pt x="16" y="1"/>
                    <a:pt x="19" y="0"/>
                  </a:cubicBezTo>
                  <a:cubicBezTo>
                    <a:pt x="20" y="3"/>
                    <a:pt x="23" y="11"/>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29" name="Freeform 137"/>
            <p:cNvSpPr/>
            <p:nvPr/>
          </p:nvSpPr>
          <p:spPr bwMode="auto">
            <a:xfrm>
              <a:off x="8532813" y="1454151"/>
              <a:ext cx="109537" cy="115888"/>
            </a:xfrm>
            <a:custGeom>
              <a:avLst/>
              <a:gdLst>
                <a:gd name="T0" fmla="*/ 8 w 34"/>
                <a:gd name="T1" fmla="*/ 20 h 36"/>
                <a:gd name="T2" fmla="*/ 31 w 34"/>
                <a:gd name="T3" fmla="*/ 32 h 36"/>
                <a:gd name="T4" fmla="*/ 34 w 34"/>
                <a:gd name="T5" fmla="*/ 36 h 36"/>
                <a:gd name="T6" fmla="*/ 23 w 34"/>
                <a:gd name="T7" fmla="*/ 11 h 36"/>
                <a:gd name="T8" fmla="*/ 0 w 34"/>
                <a:gd name="T9" fmla="*/ 0 h 36"/>
                <a:gd name="T10" fmla="*/ 8 w 34"/>
                <a:gd name="T11" fmla="*/ 20 h 36"/>
              </a:gdLst>
              <a:ahLst/>
              <a:cxnLst>
                <a:cxn ang="0">
                  <a:pos x="T0" y="T1"/>
                </a:cxn>
                <a:cxn ang="0">
                  <a:pos x="T2" y="T3"/>
                </a:cxn>
                <a:cxn ang="0">
                  <a:pos x="T4" y="T5"/>
                </a:cxn>
                <a:cxn ang="0">
                  <a:pos x="T6" y="T7"/>
                </a:cxn>
                <a:cxn ang="0">
                  <a:pos x="T8" y="T9"/>
                </a:cxn>
                <a:cxn ang="0">
                  <a:pos x="T10" y="T11"/>
                </a:cxn>
              </a:cxnLst>
              <a:rect l="0" t="0" r="r" b="b"/>
              <a:pathLst>
                <a:path w="34" h="36">
                  <a:moveTo>
                    <a:pt x="8" y="20"/>
                  </a:moveTo>
                  <a:cubicBezTo>
                    <a:pt x="11" y="21"/>
                    <a:pt x="22" y="22"/>
                    <a:pt x="31" y="32"/>
                  </a:cubicBezTo>
                  <a:cubicBezTo>
                    <a:pt x="32" y="33"/>
                    <a:pt x="34" y="34"/>
                    <a:pt x="34" y="36"/>
                  </a:cubicBezTo>
                  <a:cubicBezTo>
                    <a:pt x="34" y="32"/>
                    <a:pt x="32" y="21"/>
                    <a:pt x="23" y="11"/>
                  </a:cubicBezTo>
                  <a:cubicBezTo>
                    <a:pt x="14" y="1"/>
                    <a:pt x="3" y="0"/>
                    <a:pt x="0" y="0"/>
                  </a:cubicBezTo>
                  <a:cubicBezTo>
                    <a:pt x="0" y="2"/>
                    <a:pt x="2"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0" name="Freeform 138"/>
            <p:cNvSpPr/>
            <p:nvPr/>
          </p:nvSpPr>
          <p:spPr bwMode="auto">
            <a:xfrm>
              <a:off x="8629650" y="1317626"/>
              <a:ext cx="87312" cy="142875"/>
            </a:xfrm>
            <a:custGeom>
              <a:avLst/>
              <a:gdLst>
                <a:gd name="T0" fmla="*/ 23 w 27"/>
                <a:gd name="T1" fmla="*/ 23 h 44"/>
                <a:gd name="T2" fmla="*/ 4 w 27"/>
                <a:gd name="T3" fmla="*/ 40 h 44"/>
                <a:gd name="T4" fmla="*/ 2 w 27"/>
                <a:gd name="T5" fmla="*/ 44 h 44"/>
                <a:gd name="T6" fmla="*/ 7 w 27"/>
                <a:gd name="T7" fmla="*/ 18 h 44"/>
                <a:gd name="T8" fmla="*/ 26 w 27"/>
                <a:gd name="T9" fmla="*/ 0 h 44"/>
                <a:gd name="T10" fmla="*/ 23 w 27"/>
                <a:gd name="T11" fmla="*/ 23 h 44"/>
              </a:gdLst>
              <a:ahLst/>
              <a:cxnLst>
                <a:cxn ang="0">
                  <a:pos x="T0" y="T1"/>
                </a:cxn>
                <a:cxn ang="0">
                  <a:pos x="T2" y="T3"/>
                </a:cxn>
                <a:cxn ang="0">
                  <a:pos x="T4" y="T5"/>
                </a:cxn>
                <a:cxn ang="0">
                  <a:pos x="T6" y="T7"/>
                </a:cxn>
                <a:cxn ang="0">
                  <a:pos x="T8" y="T9"/>
                </a:cxn>
                <a:cxn ang="0">
                  <a:pos x="T10" y="T11"/>
                </a:cxn>
              </a:cxnLst>
              <a:rect l="0" t="0" r="r" b="b"/>
              <a:pathLst>
                <a:path w="27" h="44">
                  <a:moveTo>
                    <a:pt x="23" y="23"/>
                  </a:moveTo>
                  <a:cubicBezTo>
                    <a:pt x="20" y="24"/>
                    <a:pt x="10" y="28"/>
                    <a:pt x="4" y="40"/>
                  </a:cubicBezTo>
                  <a:cubicBezTo>
                    <a:pt x="3" y="41"/>
                    <a:pt x="3" y="43"/>
                    <a:pt x="2" y="44"/>
                  </a:cubicBezTo>
                  <a:cubicBezTo>
                    <a:pt x="2" y="41"/>
                    <a:pt x="0" y="29"/>
                    <a:pt x="7" y="18"/>
                  </a:cubicBezTo>
                  <a:cubicBezTo>
                    <a:pt x="13" y="6"/>
                    <a:pt x="23" y="2"/>
                    <a:pt x="26" y="0"/>
                  </a:cubicBezTo>
                  <a:cubicBezTo>
                    <a:pt x="26" y="3"/>
                    <a:pt x="27" y="13"/>
                    <a:pt x="2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1" name="Freeform 139"/>
            <p:cNvSpPr/>
            <p:nvPr/>
          </p:nvSpPr>
          <p:spPr bwMode="auto">
            <a:xfrm>
              <a:off x="8535988" y="1323976"/>
              <a:ext cx="90487" cy="136525"/>
            </a:xfrm>
            <a:custGeom>
              <a:avLst/>
              <a:gdLst>
                <a:gd name="T0" fmla="*/ 5 w 28"/>
                <a:gd name="T1" fmla="*/ 22 h 42"/>
                <a:gd name="T2" fmla="*/ 25 w 28"/>
                <a:gd name="T3" fmla="*/ 38 h 42"/>
                <a:gd name="T4" fmla="*/ 27 w 28"/>
                <a:gd name="T5" fmla="*/ 42 h 42"/>
                <a:gd name="T6" fmla="*/ 21 w 28"/>
                <a:gd name="T7" fmla="*/ 16 h 42"/>
                <a:gd name="T8" fmla="*/ 1 w 28"/>
                <a:gd name="T9" fmla="*/ 0 h 42"/>
                <a:gd name="T10" fmla="*/ 5 w 28"/>
                <a:gd name="T11" fmla="*/ 22 h 42"/>
              </a:gdLst>
              <a:ahLst/>
              <a:cxnLst>
                <a:cxn ang="0">
                  <a:pos x="T0" y="T1"/>
                </a:cxn>
                <a:cxn ang="0">
                  <a:pos x="T2" y="T3"/>
                </a:cxn>
                <a:cxn ang="0">
                  <a:pos x="T4" y="T5"/>
                </a:cxn>
                <a:cxn ang="0">
                  <a:pos x="T6" y="T7"/>
                </a:cxn>
                <a:cxn ang="0">
                  <a:pos x="T8" y="T9"/>
                </a:cxn>
                <a:cxn ang="0">
                  <a:pos x="T10" y="T11"/>
                </a:cxn>
              </a:cxnLst>
              <a:rect l="0" t="0" r="r" b="b"/>
              <a:pathLst>
                <a:path w="28" h="42">
                  <a:moveTo>
                    <a:pt x="5" y="22"/>
                  </a:moveTo>
                  <a:cubicBezTo>
                    <a:pt x="7" y="23"/>
                    <a:pt x="17" y="27"/>
                    <a:pt x="25" y="38"/>
                  </a:cubicBezTo>
                  <a:cubicBezTo>
                    <a:pt x="25" y="40"/>
                    <a:pt x="26" y="41"/>
                    <a:pt x="27" y="42"/>
                  </a:cubicBezTo>
                  <a:cubicBezTo>
                    <a:pt x="27" y="39"/>
                    <a:pt x="28" y="27"/>
                    <a:pt x="21" y="16"/>
                  </a:cubicBezTo>
                  <a:cubicBezTo>
                    <a:pt x="14" y="5"/>
                    <a:pt x="4" y="1"/>
                    <a:pt x="1" y="0"/>
                  </a:cubicBezTo>
                  <a:cubicBezTo>
                    <a:pt x="0" y="3"/>
                    <a:pt x="0" y="1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2" name="Freeform 140"/>
            <p:cNvSpPr/>
            <p:nvPr/>
          </p:nvSpPr>
          <p:spPr bwMode="auto">
            <a:xfrm>
              <a:off x="8636000" y="1230313"/>
              <a:ext cx="106362" cy="123825"/>
            </a:xfrm>
            <a:custGeom>
              <a:avLst/>
              <a:gdLst>
                <a:gd name="T0" fmla="*/ 25 w 33"/>
                <a:gd name="T1" fmla="*/ 22 h 38"/>
                <a:gd name="T2" fmla="*/ 3 w 33"/>
                <a:gd name="T3" fmla="*/ 34 h 38"/>
                <a:gd name="T4" fmla="*/ 0 w 33"/>
                <a:gd name="T5" fmla="*/ 38 h 38"/>
                <a:gd name="T6" fmla="*/ 10 w 33"/>
                <a:gd name="T7" fmla="*/ 13 h 38"/>
                <a:gd name="T8" fmla="*/ 33 w 33"/>
                <a:gd name="T9" fmla="*/ 0 h 38"/>
                <a:gd name="T10" fmla="*/ 25 w 33"/>
                <a:gd name="T11" fmla="*/ 22 h 38"/>
              </a:gdLst>
              <a:ahLst/>
              <a:cxnLst>
                <a:cxn ang="0">
                  <a:pos x="T0" y="T1"/>
                </a:cxn>
                <a:cxn ang="0">
                  <a:pos x="T2" y="T3"/>
                </a:cxn>
                <a:cxn ang="0">
                  <a:pos x="T4" y="T5"/>
                </a:cxn>
                <a:cxn ang="0">
                  <a:pos x="T6" y="T7"/>
                </a:cxn>
                <a:cxn ang="0">
                  <a:pos x="T8" y="T9"/>
                </a:cxn>
                <a:cxn ang="0">
                  <a:pos x="T10" y="T11"/>
                </a:cxn>
              </a:cxnLst>
              <a:rect l="0" t="0" r="r" b="b"/>
              <a:pathLst>
                <a:path w="33" h="38">
                  <a:moveTo>
                    <a:pt x="25" y="22"/>
                  </a:moveTo>
                  <a:cubicBezTo>
                    <a:pt x="23" y="22"/>
                    <a:pt x="12" y="24"/>
                    <a:pt x="3" y="34"/>
                  </a:cubicBezTo>
                  <a:cubicBezTo>
                    <a:pt x="2" y="36"/>
                    <a:pt x="1" y="37"/>
                    <a:pt x="0" y="38"/>
                  </a:cubicBezTo>
                  <a:cubicBezTo>
                    <a:pt x="1" y="35"/>
                    <a:pt x="2" y="23"/>
                    <a:pt x="10" y="13"/>
                  </a:cubicBezTo>
                  <a:cubicBezTo>
                    <a:pt x="19" y="3"/>
                    <a:pt x="30" y="1"/>
                    <a:pt x="33" y="0"/>
                  </a:cubicBezTo>
                  <a:cubicBezTo>
                    <a:pt x="32" y="3"/>
                    <a:pt x="32" y="12"/>
                    <a:pt x="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3" name="Freeform 141"/>
            <p:cNvSpPr/>
            <p:nvPr/>
          </p:nvSpPr>
          <p:spPr bwMode="auto">
            <a:xfrm>
              <a:off x="8558213" y="1201738"/>
              <a:ext cx="77787" cy="152400"/>
            </a:xfrm>
            <a:custGeom>
              <a:avLst/>
              <a:gdLst>
                <a:gd name="T0" fmla="*/ 3 w 24"/>
                <a:gd name="T1" fmla="*/ 22 h 47"/>
                <a:gd name="T2" fmla="*/ 19 w 24"/>
                <a:gd name="T3" fmla="*/ 42 h 47"/>
                <a:gd name="T4" fmla="*/ 20 w 24"/>
                <a:gd name="T5" fmla="*/ 47 h 47"/>
                <a:gd name="T6" fmla="*/ 20 w 24"/>
                <a:gd name="T7" fmla="*/ 19 h 47"/>
                <a:gd name="T8" fmla="*/ 4 w 24"/>
                <a:gd name="T9" fmla="*/ 0 h 47"/>
                <a:gd name="T10" fmla="*/ 3 w 24"/>
                <a:gd name="T11" fmla="*/ 22 h 47"/>
              </a:gdLst>
              <a:ahLst/>
              <a:cxnLst>
                <a:cxn ang="0">
                  <a:pos x="T0" y="T1"/>
                </a:cxn>
                <a:cxn ang="0">
                  <a:pos x="T2" y="T3"/>
                </a:cxn>
                <a:cxn ang="0">
                  <a:pos x="T4" y="T5"/>
                </a:cxn>
                <a:cxn ang="0">
                  <a:pos x="T6" y="T7"/>
                </a:cxn>
                <a:cxn ang="0">
                  <a:pos x="T8" y="T9"/>
                </a:cxn>
                <a:cxn ang="0">
                  <a:pos x="T10" y="T11"/>
                </a:cxn>
              </a:cxnLst>
              <a:rect l="0" t="0" r="r" b="b"/>
              <a:pathLst>
                <a:path w="24" h="47">
                  <a:moveTo>
                    <a:pt x="3" y="22"/>
                  </a:moveTo>
                  <a:cubicBezTo>
                    <a:pt x="5" y="24"/>
                    <a:pt x="14" y="29"/>
                    <a:pt x="19" y="42"/>
                  </a:cubicBezTo>
                  <a:cubicBezTo>
                    <a:pt x="19" y="43"/>
                    <a:pt x="20" y="45"/>
                    <a:pt x="20" y="47"/>
                  </a:cubicBezTo>
                  <a:cubicBezTo>
                    <a:pt x="21" y="43"/>
                    <a:pt x="24" y="32"/>
                    <a:pt x="20" y="19"/>
                  </a:cubicBezTo>
                  <a:cubicBezTo>
                    <a:pt x="15" y="7"/>
                    <a:pt x="6" y="1"/>
                    <a:pt x="4" y="0"/>
                  </a:cubicBezTo>
                  <a:cubicBezTo>
                    <a:pt x="3" y="2"/>
                    <a:pt x="0" y="11"/>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4" name="Freeform 142"/>
            <p:cNvSpPr/>
            <p:nvPr/>
          </p:nvSpPr>
          <p:spPr bwMode="auto">
            <a:xfrm>
              <a:off x="8661400" y="1149351"/>
              <a:ext cx="127000" cy="101600"/>
            </a:xfrm>
            <a:custGeom>
              <a:avLst/>
              <a:gdLst>
                <a:gd name="T0" fmla="*/ 28 w 39"/>
                <a:gd name="T1" fmla="*/ 20 h 31"/>
                <a:gd name="T2" fmla="*/ 3 w 39"/>
                <a:gd name="T3" fmla="*/ 28 h 31"/>
                <a:gd name="T4" fmla="*/ 0 w 39"/>
                <a:gd name="T5" fmla="*/ 31 h 31"/>
                <a:gd name="T6" fmla="*/ 15 w 39"/>
                <a:gd name="T7" fmla="*/ 9 h 31"/>
                <a:gd name="T8" fmla="*/ 39 w 39"/>
                <a:gd name="T9" fmla="*/ 1 h 31"/>
                <a:gd name="T10" fmla="*/ 28 w 39"/>
                <a:gd name="T11" fmla="*/ 20 h 31"/>
              </a:gdLst>
              <a:ahLst/>
              <a:cxnLst>
                <a:cxn ang="0">
                  <a:pos x="T0" y="T1"/>
                </a:cxn>
                <a:cxn ang="0">
                  <a:pos x="T2" y="T3"/>
                </a:cxn>
                <a:cxn ang="0">
                  <a:pos x="T4" y="T5"/>
                </a:cxn>
                <a:cxn ang="0">
                  <a:pos x="T6" y="T7"/>
                </a:cxn>
                <a:cxn ang="0">
                  <a:pos x="T8" y="T9"/>
                </a:cxn>
                <a:cxn ang="0">
                  <a:pos x="T10" y="T11"/>
                </a:cxn>
              </a:cxnLst>
              <a:rect l="0" t="0" r="r" b="b"/>
              <a:pathLst>
                <a:path w="39" h="31">
                  <a:moveTo>
                    <a:pt x="28" y="20"/>
                  </a:moveTo>
                  <a:cubicBezTo>
                    <a:pt x="25" y="20"/>
                    <a:pt x="14" y="20"/>
                    <a:pt x="3" y="28"/>
                  </a:cubicBezTo>
                  <a:cubicBezTo>
                    <a:pt x="2" y="29"/>
                    <a:pt x="1" y="30"/>
                    <a:pt x="0" y="31"/>
                  </a:cubicBezTo>
                  <a:cubicBezTo>
                    <a:pt x="0" y="28"/>
                    <a:pt x="4" y="17"/>
                    <a:pt x="15" y="9"/>
                  </a:cubicBezTo>
                  <a:cubicBezTo>
                    <a:pt x="25" y="0"/>
                    <a:pt x="36" y="0"/>
                    <a:pt x="39" y="1"/>
                  </a:cubicBezTo>
                  <a:cubicBezTo>
                    <a:pt x="38" y="3"/>
                    <a:pt x="35" y="12"/>
                    <a:pt x="2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5" name="Freeform 143"/>
            <p:cNvSpPr/>
            <p:nvPr/>
          </p:nvSpPr>
          <p:spPr bwMode="auto">
            <a:xfrm>
              <a:off x="8607425" y="1085851"/>
              <a:ext cx="65087" cy="157163"/>
            </a:xfrm>
            <a:custGeom>
              <a:avLst/>
              <a:gdLst>
                <a:gd name="T0" fmla="*/ 1 w 20"/>
                <a:gd name="T1" fmla="*/ 22 h 49"/>
                <a:gd name="T2" fmla="*/ 12 w 20"/>
                <a:gd name="T3" fmla="*/ 45 h 49"/>
                <a:gd name="T4" fmla="*/ 13 w 20"/>
                <a:gd name="T5" fmla="*/ 49 h 49"/>
                <a:gd name="T6" fmla="*/ 18 w 20"/>
                <a:gd name="T7" fmla="*/ 23 h 49"/>
                <a:gd name="T8" fmla="*/ 6 w 20"/>
                <a:gd name="T9" fmla="*/ 0 h 49"/>
                <a:gd name="T10" fmla="*/ 1 w 20"/>
                <a:gd name="T11" fmla="*/ 22 h 49"/>
              </a:gdLst>
              <a:ahLst/>
              <a:cxnLst>
                <a:cxn ang="0">
                  <a:pos x="T0" y="T1"/>
                </a:cxn>
                <a:cxn ang="0">
                  <a:pos x="T2" y="T3"/>
                </a:cxn>
                <a:cxn ang="0">
                  <a:pos x="T4" y="T5"/>
                </a:cxn>
                <a:cxn ang="0">
                  <a:pos x="T6" y="T7"/>
                </a:cxn>
                <a:cxn ang="0">
                  <a:pos x="T8" y="T9"/>
                </a:cxn>
                <a:cxn ang="0">
                  <a:pos x="T10" y="T11"/>
                </a:cxn>
              </a:cxnLst>
              <a:rect l="0" t="0" r="r" b="b"/>
              <a:pathLst>
                <a:path w="20" h="49">
                  <a:moveTo>
                    <a:pt x="1" y="22"/>
                  </a:moveTo>
                  <a:cubicBezTo>
                    <a:pt x="3" y="24"/>
                    <a:pt x="11" y="31"/>
                    <a:pt x="12" y="45"/>
                  </a:cubicBezTo>
                  <a:cubicBezTo>
                    <a:pt x="12" y="46"/>
                    <a:pt x="13" y="48"/>
                    <a:pt x="13" y="49"/>
                  </a:cubicBezTo>
                  <a:cubicBezTo>
                    <a:pt x="14" y="47"/>
                    <a:pt x="20" y="36"/>
                    <a:pt x="18" y="23"/>
                  </a:cubicBezTo>
                  <a:cubicBezTo>
                    <a:pt x="16" y="10"/>
                    <a:pt x="8" y="2"/>
                    <a:pt x="6" y="0"/>
                  </a:cubicBezTo>
                  <a:cubicBezTo>
                    <a:pt x="5" y="3"/>
                    <a:pt x="0" y="11"/>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6" name="Freeform 144"/>
            <p:cNvSpPr/>
            <p:nvPr/>
          </p:nvSpPr>
          <p:spPr bwMode="auto">
            <a:xfrm>
              <a:off x="8704263" y="1073151"/>
              <a:ext cx="144462" cy="79375"/>
            </a:xfrm>
            <a:custGeom>
              <a:avLst/>
              <a:gdLst>
                <a:gd name="T0" fmla="*/ 30 w 45"/>
                <a:gd name="T1" fmla="*/ 20 h 25"/>
                <a:gd name="T2" fmla="*/ 5 w 45"/>
                <a:gd name="T3" fmla="*/ 23 h 25"/>
                <a:gd name="T4" fmla="*/ 0 w 45"/>
                <a:gd name="T5" fmla="*/ 25 h 25"/>
                <a:gd name="T6" fmla="*/ 20 w 45"/>
                <a:gd name="T7" fmla="*/ 6 h 25"/>
                <a:gd name="T8" fmla="*/ 45 w 45"/>
                <a:gd name="T9" fmla="*/ 3 h 25"/>
                <a:gd name="T10" fmla="*/ 30 w 45"/>
                <a:gd name="T11" fmla="*/ 20 h 25"/>
              </a:gdLst>
              <a:ahLst/>
              <a:cxnLst>
                <a:cxn ang="0">
                  <a:pos x="T0" y="T1"/>
                </a:cxn>
                <a:cxn ang="0">
                  <a:pos x="T2" y="T3"/>
                </a:cxn>
                <a:cxn ang="0">
                  <a:pos x="T4" y="T5"/>
                </a:cxn>
                <a:cxn ang="0">
                  <a:pos x="T6" y="T7"/>
                </a:cxn>
                <a:cxn ang="0">
                  <a:pos x="T8" y="T9"/>
                </a:cxn>
                <a:cxn ang="0">
                  <a:pos x="T10" y="T11"/>
                </a:cxn>
              </a:cxnLst>
              <a:rect l="0" t="0" r="r" b="b"/>
              <a:pathLst>
                <a:path w="45" h="25">
                  <a:moveTo>
                    <a:pt x="30" y="20"/>
                  </a:moveTo>
                  <a:cubicBezTo>
                    <a:pt x="27" y="19"/>
                    <a:pt x="17" y="17"/>
                    <a:pt x="5" y="23"/>
                  </a:cubicBezTo>
                  <a:cubicBezTo>
                    <a:pt x="3" y="23"/>
                    <a:pt x="2" y="24"/>
                    <a:pt x="0" y="25"/>
                  </a:cubicBezTo>
                  <a:cubicBezTo>
                    <a:pt x="2" y="22"/>
                    <a:pt x="8" y="12"/>
                    <a:pt x="20" y="6"/>
                  </a:cubicBezTo>
                  <a:cubicBezTo>
                    <a:pt x="32" y="0"/>
                    <a:pt x="42" y="3"/>
                    <a:pt x="45" y="3"/>
                  </a:cubicBezTo>
                  <a:cubicBezTo>
                    <a:pt x="44" y="6"/>
                    <a:pt x="39" y="14"/>
                    <a:pt x="3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7" name="Freeform 145"/>
            <p:cNvSpPr/>
            <p:nvPr/>
          </p:nvSpPr>
          <p:spPr bwMode="auto">
            <a:xfrm>
              <a:off x="8675688" y="985838"/>
              <a:ext cx="53975" cy="160338"/>
            </a:xfrm>
            <a:custGeom>
              <a:avLst/>
              <a:gdLst>
                <a:gd name="T0" fmla="*/ 0 w 17"/>
                <a:gd name="T1" fmla="*/ 20 h 50"/>
                <a:gd name="T2" fmla="*/ 6 w 17"/>
                <a:gd name="T3" fmla="*/ 45 h 50"/>
                <a:gd name="T4" fmla="*/ 6 w 17"/>
                <a:gd name="T5" fmla="*/ 50 h 50"/>
                <a:gd name="T6" fmla="*/ 16 w 17"/>
                <a:gd name="T7" fmla="*/ 25 h 50"/>
                <a:gd name="T8" fmla="*/ 10 w 17"/>
                <a:gd name="T9" fmla="*/ 0 h 50"/>
                <a:gd name="T10" fmla="*/ 0 w 17"/>
                <a:gd name="T11" fmla="*/ 20 h 50"/>
              </a:gdLst>
              <a:ahLst/>
              <a:cxnLst>
                <a:cxn ang="0">
                  <a:pos x="T0" y="T1"/>
                </a:cxn>
                <a:cxn ang="0">
                  <a:pos x="T2" y="T3"/>
                </a:cxn>
                <a:cxn ang="0">
                  <a:pos x="T4" y="T5"/>
                </a:cxn>
                <a:cxn ang="0">
                  <a:pos x="T6" y="T7"/>
                </a:cxn>
                <a:cxn ang="0">
                  <a:pos x="T8" y="T9"/>
                </a:cxn>
                <a:cxn ang="0">
                  <a:pos x="T10" y="T11"/>
                </a:cxn>
              </a:cxnLst>
              <a:rect l="0" t="0" r="r" b="b"/>
              <a:pathLst>
                <a:path w="17" h="50">
                  <a:moveTo>
                    <a:pt x="0" y="20"/>
                  </a:moveTo>
                  <a:cubicBezTo>
                    <a:pt x="1" y="23"/>
                    <a:pt x="7" y="31"/>
                    <a:pt x="6" y="45"/>
                  </a:cubicBezTo>
                  <a:cubicBezTo>
                    <a:pt x="6" y="47"/>
                    <a:pt x="6" y="48"/>
                    <a:pt x="6" y="50"/>
                  </a:cubicBezTo>
                  <a:cubicBezTo>
                    <a:pt x="8" y="47"/>
                    <a:pt x="15" y="38"/>
                    <a:pt x="16" y="25"/>
                  </a:cubicBezTo>
                  <a:cubicBezTo>
                    <a:pt x="17" y="11"/>
                    <a:pt x="11" y="2"/>
                    <a:pt x="10" y="0"/>
                  </a:cubicBezTo>
                  <a:cubicBezTo>
                    <a:pt x="8" y="2"/>
                    <a:pt x="2" y="9"/>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8" name="Freeform 146"/>
            <p:cNvSpPr/>
            <p:nvPr/>
          </p:nvSpPr>
          <p:spPr bwMode="auto">
            <a:xfrm>
              <a:off x="8769350" y="1011238"/>
              <a:ext cx="153987" cy="61913"/>
            </a:xfrm>
            <a:custGeom>
              <a:avLst/>
              <a:gdLst>
                <a:gd name="T0" fmla="*/ 30 w 48"/>
                <a:gd name="T1" fmla="*/ 19 h 19"/>
                <a:gd name="T2" fmla="*/ 5 w 48"/>
                <a:gd name="T3" fmla="*/ 16 h 19"/>
                <a:gd name="T4" fmla="*/ 0 w 48"/>
                <a:gd name="T5" fmla="*/ 18 h 19"/>
                <a:gd name="T6" fmla="*/ 23 w 48"/>
                <a:gd name="T7" fmla="*/ 3 h 19"/>
                <a:gd name="T8" fmla="*/ 48 w 48"/>
                <a:gd name="T9" fmla="*/ 6 h 19"/>
                <a:gd name="T10" fmla="*/ 30 w 48"/>
                <a:gd name="T11" fmla="*/ 19 h 19"/>
              </a:gdLst>
              <a:ahLst/>
              <a:cxnLst>
                <a:cxn ang="0">
                  <a:pos x="T0" y="T1"/>
                </a:cxn>
                <a:cxn ang="0">
                  <a:pos x="T2" y="T3"/>
                </a:cxn>
                <a:cxn ang="0">
                  <a:pos x="T4" y="T5"/>
                </a:cxn>
                <a:cxn ang="0">
                  <a:pos x="T6" y="T7"/>
                </a:cxn>
                <a:cxn ang="0">
                  <a:pos x="T8" y="T9"/>
                </a:cxn>
                <a:cxn ang="0">
                  <a:pos x="T10" y="T11"/>
                </a:cxn>
              </a:cxnLst>
              <a:rect l="0" t="0" r="r" b="b"/>
              <a:pathLst>
                <a:path w="48" h="19">
                  <a:moveTo>
                    <a:pt x="30" y="19"/>
                  </a:moveTo>
                  <a:cubicBezTo>
                    <a:pt x="27" y="17"/>
                    <a:pt x="18" y="13"/>
                    <a:pt x="5" y="16"/>
                  </a:cubicBezTo>
                  <a:cubicBezTo>
                    <a:pt x="3" y="16"/>
                    <a:pt x="1" y="17"/>
                    <a:pt x="0" y="18"/>
                  </a:cubicBezTo>
                  <a:cubicBezTo>
                    <a:pt x="2" y="15"/>
                    <a:pt x="10" y="6"/>
                    <a:pt x="23" y="3"/>
                  </a:cubicBezTo>
                  <a:cubicBezTo>
                    <a:pt x="36" y="0"/>
                    <a:pt x="46" y="4"/>
                    <a:pt x="48" y="6"/>
                  </a:cubicBezTo>
                  <a:cubicBezTo>
                    <a:pt x="47" y="8"/>
                    <a:pt x="40" y="15"/>
                    <a:pt x="3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39" name="Freeform 147"/>
            <p:cNvSpPr/>
            <p:nvPr/>
          </p:nvSpPr>
          <p:spPr bwMode="auto">
            <a:xfrm>
              <a:off x="8758238" y="904876"/>
              <a:ext cx="61912" cy="150813"/>
            </a:xfrm>
            <a:custGeom>
              <a:avLst/>
              <a:gdLst>
                <a:gd name="T0" fmla="*/ 0 w 19"/>
                <a:gd name="T1" fmla="*/ 17 h 47"/>
                <a:gd name="T2" fmla="*/ 2 w 19"/>
                <a:gd name="T3" fmla="*/ 43 h 47"/>
                <a:gd name="T4" fmla="*/ 0 w 19"/>
                <a:gd name="T5" fmla="*/ 47 h 47"/>
                <a:gd name="T6" fmla="*/ 16 w 19"/>
                <a:gd name="T7" fmla="*/ 25 h 47"/>
                <a:gd name="T8" fmla="*/ 14 w 19"/>
                <a:gd name="T9" fmla="*/ 0 h 47"/>
                <a:gd name="T10" fmla="*/ 0 w 19"/>
                <a:gd name="T11" fmla="*/ 17 h 47"/>
              </a:gdLst>
              <a:ahLst/>
              <a:cxnLst>
                <a:cxn ang="0">
                  <a:pos x="T0" y="T1"/>
                </a:cxn>
                <a:cxn ang="0">
                  <a:pos x="T2" y="T3"/>
                </a:cxn>
                <a:cxn ang="0">
                  <a:pos x="T4" y="T5"/>
                </a:cxn>
                <a:cxn ang="0">
                  <a:pos x="T6" y="T7"/>
                </a:cxn>
                <a:cxn ang="0">
                  <a:pos x="T8" y="T9"/>
                </a:cxn>
                <a:cxn ang="0">
                  <a:pos x="T10" y="T11"/>
                </a:cxn>
              </a:cxnLst>
              <a:rect l="0" t="0" r="r" b="b"/>
              <a:pathLst>
                <a:path w="19" h="47">
                  <a:moveTo>
                    <a:pt x="0" y="17"/>
                  </a:moveTo>
                  <a:cubicBezTo>
                    <a:pt x="1" y="20"/>
                    <a:pt x="5" y="30"/>
                    <a:pt x="2" y="43"/>
                  </a:cubicBezTo>
                  <a:cubicBezTo>
                    <a:pt x="1" y="44"/>
                    <a:pt x="1" y="46"/>
                    <a:pt x="0" y="47"/>
                  </a:cubicBezTo>
                  <a:cubicBezTo>
                    <a:pt x="3" y="45"/>
                    <a:pt x="12" y="38"/>
                    <a:pt x="16" y="25"/>
                  </a:cubicBezTo>
                  <a:cubicBezTo>
                    <a:pt x="19" y="12"/>
                    <a:pt x="15" y="2"/>
                    <a:pt x="14" y="0"/>
                  </a:cubicBezTo>
                  <a:cubicBezTo>
                    <a:pt x="12" y="1"/>
                    <a:pt x="5" y="7"/>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0" name="Freeform 148"/>
            <p:cNvSpPr/>
            <p:nvPr/>
          </p:nvSpPr>
          <p:spPr bwMode="auto">
            <a:xfrm>
              <a:off x="8848725" y="965201"/>
              <a:ext cx="161925" cy="55563"/>
            </a:xfrm>
            <a:custGeom>
              <a:avLst/>
              <a:gdLst>
                <a:gd name="T0" fmla="*/ 29 w 50"/>
                <a:gd name="T1" fmla="*/ 17 h 17"/>
                <a:gd name="T2" fmla="*/ 5 w 50"/>
                <a:gd name="T3" fmla="*/ 9 h 17"/>
                <a:gd name="T4" fmla="*/ 0 w 50"/>
                <a:gd name="T5" fmla="*/ 10 h 17"/>
                <a:gd name="T6" fmla="*/ 25 w 50"/>
                <a:gd name="T7" fmla="*/ 0 h 17"/>
                <a:gd name="T8" fmla="*/ 50 w 50"/>
                <a:gd name="T9" fmla="*/ 8 h 17"/>
                <a:gd name="T10" fmla="*/ 29 w 50"/>
                <a:gd name="T11" fmla="*/ 17 h 17"/>
              </a:gdLst>
              <a:ahLst/>
              <a:cxnLst>
                <a:cxn ang="0">
                  <a:pos x="T0" y="T1"/>
                </a:cxn>
                <a:cxn ang="0">
                  <a:pos x="T2" y="T3"/>
                </a:cxn>
                <a:cxn ang="0">
                  <a:pos x="T4" y="T5"/>
                </a:cxn>
                <a:cxn ang="0">
                  <a:pos x="T6" y="T7"/>
                </a:cxn>
                <a:cxn ang="0">
                  <a:pos x="T8" y="T9"/>
                </a:cxn>
                <a:cxn ang="0">
                  <a:pos x="T10" y="T11"/>
                </a:cxn>
              </a:cxnLst>
              <a:rect l="0" t="0" r="r" b="b"/>
              <a:pathLst>
                <a:path w="50" h="17">
                  <a:moveTo>
                    <a:pt x="29" y="17"/>
                  </a:moveTo>
                  <a:cubicBezTo>
                    <a:pt x="27" y="15"/>
                    <a:pt x="18" y="9"/>
                    <a:pt x="5" y="9"/>
                  </a:cubicBezTo>
                  <a:cubicBezTo>
                    <a:pt x="3" y="9"/>
                    <a:pt x="1" y="9"/>
                    <a:pt x="0" y="10"/>
                  </a:cubicBezTo>
                  <a:cubicBezTo>
                    <a:pt x="2" y="8"/>
                    <a:pt x="12" y="1"/>
                    <a:pt x="25" y="0"/>
                  </a:cubicBezTo>
                  <a:cubicBezTo>
                    <a:pt x="39" y="0"/>
                    <a:pt x="47" y="6"/>
                    <a:pt x="50" y="8"/>
                  </a:cubicBezTo>
                  <a:cubicBezTo>
                    <a:pt x="47" y="10"/>
                    <a:pt x="40" y="16"/>
                    <a:pt x="2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1" name="Freeform 149"/>
            <p:cNvSpPr/>
            <p:nvPr/>
          </p:nvSpPr>
          <p:spPr bwMode="auto">
            <a:xfrm>
              <a:off x="8842375" y="842963"/>
              <a:ext cx="84137" cy="142875"/>
            </a:xfrm>
            <a:custGeom>
              <a:avLst/>
              <a:gdLst>
                <a:gd name="T0" fmla="*/ 6 w 26"/>
                <a:gd name="T1" fmla="*/ 15 h 44"/>
                <a:gd name="T2" fmla="*/ 2 w 26"/>
                <a:gd name="T3" fmla="*/ 40 h 44"/>
                <a:gd name="T4" fmla="*/ 0 w 26"/>
                <a:gd name="T5" fmla="*/ 44 h 44"/>
                <a:gd name="T6" fmla="*/ 19 w 26"/>
                <a:gd name="T7" fmla="*/ 26 h 44"/>
                <a:gd name="T8" fmla="*/ 23 w 26"/>
                <a:gd name="T9" fmla="*/ 0 h 44"/>
                <a:gd name="T10" fmla="*/ 6 w 26"/>
                <a:gd name="T11" fmla="*/ 15 h 44"/>
              </a:gdLst>
              <a:ahLst/>
              <a:cxnLst>
                <a:cxn ang="0">
                  <a:pos x="T0" y="T1"/>
                </a:cxn>
                <a:cxn ang="0">
                  <a:pos x="T2" y="T3"/>
                </a:cxn>
                <a:cxn ang="0">
                  <a:pos x="T4" y="T5"/>
                </a:cxn>
                <a:cxn ang="0">
                  <a:pos x="T6" y="T7"/>
                </a:cxn>
                <a:cxn ang="0">
                  <a:pos x="T8" y="T9"/>
                </a:cxn>
                <a:cxn ang="0">
                  <a:pos x="T10" y="T11"/>
                </a:cxn>
              </a:cxnLst>
              <a:rect l="0" t="0" r="r" b="b"/>
              <a:pathLst>
                <a:path w="26" h="44">
                  <a:moveTo>
                    <a:pt x="6" y="15"/>
                  </a:moveTo>
                  <a:cubicBezTo>
                    <a:pt x="7" y="18"/>
                    <a:pt x="8" y="28"/>
                    <a:pt x="2" y="40"/>
                  </a:cubicBezTo>
                  <a:cubicBezTo>
                    <a:pt x="1" y="41"/>
                    <a:pt x="0" y="43"/>
                    <a:pt x="0" y="44"/>
                  </a:cubicBezTo>
                  <a:cubicBezTo>
                    <a:pt x="2" y="43"/>
                    <a:pt x="13" y="37"/>
                    <a:pt x="19" y="26"/>
                  </a:cubicBezTo>
                  <a:cubicBezTo>
                    <a:pt x="26" y="14"/>
                    <a:pt x="24" y="3"/>
                    <a:pt x="23" y="0"/>
                  </a:cubicBezTo>
                  <a:cubicBezTo>
                    <a:pt x="21" y="1"/>
                    <a:pt x="12" y="6"/>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2" name="Freeform 150"/>
            <p:cNvSpPr/>
            <p:nvPr/>
          </p:nvSpPr>
          <p:spPr bwMode="auto">
            <a:xfrm>
              <a:off x="8842375" y="1831976"/>
              <a:ext cx="236537" cy="109538"/>
            </a:xfrm>
            <a:custGeom>
              <a:avLst/>
              <a:gdLst>
                <a:gd name="T0" fmla="*/ 1 w 73"/>
                <a:gd name="T1" fmla="*/ 0 h 34"/>
                <a:gd name="T2" fmla="*/ 73 w 73"/>
                <a:gd name="T3" fmla="*/ 26 h 34"/>
                <a:gd name="T4" fmla="*/ 72 w 73"/>
                <a:gd name="T5" fmla="*/ 34 h 34"/>
                <a:gd name="T6" fmla="*/ 0 w 73"/>
                <a:gd name="T7" fmla="*/ 2 h 34"/>
                <a:gd name="T8" fmla="*/ 1 w 73"/>
                <a:gd name="T9" fmla="*/ 0 h 34"/>
              </a:gdLst>
              <a:ahLst/>
              <a:cxnLst>
                <a:cxn ang="0">
                  <a:pos x="T0" y="T1"/>
                </a:cxn>
                <a:cxn ang="0">
                  <a:pos x="T2" y="T3"/>
                </a:cxn>
                <a:cxn ang="0">
                  <a:pos x="T4" y="T5"/>
                </a:cxn>
                <a:cxn ang="0">
                  <a:pos x="T6" y="T7"/>
                </a:cxn>
                <a:cxn ang="0">
                  <a:pos x="T8" y="T9"/>
                </a:cxn>
              </a:cxnLst>
              <a:rect l="0" t="0" r="r" b="b"/>
              <a:pathLst>
                <a:path w="73" h="34">
                  <a:moveTo>
                    <a:pt x="1" y="0"/>
                  </a:moveTo>
                  <a:cubicBezTo>
                    <a:pt x="23" y="15"/>
                    <a:pt x="48" y="23"/>
                    <a:pt x="73" y="26"/>
                  </a:cubicBezTo>
                  <a:cubicBezTo>
                    <a:pt x="72" y="34"/>
                    <a:pt x="72" y="34"/>
                    <a:pt x="72" y="34"/>
                  </a:cubicBezTo>
                  <a:cubicBezTo>
                    <a:pt x="45" y="29"/>
                    <a:pt x="21" y="18"/>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3" name="Freeform 151"/>
            <p:cNvSpPr/>
            <p:nvPr/>
          </p:nvSpPr>
          <p:spPr bwMode="auto">
            <a:xfrm>
              <a:off x="8667750" y="1766888"/>
              <a:ext cx="155575" cy="80963"/>
            </a:xfrm>
            <a:custGeom>
              <a:avLst/>
              <a:gdLst>
                <a:gd name="T0" fmla="*/ 22 w 48"/>
                <a:gd name="T1" fmla="*/ 21 h 25"/>
                <a:gd name="T2" fmla="*/ 48 w 48"/>
                <a:gd name="T3" fmla="*/ 20 h 25"/>
                <a:gd name="T4" fmla="*/ 26 w 48"/>
                <a:gd name="T5" fmla="*/ 4 h 25"/>
                <a:gd name="T6" fmla="*/ 0 w 48"/>
                <a:gd name="T7" fmla="*/ 5 h 25"/>
                <a:gd name="T8" fmla="*/ 22 w 48"/>
                <a:gd name="T9" fmla="*/ 21 h 25"/>
              </a:gdLst>
              <a:ahLst/>
              <a:cxnLst>
                <a:cxn ang="0">
                  <a:pos x="T0" y="T1"/>
                </a:cxn>
                <a:cxn ang="0">
                  <a:pos x="T2" y="T3"/>
                </a:cxn>
                <a:cxn ang="0">
                  <a:pos x="T4" y="T5"/>
                </a:cxn>
                <a:cxn ang="0">
                  <a:pos x="T6" y="T7"/>
                </a:cxn>
                <a:cxn ang="0">
                  <a:pos x="T8" y="T9"/>
                </a:cxn>
              </a:cxnLst>
              <a:rect l="0" t="0" r="r" b="b"/>
              <a:pathLst>
                <a:path w="48" h="25">
                  <a:moveTo>
                    <a:pt x="22" y="21"/>
                  </a:moveTo>
                  <a:cubicBezTo>
                    <a:pt x="35" y="25"/>
                    <a:pt x="45" y="21"/>
                    <a:pt x="48" y="20"/>
                  </a:cubicBezTo>
                  <a:cubicBezTo>
                    <a:pt x="46" y="17"/>
                    <a:pt x="39" y="8"/>
                    <a:pt x="26" y="4"/>
                  </a:cubicBezTo>
                  <a:cubicBezTo>
                    <a:pt x="13" y="0"/>
                    <a:pt x="3" y="4"/>
                    <a:pt x="0" y="5"/>
                  </a:cubicBezTo>
                  <a:cubicBezTo>
                    <a:pt x="2" y="8"/>
                    <a:pt x="9" y="17"/>
                    <a:pt x="2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4" name="Freeform 152"/>
            <p:cNvSpPr/>
            <p:nvPr/>
          </p:nvSpPr>
          <p:spPr bwMode="auto">
            <a:xfrm>
              <a:off x="8775700" y="1666876"/>
              <a:ext cx="76200" cy="155575"/>
            </a:xfrm>
            <a:custGeom>
              <a:avLst/>
              <a:gdLst>
                <a:gd name="T0" fmla="*/ 20 w 24"/>
                <a:gd name="T1" fmla="*/ 23 h 48"/>
                <a:gd name="T2" fmla="*/ 18 w 24"/>
                <a:gd name="T3" fmla="*/ 48 h 48"/>
                <a:gd name="T4" fmla="*/ 3 w 24"/>
                <a:gd name="T5" fmla="*/ 25 h 48"/>
                <a:gd name="T6" fmla="*/ 6 w 24"/>
                <a:gd name="T7" fmla="*/ 0 h 48"/>
                <a:gd name="T8" fmla="*/ 20 w 24"/>
                <a:gd name="T9" fmla="*/ 23 h 48"/>
              </a:gdLst>
              <a:ahLst/>
              <a:cxnLst>
                <a:cxn ang="0">
                  <a:pos x="T0" y="T1"/>
                </a:cxn>
                <a:cxn ang="0">
                  <a:pos x="T2" y="T3"/>
                </a:cxn>
                <a:cxn ang="0">
                  <a:pos x="T4" y="T5"/>
                </a:cxn>
                <a:cxn ang="0">
                  <a:pos x="T6" y="T7"/>
                </a:cxn>
                <a:cxn ang="0">
                  <a:pos x="T8" y="T9"/>
                </a:cxn>
              </a:cxnLst>
              <a:rect l="0" t="0" r="r" b="b"/>
              <a:pathLst>
                <a:path w="24" h="48">
                  <a:moveTo>
                    <a:pt x="20" y="23"/>
                  </a:moveTo>
                  <a:cubicBezTo>
                    <a:pt x="24" y="36"/>
                    <a:pt x="19" y="46"/>
                    <a:pt x="18" y="48"/>
                  </a:cubicBezTo>
                  <a:cubicBezTo>
                    <a:pt x="15" y="46"/>
                    <a:pt x="6" y="38"/>
                    <a:pt x="3" y="25"/>
                  </a:cubicBezTo>
                  <a:cubicBezTo>
                    <a:pt x="0" y="12"/>
                    <a:pt x="5" y="2"/>
                    <a:pt x="6" y="0"/>
                  </a:cubicBezTo>
                  <a:cubicBezTo>
                    <a:pt x="8" y="2"/>
                    <a:pt x="17" y="9"/>
                    <a:pt x="2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5" name="Freeform 153"/>
            <p:cNvSpPr/>
            <p:nvPr/>
          </p:nvSpPr>
          <p:spPr bwMode="auto">
            <a:xfrm>
              <a:off x="8913813" y="865188"/>
              <a:ext cx="139700" cy="90488"/>
            </a:xfrm>
            <a:custGeom>
              <a:avLst/>
              <a:gdLst>
                <a:gd name="T0" fmla="*/ 17 w 43"/>
                <a:gd name="T1" fmla="*/ 7 h 28"/>
                <a:gd name="T2" fmla="*/ 0 w 43"/>
                <a:gd name="T3" fmla="*/ 26 h 28"/>
                <a:gd name="T4" fmla="*/ 25 w 43"/>
                <a:gd name="T5" fmla="*/ 21 h 28"/>
                <a:gd name="T6" fmla="*/ 43 w 43"/>
                <a:gd name="T7" fmla="*/ 2 h 28"/>
                <a:gd name="T8" fmla="*/ 17 w 43"/>
                <a:gd name="T9" fmla="*/ 7 h 28"/>
              </a:gdLst>
              <a:ahLst/>
              <a:cxnLst>
                <a:cxn ang="0">
                  <a:pos x="T0" y="T1"/>
                </a:cxn>
                <a:cxn ang="0">
                  <a:pos x="T2" y="T3"/>
                </a:cxn>
                <a:cxn ang="0">
                  <a:pos x="T4" y="T5"/>
                </a:cxn>
                <a:cxn ang="0">
                  <a:pos x="T6" y="T7"/>
                </a:cxn>
                <a:cxn ang="0">
                  <a:pos x="T8" y="T9"/>
                </a:cxn>
              </a:cxnLst>
              <a:rect l="0" t="0" r="r" b="b"/>
              <a:pathLst>
                <a:path w="43" h="28">
                  <a:moveTo>
                    <a:pt x="17" y="7"/>
                  </a:moveTo>
                  <a:cubicBezTo>
                    <a:pt x="6" y="14"/>
                    <a:pt x="1" y="23"/>
                    <a:pt x="0" y="26"/>
                  </a:cubicBezTo>
                  <a:cubicBezTo>
                    <a:pt x="3" y="27"/>
                    <a:pt x="14" y="28"/>
                    <a:pt x="25" y="21"/>
                  </a:cubicBezTo>
                  <a:cubicBezTo>
                    <a:pt x="37" y="14"/>
                    <a:pt x="41" y="4"/>
                    <a:pt x="43" y="2"/>
                  </a:cubicBezTo>
                  <a:cubicBezTo>
                    <a:pt x="40" y="1"/>
                    <a:pt x="29" y="0"/>
                    <a:pt x="1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522" name="文本框 521"/>
          <p:cNvSpPr txBox="1"/>
          <p:nvPr/>
        </p:nvSpPr>
        <p:spPr>
          <a:xfrm>
            <a:off x="3533001" y="5061031"/>
            <a:ext cx="2646381" cy="6540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MEDIA AI</a:t>
            </a:r>
            <a:r>
              <a:rPr kumimoji="0" lang="zh-CN" altLang="en-US" sz="105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阿里巴巴文娱算法挑战赛</a:t>
            </a:r>
            <a:b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“高精度视频人物分割”赛道</a:t>
            </a:r>
            <a:br>
              <a:rPr kumimoji="0" lang="en-US" altLang="zh-CN"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14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冠军</a:t>
            </a:r>
            <a:endParaRPr kumimoji="0" lang="zh-CN" altLang="en-US" sz="14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cxnSp>
        <p:nvCxnSpPr>
          <p:cNvPr id="523" name="直接连接符 522"/>
          <p:cNvCxnSpPr/>
          <p:nvPr/>
        </p:nvCxnSpPr>
        <p:spPr>
          <a:xfrm>
            <a:off x="4137054" y="5708057"/>
            <a:ext cx="1404000" cy="0"/>
          </a:xfrm>
          <a:prstGeom prst="line">
            <a:avLst/>
          </a:prstGeom>
          <a:ln w="31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634491" y="1928942"/>
            <a:ext cx="3594968" cy="724020"/>
            <a:chOff x="1562218" y="1928942"/>
            <a:chExt cx="3594968" cy="724020"/>
          </a:xfrm>
        </p:grpSpPr>
        <p:sp>
          <p:nvSpPr>
            <p:cNvPr id="572" name="文本框 571"/>
            <p:cNvSpPr txBox="1"/>
            <p:nvPr/>
          </p:nvSpPr>
          <p:spPr>
            <a:xfrm>
              <a:off x="1562218" y="2252852"/>
              <a:ext cx="3594968" cy="400110"/>
            </a:xfrm>
            <a:prstGeom prst="rect">
              <a:avLst/>
            </a:prstGeom>
            <a:noFill/>
          </p:spPr>
          <p:txBody>
            <a:bodyPr wrap="square" rtlCol="0">
              <a:spAutoFit/>
            </a:bodyPr>
            <a:lstStyle>
              <a:defPPr>
                <a:defRPr lang="zh-CN"/>
              </a:defPPr>
              <a:lvl1pPr algn="ctr">
                <a:spcBef>
                  <a:spcPts val="500"/>
                </a:spcBef>
                <a:defRPr sz="2000" b="1">
                  <a:gradFill>
                    <a:gsLst>
                      <a:gs pos="0">
                        <a:schemeClr val="bg1"/>
                      </a:gs>
                      <a:gs pos="100000">
                        <a:schemeClr val="accent1"/>
                      </a:gs>
                    </a:gsLst>
                    <a:lin ang="5400000" scaled="1"/>
                  </a:gradFill>
                  <a:latin typeface="+mj-ea"/>
                  <a:ea typeface="+mj-ea"/>
                </a:defRPr>
              </a:lvl1p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zh-CN" altLang="en-US" sz="2000" b="1" i="1"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获顶级计算机视觉竞赛冠军</a:t>
              </a:r>
            </a:p>
          </p:txBody>
        </p:sp>
        <p:sp>
          <p:nvSpPr>
            <p:cNvPr id="571" name="文本框 570"/>
            <p:cNvSpPr txBox="1"/>
            <p:nvPr/>
          </p:nvSpPr>
          <p:spPr>
            <a:xfrm>
              <a:off x="1680402" y="1928942"/>
              <a:ext cx="195568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1" u="none" strike="noStrike" kern="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连续多年</a:t>
              </a:r>
            </a:p>
          </p:txBody>
        </p:sp>
      </p:grpSp>
      <p:cxnSp>
        <p:nvCxnSpPr>
          <p:cNvPr id="468" name="直接连接符 467"/>
          <p:cNvCxnSpPr/>
          <p:nvPr/>
        </p:nvCxnSpPr>
        <p:spPr>
          <a:xfrm>
            <a:off x="6667500" y="2352921"/>
            <a:ext cx="1658919" cy="0"/>
          </a:xfrm>
          <a:prstGeom prst="line">
            <a:avLst/>
          </a:prstGeom>
          <a:ln>
            <a:gradFill flip="none" rotWithShape="1">
              <a:gsLst>
                <a:gs pos="0">
                  <a:schemeClr val="accent1">
                    <a:alpha val="0"/>
                  </a:schemeClr>
                </a:gs>
                <a:gs pos="100000">
                  <a:schemeClr val="accent1">
                    <a:alpha val="1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p:nvPr/>
        </p:nvCxnSpPr>
        <p:spPr>
          <a:xfrm>
            <a:off x="9927067" y="2589589"/>
            <a:ext cx="1658919" cy="0"/>
          </a:xfrm>
          <a:prstGeom prst="line">
            <a:avLst/>
          </a:prstGeom>
          <a:ln>
            <a:gradFill flip="none" rotWithShape="1">
              <a:gsLst>
                <a:gs pos="0">
                  <a:schemeClr val="accent1">
                    <a:alpha val="0"/>
                  </a:schemeClr>
                </a:gs>
                <a:gs pos="100000">
                  <a:schemeClr val="accent1">
                    <a:alpha val="1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223760" y="1961515"/>
            <a:ext cx="3684270" cy="4319905"/>
            <a:chOff x="11376" y="3089"/>
            <a:chExt cx="5802" cy="6803"/>
          </a:xfrm>
        </p:grpSpPr>
        <p:grpSp>
          <p:nvGrpSpPr>
            <p:cNvPr id="5" name="グループ化 37"/>
            <p:cNvGrpSpPr/>
            <p:nvPr/>
          </p:nvGrpSpPr>
          <p:grpSpPr>
            <a:xfrm>
              <a:off x="11376" y="3089"/>
              <a:ext cx="5802" cy="344"/>
              <a:chOff x="4888773" y="2065794"/>
              <a:chExt cx="8534400" cy="487140"/>
            </a:xfrm>
          </p:grpSpPr>
          <p:sp>
            <p:nvSpPr>
              <p:cNvPr id="18"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9"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nvGrpSpPr>
              <p:cNvPr id="20" name="グループ化 28"/>
              <p:cNvGrpSpPr/>
              <p:nvPr userDrawn="1"/>
            </p:nvGrpSpPr>
            <p:grpSpPr>
              <a:xfrm>
                <a:off x="5071109" y="2204589"/>
                <a:ext cx="542925" cy="142875"/>
                <a:chOff x="2524125" y="1614487"/>
                <a:chExt cx="542925" cy="142875"/>
              </a:xfrm>
            </p:grpSpPr>
            <p:sp>
              <p:nvSpPr>
                <p:cNvPr id="21"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nvGrpSpPr>
              <p:cNvPr id="24"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25"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6"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grpSp>
        <p:pic>
          <p:nvPicPr>
            <p:cNvPr id="28" name="图片 27" descr="图4"/>
            <p:cNvPicPr>
              <a:picLocks noChangeAspect="1"/>
            </p:cNvPicPr>
            <p:nvPr/>
          </p:nvPicPr>
          <p:blipFill>
            <a:blip r:embed="rId3"/>
            <a:stretch>
              <a:fillRect/>
            </a:stretch>
          </p:blipFill>
          <p:spPr>
            <a:xfrm>
              <a:off x="11408" y="3434"/>
              <a:ext cx="5741" cy="6459"/>
            </a:xfrm>
            <a:prstGeom prst="rect">
              <a:avLst/>
            </a:prstGeom>
            <a:ln>
              <a:gradFill>
                <a:gsLst>
                  <a:gs pos="0">
                    <a:srgbClr val="03BEC9"/>
                  </a:gs>
                  <a:gs pos="100000">
                    <a:schemeClr val="accent1">
                      <a:alpha val="50000"/>
                    </a:schemeClr>
                  </a:gs>
                </a:gsLst>
                <a:lin ang="5400000" scaled="1"/>
              </a:gradFill>
            </a:ln>
          </p:spPr>
        </p:pic>
      </p:grpSp>
      <p:sp>
        <p:nvSpPr>
          <p:cNvPr id="29" name="文本框 28"/>
          <p:cNvSpPr txBox="1"/>
          <p:nvPr/>
        </p:nvSpPr>
        <p:spPr>
          <a:xfrm>
            <a:off x="2644140" y="652839"/>
            <a:ext cx="7029450"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视觉检测识别是智能制造、智能自主系统的核心技术</a:t>
            </a:r>
          </a:p>
        </p:txBody>
      </p:sp>
      <p:sp>
        <p:nvSpPr>
          <p:cNvPr id="368" name="文本框 367">
            <a:extLst>
              <a:ext uri="{FF2B5EF4-FFF2-40B4-BE49-F238E27FC236}">
                <a16:creationId xmlns:a16="http://schemas.microsoft.com/office/drawing/2014/main" id="{A887AEA9-B194-A944-85BA-EF828FFB5E91}"/>
              </a:ext>
            </a:extLst>
          </p:cNvPr>
          <p:cNvSpPr txBox="1"/>
          <p:nvPr/>
        </p:nvSpPr>
        <p:spPr>
          <a:xfrm>
            <a:off x="474645" y="248978"/>
            <a:ext cx="9358086" cy="40011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技术优势</a:t>
            </a:r>
          </a:p>
        </p:txBody>
      </p:sp>
    </p:spTree>
    <p:custDataLst>
      <p:tags r:id="rId1"/>
    </p:custDataLst>
    <p:extLst>
      <p:ext uri="{BB962C8B-B14F-4D97-AF65-F5344CB8AC3E}">
        <p14:creationId xmlns:p14="http://schemas.microsoft.com/office/powerpoint/2010/main" val="173292018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97980" y="4031946"/>
            <a:ext cx="4331933"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从视觉到</a:t>
            </a:r>
            <a:r>
              <a:rPr lang="zh-CN" altLang="en-US" sz="4800" dirty="0">
                <a:solidFill>
                  <a:srgbClr val="922B2A"/>
                </a:solidFill>
                <a:latin typeface="Arial" panose="020B0604020202020204" pitchFamily="34" charset="0"/>
                <a:ea typeface="黑体" panose="02010609060101010101" pitchFamily="49" charset="-122"/>
                <a:cs typeface="Arial" panose="020B0604020202020204" pitchFamily="34" charset="0"/>
              </a:rPr>
              <a:t>工业</a:t>
            </a:r>
            <a:r>
              <a:rPr lang="en-US" altLang="zh-CN" sz="4800" dirty="0">
                <a:solidFill>
                  <a:srgbClr val="922B2A"/>
                </a:solidFill>
                <a:latin typeface="Arial" panose="020B0604020202020204" pitchFamily="34" charset="0"/>
                <a:ea typeface="黑体" panose="02010609060101010101" pitchFamily="49" charset="-122"/>
                <a:cs typeface="Arial" panose="020B0604020202020204" pitchFamily="34" charset="0"/>
              </a:rPr>
              <a:t>AI</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cs typeface="Arial" panose="020B0604020202020204" pitchFamily="34" charset="0"/>
              </a:rPr>
              <a:t>02</a:t>
            </a:r>
          </a:p>
        </p:txBody>
      </p:sp>
      <p:sp>
        <p:nvSpPr>
          <p:cNvPr id="6" name="文本框 5">
            <a:extLst>
              <a:ext uri="{FF2B5EF4-FFF2-40B4-BE49-F238E27FC236}">
                <a16:creationId xmlns:a16="http://schemas.microsoft.com/office/drawing/2014/main" id="{CA57564E-0BBE-234C-A9B7-1BE7D7F1426E}"/>
              </a:ext>
            </a:extLst>
          </p:cNvPr>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缘起视觉、扎根工业</a:t>
            </a:r>
          </a:p>
        </p:txBody>
      </p:sp>
    </p:spTree>
    <p:extLst>
      <p:ext uri="{BB962C8B-B14F-4D97-AF65-F5344CB8AC3E}">
        <p14:creationId xmlns:p14="http://schemas.microsoft.com/office/powerpoint/2010/main" val="72486001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顶角 67">
            <a:extLst>
              <a:ext uri="{FF2B5EF4-FFF2-40B4-BE49-F238E27FC236}">
                <a16:creationId xmlns:a16="http://schemas.microsoft.com/office/drawing/2014/main" id="{A28C7BFA-68C2-884A-A19E-582E50F4A929}"/>
              </a:ext>
            </a:extLst>
          </p:cNvPr>
          <p:cNvSpPr/>
          <p:nvPr/>
        </p:nvSpPr>
        <p:spPr>
          <a:xfrm rot="10800000" flipV="1">
            <a:off x="6188419" y="1264503"/>
            <a:ext cx="4893035" cy="2393443"/>
          </a:xfrm>
          <a:prstGeom prst="round2SameRect">
            <a:avLst>
              <a:gd name="adj1" fmla="val 0"/>
              <a:gd name="adj2" fmla="val 0"/>
            </a:avLst>
          </a:prstGeom>
          <a:gradFill flip="none" rotWithShape="1">
            <a:gsLst>
              <a:gs pos="15000">
                <a:srgbClr val="019FBC">
                  <a:alpha val="15000"/>
                </a:srgbClr>
              </a:gs>
              <a:gs pos="82000">
                <a:srgbClr val="019FBC">
                  <a:alpha val="0"/>
                </a:srgbClr>
              </a:gs>
            </a:gsLst>
            <a:lin ang="5400000" scaled="1"/>
            <a:tileRect/>
          </a:gradFill>
          <a:ln w="6350">
            <a:gradFill flip="none" rotWithShape="1">
              <a:gsLst>
                <a:gs pos="0">
                  <a:srgbClr val="019FBC"/>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26" name="矩形: 圆顶角 67">
            <a:extLst>
              <a:ext uri="{FF2B5EF4-FFF2-40B4-BE49-F238E27FC236}">
                <a16:creationId xmlns:a16="http://schemas.microsoft.com/office/drawing/2014/main" id="{8C403AC4-1A0A-0A42-8690-011B7266FECA}"/>
              </a:ext>
            </a:extLst>
          </p:cNvPr>
          <p:cNvSpPr/>
          <p:nvPr/>
        </p:nvSpPr>
        <p:spPr>
          <a:xfrm rot="10800000" flipV="1">
            <a:off x="985712" y="1264503"/>
            <a:ext cx="4893035" cy="239344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6350">
            <a:gradFill flip="none" rotWithShape="1">
              <a:gsLst>
                <a:gs pos="0">
                  <a:srgbClr val="019FBC"/>
                </a:gs>
                <a:gs pos="100000">
                  <a:schemeClr val="bg1">
                    <a:alpha val="11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2" name="Title 1">
            <a:extLst>
              <a:ext uri="{FF2B5EF4-FFF2-40B4-BE49-F238E27FC236}">
                <a16:creationId xmlns:a16="http://schemas.microsoft.com/office/drawing/2014/main" id="{46F9C654-0018-704F-B352-57DD17897233}"/>
              </a:ext>
            </a:extLst>
          </p:cNvPr>
          <p:cNvSpPr>
            <a:spLocks noGrp="1"/>
          </p:cNvSpPr>
          <p:nvPr>
            <p:ph type="title"/>
          </p:nvPr>
        </p:nvSpPr>
        <p:spPr/>
        <p:txBody>
          <a:bodyPr/>
          <a:lstStyle/>
          <a:p>
            <a:r>
              <a:rPr lang="zh-CN" altLang="en-US" spc="100" dirty="0"/>
              <a:t>同样的</a:t>
            </a:r>
            <a:r>
              <a:rPr lang="en-US" altLang="zh-CN" spc="100" dirty="0"/>
              <a:t>AI</a:t>
            </a:r>
            <a:r>
              <a:rPr lang="zh-CN" altLang="en-US" spc="100" dirty="0"/>
              <a:t>，不一样选择</a:t>
            </a:r>
            <a:endParaRPr lang="en-US" spc="100" dirty="0"/>
          </a:p>
        </p:txBody>
      </p:sp>
      <p:sp>
        <p:nvSpPr>
          <p:cNvPr id="16" name="矩形 2">
            <a:extLst>
              <a:ext uri="{FF2B5EF4-FFF2-40B4-BE49-F238E27FC236}">
                <a16:creationId xmlns:a16="http://schemas.microsoft.com/office/drawing/2014/main" id="{ACC10DCF-C62F-8143-AA72-0443B61AD4CA}"/>
              </a:ext>
            </a:extLst>
          </p:cNvPr>
          <p:cNvSpPr/>
          <p:nvPr/>
        </p:nvSpPr>
        <p:spPr>
          <a:xfrm>
            <a:off x="1234679" y="1487893"/>
            <a:ext cx="2008883" cy="400110"/>
          </a:xfrm>
          <a:prstGeom prst="rect">
            <a:avLst/>
          </a:prstGeom>
        </p:spPr>
        <p:txBody>
          <a:bodyPr wrap="none">
            <a:spAutoFit/>
          </a:bodyPr>
          <a:lstStyle/>
          <a:p>
            <a:r>
              <a:rPr lang="zh-CN" altLang="en-US" sz="2000" b="1" spc="100" dirty="0">
                <a:solidFill>
                  <a:srgbClr val="043E6F"/>
                </a:solidFill>
                <a:latin typeface="Arial" panose="020B0604020202020204" pitchFamily="34" charset="0"/>
                <a:ea typeface="黑体" panose="02010609060101010101" pitchFamily="49" charset="-122"/>
                <a:cs typeface="Arial" panose="020B0604020202020204" pitchFamily="34" charset="0"/>
              </a:rPr>
              <a:t>智慧商场</a:t>
            </a:r>
            <a:r>
              <a:rPr lang="en-US" altLang="zh-CN" sz="2000" b="1" spc="100" dirty="0">
                <a:solidFill>
                  <a:srgbClr val="043E6F"/>
                </a:solidFill>
                <a:latin typeface="Arial" panose="020B0604020202020204" pitchFamily="34" charset="0"/>
                <a:ea typeface="黑体" panose="02010609060101010101" pitchFamily="49" charset="-122"/>
                <a:cs typeface="Arial" panose="020B0604020202020204" pitchFamily="34" charset="0"/>
              </a:rPr>
              <a:t>&amp;</a:t>
            </a:r>
            <a:r>
              <a:rPr lang="zh-CN" altLang="en-US" sz="2000" b="1" spc="100" dirty="0">
                <a:solidFill>
                  <a:srgbClr val="043E6F"/>
                </a:solidFill>
                <a:latin typeface="Arial" panose="020B0604020202020204" pitchFamily="34" charset="0"/>
                <a:ea typeface="黑体" panose="02010609060101010101" pitchFamily="49" charset="-122"/>
                <a:cs typeface="Arial" panose="020B0604020202020204" pitchFamily="34" charset="0"/>
              </a:rPr>
              <a:t>场馆</a:t>
            </a:r>
          </a:p>
        </p:txBody>
      </p:sp>
      <p:sp>
        <p:nvSpPr>
          <p:cNvPr id="20" name="矩形 10">
            <a:extLst>
              <a:ext uri="{FF2B5EF4-FFF2-40B4-BE49-F238E27FC236}">
                <a16:creationId xmlns:a16="http://schemas.microsoft.com/office/drawing/2014/main" id="{19E180E3-FF94-6743-BBE3-55C598E887F5}"/>
              </a:ext>
            </a:extLst>
          </p:cNvPr>
          <p:cNvSpPr/>
          <p:nvPr/>
        </p:nvSpPr>
        <p:spPr>
          <a:xfrm>
            <a:off x="1234679" y="2234520"/>
            <a:ext cx="2685351" cy="333489"/>
          </a:xfrm>
          <a:prstGeom prst="rect">
            <a:avLst/>
          </a:prstGeom>
        </p:spPr>
        <p:txBody>
          <a:bodyPr wrap="none">
            <a:spAutoFit/>
          </a:bodyPr>
          <a:lstStyle/>
          <a:p>
            <a:pPr>
              <a:lnSpc>
                <a:spcPct val="150000"/>
              </a:lnSpc>
            </a:pPr>
            <a:r>
              <a:rPr lang="zh-CN" altLang="en-US"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rPr>
              <a:t>爱笔科技、平安科技、其他公司等</a:t>
            </a:r>
            <a:endParaRPr lang="en-US" altLang="zh-CN"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
            <a:extLst>
              <a:ext uri="{FF2B5EF4-FFF2-40B4-BE49-F238E27FC236}">
                <a16:creationId xmlns:a16="http://schemas.microsoft.com/office/drawing/2014/main" id="{ACA45AF8-824A-AB43-AD5A-E99DD5752A72}"/>
              </a:ext>
            </a:extLst>
          </p:cNvPr>
          <p:cNvSpPr/>
          <p:nvPr/>
        </p:nvSpPr>
        <p:spPr>
          <a:xfrm>
            <a:off x="6437386" y="1487893"/>
            <a:ext cx="997389" cy="400110"/>
          </a:xfrm>
          <a:prstGeom prst="rect">
            <a:avLst/>
          </a:prstGeom>
        </p:spPr>
        <p:txBody>
          <a:bodyPr wrap="none">
            <a:spAutoFit/>
          </a:bodyPr>
          <a:lstStyle/>
          <a:p>
            <a:r>
              <a:rPr lang="zh-CN" altLang="en-US" sz="2000" b="1" spc="100" dirty="0">
                <a:solidFill>
                  <a:srgbClr val="043E6F"/>
                </a:solidFill>
                <a:latin typeface="Arial" panose="020B0604020202020204" pitchFamily="34" charset="0"/>
                <a:ea typeface="黑体" panose="02010609060101010101" pitchFamily="49" charset="-122"/>
                <a:cs typeface="Arial" panose="020B0604020202020204" pitchFamily="34" charset="0"/>
              </a:rPr>
              <a:t>制造业</a:t>
            </a:r>
          </a:p>
        </p:txBody>
      </p:sp>
      <p:sp>
        <p:nvSpPr>
          <p:cNvPr id="30" name="矩形 10">
            <a:extLst>
              <a:ext uri="{FF2B5EF4-FFF2-40B4-BE49-F238E27FC236}">
                <a16:creationId xmlns:a16="http://schemas.microsoft.com/office/drawing/2014/main" id="{1B861E4C-828F-3A4D-9F29-CBB5FE9D0E1C}"/>
              </a:ext>
            </a:extLst>
          </p:cNvPr>
          <p:cNvSpPr/>
          <p:nvPr/>
        </p:nvSpPr>
        <p:spPr>
          <a:xfrm>
            <a:off x="6437386" y="2064915"/>
            <a:ext cx="4457037" cy="715581"/>
          </a:xfrm>
          <a:prstGeom prst="rect">
            <a:avLst/>
          </a:prstGeom>
        </p:spPr>
        <p:txBody>
          <a:bodyPr wrap="square">
            <a:spAutoFit/>
          </a:bodyPr>
          <a:lstStyle/>
          <a:p>
            <a:pPr>
              <a:lnSpc>
                <a:spcPct val="150000"/>
              </a:lnSpc>
            </a:pPr>
            <a:r>
              <a:rPr lang="zh-CN" altLang="en-US" sz="3200" b="1" spc="100" dirty="0">
                <a:latin typeface="Arial" panose="020B0604020202020204" pitchFamily="34" charset="0"/>
                <a:ea typeface="黑体" panose="02010609060101010101" pitchFamily="49" charset="-122"/>
                <a:cs typeface="Arial" panose="020B0604020202020204" pitchFamily="34" charset="0"/>
              </a:rPr>
              <a:t>思谋科技</a:t>
            </a:r>
            <a:r>
              <a:rPr lang="zh-CN" altLang="en-US"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1100" spc="100" dirty="0">
                <a:solidFill>
                  <a:schemeClr val="bg1">
                    <a:lumMod val="65000"/>
                  </a:schemeClr>
                </a:solidFill>
                <a:latin typeface="Arial" panose="020B0604020202020204" pitchFamily="34" charset="0"/>
                <a:ea typeface="黑体" panose="02010609060101010101" pitchFamily="49" charset="-122"/>
                <a:cs typeface="Arial" panose="020B0604020202020204" pitchFamily="34" charset="0"/>
              </a:rPr>
              <a:t>康耐视、</a:t>
            </a:r>
            <a:r>
              <a:rPr lang="en-US" altLang="zh-CN" sz="1100" spc="100" dirty="0" err="1">
                <a:solidFill>
                  <a:schemeClr val="bg1">
                    <a:lumMod val="65000"/>
                  </a:schemeClr>
                </a:solidFill>
                <a:latin typeface="Arial" panose="020B0604020202020204" pitchFamily="34" charset="0"/>
                <a:ea typeface="黑体" panose="02010609060101010101" pitchFamily="49" charset="-122"/>
                <a:cs typeface="Arial" panose="020B0604020202020204" pitchFamily="34" charset="0"/>
              </a:rPr>
              <a:t>MVTec</a:t>
            </a:r>
            <a:r>
              <a:rPr lang="zh-CN" altLang="en-US" sz="1100" spc="100" dirty="0">
                <a:solidFill>
                  <a:schemeClr val="bg1">
                    <a:lumMod val="6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100" spc="100" dirty="0">
                <a:solidFill>
                  <a:schemeClr val="bg1">
                    <a:lumMod val="65000"/>
                  </a:schemeClr>
                </a:solidFill>
                <a:latin typeface="Arial" panose="020B0604020202020204" pitchFamily="34" charset="0"/>
                <a:ea typeface="黑体" panose="02010609060101010101" pitchFamily="49" charset="-122"/>
                <a:cs typeface="Arial" panose="020B0604020202020204" pitchFamily="34" charset="0"/>
              </a:rPr>
              <a:t>Landing.AI </a:t>
            </a:r>
            <a:r>
              <a:rPr lang="zh-CN" altLang="en-US" sz="1100" spc="100" dirty="0">
                <a:solidFill>
                  <a:schemeClr val="bg1">
                    <a:lumMod val="65000"/>
                  </a:schemeClr>
                </a:solidFill>
                <a:latin typeface="Arial" panose="020B0604020202020204" pitchFamily="34" charset="0"/>
                <a:ea typeface="黑体" panose="02010609060101010101" pitchFamily="49" charset="-122"/>
                <a:cs typeface="Arial" panose="020B0604020202020204" pitchFamily="34" charset="0"/>
              </a:rPr>
              <a:t>等</a:t>
            </a:r>
            <a:endParaRPr lang="en-US" altLang="zh-CN" sz="1200" spc="100" dirty="0">
              <a:solidFill>
                <a:schemeClr val="bg1">
                  <a:lumMod val="6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31" name="矩形: 圆顶角 67">
            <a:extLst>
              <a:ext uri="{FF2B5EF4-FFF2-40B4-BE49-F238E27FC236}">
                <a16:creationId xmlns:a16="http://schemas.microsoft.com/office/drawing/2014/main" id="{AD7A560D-EC1D-3E4D-AB7E-0F32F0C37DBE}"/>
              </a:ext>
            </a:extLst>
          </p:cNvPr>
          <p:cNvSpPr/>
          <p:nvPr/>
        </p:nvSpPr>
        <p:spPr>
          <a:xfrm rot="10800000" flipV="1">
            <a:off x="985712" y="3731730"/>
            <a:ext cx="4893035" cy="239344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6350">
            <a:gradFill flip="none" rotWithShape="1">
              <a:gsLst>
                <a:gs pos="0">
                  <a:srgbClr val="019FBC"/>
                </a:gs>
                <a:gs pos="100000">
                  <a:schemeClr val="bg1">
                    <a:alpha val="11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32" name="矩形 2">
            <a:extLst>
              <a:ext uri="{FF2B5EF4-FFF2-40B4-BE49-F238E27FC236}">
                <a16:creationId xmlns:a16="http://schemas.microsoft.com/office/drawing/2014/main" id="{208B978B-4C78-4540-8F16-0D1FBE5F7656}"/>
              </a:ext>
            </a:extLst>
          </p:cNvPr>
          <p:cNvSpPr/>
          <p:nvPr/>
        </p:nvSpPr>
        <p:spPr>
          <a:xfrm>
            <a:off x="1234679" y="3955120"/>
            <a:ext cx="2893741" cy="400110"/>
          </a:xfrm>
          <a:prstGeom prst="rect">
            <a:avLst/>
          </a:prstGeom>
        </p:spPr>
        <p:txBody>
          <a:bodyPr wrap="none">
            <a:spAutoFit/>
          </a:bodyPr>
          <a:lstStyle/>
          <a:p>
            <a:r>
              <a:rPr lang="zh-CN" altLang="en-US" sz="2000" b="1" spc="100" dirty="0">
                <a:solidFill>
                  <a:srgbClr val="043E6F"/>
                </a:solidFill>
                <a:latin typeface="Arial" panose="020B0604020202020204" pitchFamily="34" charset="0"/>
                <a:ea typeface="黑体" panose="02010609060101010101" pitchFamily="49" charset="-122"/>
                <a:cs typeface="Arial" panose="020B0604020202020204" pitchFamily="34" charset="0"/>
              </a:rPr>
              <a:t>智慧城市、安防、交通</a:t>
            </a:r>
          </a:p>
        </p:txBody>
      </p:sp>
      <p:sp>
        <p:nvSpPr>
          <p:cNvPr id="33" name="矩形 10">
            <a:extLst>
              <a:ext uri="{FF2B5EF4-FFF2-40B4-BE49-F238E27FC236}">
                <a16:creationId xmlns:a16="http://schemas.microsoft.com/office/drawing/2014/main" id="{A196E2AA-DB76-3940-AA64-7517B0B44F1E}"/>
              </a:ext>
            </a:extLst>
          </p:cNvPr>
          <p:cNvSpPr/>
          <p:nvPr/>
        </p:nvSpPr>
        <p:spPr>
          <a:xfrm>
            <a:off x="1234679" y="4701747"/>
            <a:ext cx="3852337" cy="894732"/>
          </a:xfrm>
          <a:prstGeom prst="rect">
            <a:avLst/>
          </a:prstGeom>
        </p:spPr>
        <p:txBody>
          <a:bodyPr wrap="none">
            <a:spAutoFit/>
          </a:bodyPr>
          <a:lstStyle/>
          <a:p>
            <a:pPr>
              <a:lnSpc>
                <a:spcPct val="150000"/>
              </a:lnSpc>
            </a:pPr>
            <a:r>
              <a:rPr lang="zh-CN" altLang="en-US"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rPr>
              <a:t>华为、商汤、阿里、腾讯、依图、旷世、海康威视</a:t>
            </a:r>
          </a:p>
          <a:p>
            <a:pPr>
              <a:lnSpc>
                <a:spcPct val="150000"/>
              </a:lnSpc>
            </a:pPr>
            <a:endParaRPr lang="zh-CN" altLang="en-US"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endParaRPr>
          </a:p>
          <a:p>
            <a:pPr>
              <a:lnSpc>
                <a:spcPct val="150000"/>
              </a:lnSpc>
            </a:pPr>
            <a:endParaRPr lang="zh-CN" altLang="en-US"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34" name="矩形: 圆顶角 67">
            <a:extLst>
              <a:ext uri="{FF2B5EF4-FFF2-40B4-BE49-F238E27FC236}">
                <a16:creationId xmlns:a16="http://schemas.microsoft.com/office/drawing/2014/main" id="{82D494E9-5D4D-FA40-B804-DC4968CE9C56}"/>
              </a:ext>
            </a:extLst>
          </p:cNvPr>
          <p:cNvSpPr/>
          <p:nvPr/>
        </p:nvSpPr>
        <p:spPr>
          <a:xfrm rot="10800000" flipV="1">
            <a:off x="6188419" y="3731730"/>
            <a:ext cx="4893035" cy="239344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6350">
            <a:gradFill flip="none" rotWithShape="1">
              <a:gsLst>
                <a:gs pos="0">
                  <a:srgbClr val="019FBC"/>
                </a:gs>
                <a:gs pos="100000">
                  <a:schemeClr val="bg1">
                    <a:alpha val="11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dirty="0">
              <a:latin typeface="Arial" panose="020B0604020202020204" pitchFamily="34" charset="0"/>
              <a:ea typeface="黑体" panose="02010609060101010101" pitchFamily="49" charset="-122"/>
              <a:cs typeface="Arial" panose="020B0604020202020204" pitchFamily="34" charset="0"/>
            </a:endParaRPr>
          </a:p>
        </p:txBody>
      </p:sp>
      <p:sp>
        <p:nvSpPr>
          <p:cNvPr id="35" name="矩形 2">
            <a:extLst>
              <a:ext uri="{FF2B5EF4-FFF2-40B4-BE49-F238E27FC236}">
                <a16:creationId xmlns:a16="http://schemas.microsoft.com/office/drawing/2014/main" id="{1F000637-EB53-9E48-8447-06C034489645}"/>
              </a:ext>
            </a:extLst>
          </p:cNvPr>
          <p:cNvSpPr/>
          <p:nvPr/>
        </p:nvSpPr>
        <p:spPr>
          <a:xfrm>
            <a:off x="6437386" y="3955120"/>
            <a:ext cx="3977371" cy="400110"/>
          </a:xfrm>
          <a:prstGeom prst="rect">
            <a:avLst/>
          </a:prstGeom>
        </p:spPr>
        <p:txBody>
          <a:bodyPr wrap="none">
            <a:spAutoFit/>
          </a:bodyPr>
          <a:lstStyle/>
          <a:p>
            <a:r>
              <a:rPr lang="zh-CN" altLang="en-US" sz="2000" b="1" spc="100" dirty="0">
                <a:solidFill>
                  <a:srgbClr val="043E6F"/>
                </a:solidFill>
                <a:latin typeface="Arial" panose="020B0604020202020204" pitchFamily="34" charset="0"/>
                <a:ea typeface="黑体" panose="02010609060101010101" pitchFamily="49" charset="-122"/>
                <a:cs typeface="Arial" panose="020B0604020202020204" pitchFamily="34" charset="0"/>
              </a:rPr>
              <a:t>金融、医疗、文娱、教育、零售</a:t>
            </a:r>
          </a:p>
        </p:txBody>
      </p:sp>
      <p:sp>
        <p:nvSpPr>
          <p:cNvPr id="36" name="矩形 10">
            <a:extLst>
              <a:ext uri="{FF2B5EF4-FFF2-40B4-BE49-F238E27FC236}">
                <a16:creationId xmlns:a16="http://schemas.microsoft.com/office/drawing/2014/main" id="{4D319DBA-ECB6-2342-BF2A-7BDB0B5480C4}"/>
              </a:ext>
            </a:extLst>
          </p:cNvPr>
          <p:cNvSpPr/>
          <p:nvPr/>
        </p:nvSpPr>
        <p:spPr>
          <a:xfrm>
            <a:off x="6437386" y="4701747"/>
            <a:ext cx="4352474" cy="616836"/>
          </a:xfrm>
          <a:prstGeom prst="rect">
            <a:avLst/>
          </a:prstGeom>
        </p:spPr>
        <p:txBody>
          <a:bodyPr wrap="none">
            <a:spAutoFit/>
          </a:bodyPr>
          <a:lstStyle/>
          <a:p>
            <a:pPr>
              <a:lnSpc>
                <a:spcPct val="150000"/>
              </a:lnSpc>
            </a:pPr>
            <a:r>
              <a:rPr lang="zh-CN" altLang="en-US"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rPr>
              <a:t>科大讯飞、第四范式、依图、腾讯、联影、商汤、华为、</a:t>
            </a:r>
            <a:endParaRPr lang="en-US" altLang="zh-CN"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en-HK" altLang="zh-CN"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rPr>
              <a:t>OPPO</a:t>
            </a:r>
            <a:r>
              <a:rPr lang="zh-CN" altLang="en-HK"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rPr>
              <a:t>百度</a:t>
            </a:r>
            <a:endParaRPr lang="en-US" altLang="zh-CN" sz="1200" spc="100" dirty="0">
              <a:solidFill>
                <a:schemeClr val="tx1">
                  <a:lumMod val="50000"/>
                  <a:lumOff val="50000"/>
                </a:schemeClr>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0671138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180953;#180022;"/>
</p:tagLst>
</file>

<file path=ppt/tags/tag2.xml><?xml version="1.0" encoding="utf-8"?>
<p:tagLst xmlns:a="http://schemas.openxmlformats.org/drawingml/2006/main" xmlns:r="http://schemas.openxmlformats.org/officeDocument/2006/relationships" xmlns:p="http://schemas.openxmlformats.org/presentationml/2006/main">
  <p:tag name="ISLIDE.ICON" val="#399707;#60215;#141342;#135409;#131782;#165143;#405005;"/>
</p:tagLst>
</file>

<file path=ppt/tags/tag3.xml><?xml version="1.0" encoding="utf-8"?>
<p:tagLst xmlns:a="http://schemas.openxmlformats.org/drawingml/2006/main" xmlns:r="http://schemas.openxmlformats.org/officeDocument/2006/relationships" xmlns:p="http://schemas.openxmlformats.org/presentationml/2006/main">
  <p:tag name="ISLIDE.ICON" val="#76976;#37824;"/>
</p:tagLst>
</file>

<file path=ppt/theme/theme1.xml><?xml version="1.0" encoding="utf-8"?>
<a:theme xmlns:a="http://schemas.openxmlformats.org/drawingml/2006/main" name="1_售前方案PPT模板-简洁版">
  <a:themeElements>
    <a:clrScheme name="SM">
      <a:dk1>
        <a:sysClr val="windowText" lastClr="000000"/>
      </a:dk1>
      <a:lt1>
        <a:sysClr val="window" lastClr="FFFFFF"/>
      </a:lt1>
      <a:dk2>
        <a:srgbClr val="44546A"/>
      </a:dk2>
      <a:lt2>
        <a:srgbClr val="E7E6E6"/>
      </a:lt2>
      <a:accent1>
        <a:srgbClr val="20466F"/>
      </a:accent1>
      <a:accent2>
        <a:srgbClr val="9B2034"/>
      </a:accent2>
      <a:accent3>
        <a:srgbClr val="41A0D0"/>
      </a:accent3>
      <a:accent4>
        <a:srgbClr val="8F79AE"/>
      </a:accent4>
      <a:accent5>
        <a:srgbClr val="2466F4"/>
      </a:accent5>
      <a:accent6>
        <a:srgbClr val="70AD47"/>
      </a:accent6>
      <a:hlink>
        <a:srgbClr val="00B0F0"/>
      </a:hlink>
      <a:folHlink>
        <a:srgbClr val="BFBF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5688</TotalTime>
  <Words>5865</Words>
  <Application>Microsoft Office PowerPoint</Application>
  <PresentationFormat>宽屏</PresentationFormat>
  <Paragraphs>1166</Paragraphs>
  <Slides>68</Slides>
  <Notes>1</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68</vt:i4>
      </vt:variant>
    </vt:vector>
  </HeadingPairs>
  <TitlesOfParts>
    <vt:vector size="73" baseType="lpstr">
      <vt:lpstr>黑体</vt:lpstr>
      <vt:lpstr>Wingdings</vt:lpstr>
      <vt:lpstr>Arial</vt:lpstr>
      <vt:lpstr>1_售前方案PPT模板-简洁版</vt:lpstr>
      <vt:lpstr>自定义设计方案</vt:lpstr>
      <vt:lpstr>PowerPoint 演示文稿</vt:lpstr>
      <vt:lpstr>PowerPoint 演示文稿</vt:lpstr>
      <vt:lpstr>PowerPoint 演示文稿</vt:lpstr>
      <vt:lpstr>思谋集团</vt:lpstr>
      <vt:lpstr>PowerPoint 演示文稿</vt:lpstr>
      <vt:lpstr>PowerPoint 演示文稿</vt:lpstr>
      <vt:lpstr>PowerPoint 演示文稿</vt:lpstr>
      <vt:lpstr>PowerPoint 演示文稿</vt:lpstr>
      <vt:lpstr>同样的AI，不一样选择</vt:lpstr>
      <vt:lpstr>怎么进入到工业AI领域的？</vt:lpstr>
      <vt:lpstr>专注于工业AI的科技公司</vt:lpstr>
      <vt:lpstr>思谋工业AI的发展历程</vt:lpstr>
      <vt:lpstr>PowerPoint 演示文稿</vt:lpstr>
      <vt:lpstr>Apple</vt:lpstr>
      <vt:lpstr>举例：Apple对功能性和外观缺陷同等重视</vt:lpstr>
      <vt:lpstr>举例：检验标准</vt:lpstr>
      <vt:lpstr>举例：Apple的产品代工商 &amp; 设备供应商</vt:lpstr>
      <vt:lpstr>案例：iPhone无线充电线圈检测</vt:lpstr>
      <vt:lpstr>行业：不同客户，不同的AI的需求</vt:lpstr>
      <vt:lpstr>行业：产品差异和质量要求</vt:lpstr>
      <vt:lpstr>PowerPoint 演示文稿</vt:lpstr>
      <vt:lpstr>消费级AI VS 工业级AI</vt:lpstr>
      <vt:lpstr>思谋工业AI的算法库</vt:lpstr>
      <vt:lpstr>算法性能</vt:lpstr>
      <vt:lpstr>算法融合</vt:lpstr>
      <vt:lpstr>产品形态</vt:lpstr>
      <vt:lpstr>思谋AI算法特性：超强兼容性快速分割能力</vt:lpstr>
      <vt:lpstr>思谋AI算法特性：超强像素级缺陷分割能力</vt:lpstr>
      <vt:lpstr>思谋AI算法特性：</vt:lpstr>
      <vt:lpstr>开源AI算法 VS 思谋AI算法 1/3</vt:lpstr>
      <vt:lpstr>开源AI算法 VS 思谋AI算法 2/3</vt:lpstr>
      <vt:lpstr>开源AI算法 VS 思谋AI算法 3/3</vt:lpstr>
      <vt:lpstr>思谋3D算法特性：高精度3D测量算法</vt:lpstr>
      <vt:lpstr>思谋3D&amp;AI算法结合：3D点云分割专项技术</vt:lpstr>
      <vt:lpstr>产品对比：XIDI VS 思谋AI（以分割举例）</vt:lpstr>
      <vt:lpstr>产品对比：用XIDI来检测缺陷</vt:lpstr>
      <vt:lpstr>产品对比：用思谋VIMO来检测缺陷</vt:lpstr>
      <vt:lpstr>产品对比：XIDI VS 思谋AI（以分割举例）</vt:lpstr>
      <vt:lpstr>产品对比：XIDI VS 思谋AI（以分类举例）</vt:lpstr>
      <vt:lpstr>产品对比：XIDI VS 思谋AI（以检测举例）</vt:lpstr>
      <vt:lpstr>产品对比：XIDI VS 思谋AI（以OCR举例）</vt:lpstr>
      <vt:lpstr>PowerPoint 演示文稿</vt:lpstr>
      <vt:lpstr>实践1：数据的多样性</vt:lpstr>
      <vt:lpstr>实践1：实际例子</vt:lpstr>
      <vt:lpstr>实践3：缺陷到底要分几类</vt:lpstr>
      <vt:lpstr>PowerPoint 演示文稿</vt:lpstr>
      <vt:lpstr>实践3：做到一半新增一个缺陷类别</vt:lpstr>
      <vt:lpstr>实践3：做到一半新增一个缺陷类别</vt:lpstr>
      <vt:lpstr>实践3：做到一半新增一个缺陷类别</vt:lpstr>
      <vt:lpstr>实践3：新加一个缺陷类型考虑的点</vt:lpstr>
      <vt:lpstr>选择思谋</vt:lpstr>
      <vt:lpstr>PowerPoint 演示文稿</vt:lpstr>
      <vt:lpstr>行业方案：液晶面板</vt:lpstr>
      <vt:lpstr>客户案例：华星光电</vt:lpstr>
      <vt:lpstr>行业方案：3C电子制造服务</vt:lpstr>
      <vt:lpstr>行业方案：汽车行业</vt:lpstr>
      <vt:lpstr>行业方案：PCB</vt:lpstr>
      <vt:lpstr>行业方案：IC载板</vt:lpstr>
      <vt:lpstr>行业方案：半导体封测</vt:lpstr>
      <vt:lpstr>行业方案：新能源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yxc</dc:creator>
  <cp:lastModifiedBy>wu yanlin</cp:lastModifiedBy>
  <cp:revision>991</cp:revision>
  <cp:lastPrinted>2021-06-23T04:19:52Z</cp:lastPrinted>
  <dcterms:created xsi:type="dcterms:W3CDTF">2020-12-08T05:45:16Z</dcterms:created>
  <dcterms:modified xsi:type="dcterms:W3CDTF">2021-09-27T09:45:58Z</dcterms:modified>
</cp:coreProperties>
</file>